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66" r:id="rId2"/>
  </p:sldMasterIdLst>
  <p:notesMasterIdLst>
    <p:notesMasterId r:id="rId60"/>
  </p:notesMasterIdLst>
  <p:sldIdLst>
    <p:sldId id="844" r:id="rId3"/>
    <p:sldId id="845" r:id="rId4"/>
    <p:sldId id="339" r:id="rId5"/>
    <p:sldId id="846" r:id="rId6"/>
    <p:sldId id="847" r:id="rId7"/>
    <p:sldId id="826" r:id="rId8"/>
    <p:sldId id="848" r:id="rId9"/>
    <p:sldId id="849" r:id="rId10"/>
    <p:sldId id="850" r:id="rId11"/>
    <p:sldId id="262" r:id="rId12"/>
    <p:sldId id="852" r:id="rId13"/>
    <p:sldId id="851" r:id="rId14"/>
    <p:sldId id="882" r:id="rId15"/>
    <p:sldId id="341" r:id="rId16"/>
    <p:sldId id="853" r:id="rId17"/>
    <p:sldId id="854" r:id="rId18"/>
    <p:sldId id="855" r:id="rId19"/>
    <p:sldId id="856" r:id="rId20"/>
    <p:sldId id="857" r:id="rId21"/>
    <p:sldId id="858" r:id="rId22"/>
    <p:sldId id="860" r:id="rId23"/>
    <p:sldId id="859" r:id="rId24"/>
    <p:sldId id="861" r:id="rId25"/>
    <p:sldId id="862" r:id="rId26"/>
    <p:sldId id="863" r:id="rId27"/>
    <p:sldId id="864" r:id="rId28"/>
    <p:sldId id="266" r:id="rId29"/>
    <p:sldId id="883" r:id="rId30"/>
    <p:sldId id="884" r:id="rId31"/>
    <p:sldId id="885" r:id="rId32"/>
    <p:sldId id="886" r:id="rId33"/>
    <p:sldId id="887" r:id="rId34"/>
    <p:sldId id="888" r:id="rId35"/>
    <p:sldId id="865" r:id="rId36"/>
    <p:sldId id="878" r:id="rId37"/>
    <p:sldId id="879" r:id="rId38"/>
    <p:sldId id="880" r:id="rId39"/>
    <p:sldId id="881" r:id="rId40"/>
    <p:sldId id="866" r:id="rId41"/>
    <p:sldId id="867" r:id="rId42"/>
    <p:sldId id="868" r:id="rId43"/>
    <p:sldId id="869" r:id="rId44"/>
    <p:sldId id="870" r:id="rId45"/>
    <p:sldId id="871" r:id="rId46"/>
    <p:sldId id="872" r:id="rId47"/>
    <p:sldId id="873" r:id="rId48"/>
    <p:sldId id="890" r:id="rId49"/>
    <p:sldId id="287" r:id="rId50"/>
    <p:sldId id="286" r:id="rId51"/>
    <p:sldId id="874" r:id="rId52"/>
    <p:sldId id="875" r:id="rId53"/>
    <p:sldId id="876" r:id="rId54"/>
    <p:sldId id="877" r:id="rId55"/>
    <p:sldId id="289" r:id="rId56"/>
    <p:sldId id="290" r:id="rId57"/>
    <p:sldId id="274" r:id="rId58"/>
    <p:sldId id="276" r:id="rId59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9">
          <p15:clr>
            <a:srgbClr val="A4A3A4"/>
          </p15:clr>
        </p15:guide>
        <p15:guide id="2" pos="29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66FF"/>
    <a:srgbClr val="CC0000"/>
    <a:srgbClr val="D794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349"/>
        <p:guide pos="2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058AA4A-8E9E-41C8-9E26-C96172BDE1D7}" type="datetimeFigureOut">
              <a:rPr lang="sr-Latn-CS"/>
              <a:pPr>
                <a:defRPr/>
              </a:pPr>
              <a:t>27.4.2024.</a:t>
            </a:fld>
            <a:endParaRPr lang="sr-Latn-CS"/>
          </a:p>
        </p:txBody>
      </p:sp>
      <p:sp>
        <p:nvSpPr>
          <p:cNvPr id="717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altLang="en-US" noProof="0"/>
          </a:p>
        </p:txBody>
      </p:sp>
      <p:sp>
        <p:nvSpPr>
          <p:cNvPr id="717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3C25857-8660-48FD-B2C9-D178709D061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908214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719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97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961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FAA1-71D7-45E6-836C-D7D8BA007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30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539A9-D912-40C5-8C39-0FC385675F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9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0AF69-25F2-4F1B-929F-287DD1B36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45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80862-CBC3-4579-B950-4394DB3C8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23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9B04F-4806-4762-9329-EF71AD0B5F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28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642A0-1C4E-4E5C-BF7A-2CAB86D953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94C14-4682-4242-928E-B5333A93A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81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12AD1-83AF-4B5E-B585-D936BC46E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8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71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D98AB-B3D2-4126-827F-C6C258839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4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0EED4-F99E-4907-9A35-78ACBC910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04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D487B-EA6F-4BD6-AF6B-1DDD6CFD28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7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1806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24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387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11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1337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95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2052" name="Date Placeholder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Footer Placeholder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Slide Number Placeholder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564D5AA-3826-426E-AA72-BCFCC638AC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s://en.wikipedia.org/wiki/Cerebellopontine_angle_syndrome" TargetMode="Externa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AD5E88-C5A5-1AC8-F2CE-48FDF3A14B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44"/>
          <a:stretch/>
        </p:blipFill>
        <p:spPr>
          <a:xfrm>
            <a:off x="513998" y="836712"/>
            <a:ext cx="8116003" cy="540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31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188640"/>
            <a:ext cx="8229600" cy="422746"/>
          </a:xfrm>
        </p:spPr>
        <p:txBody>
          <a:bodyPr/>
          <a:lstStyle/>
          <a:p>
            <a:pPr eaLnBrk="1" hangingPunct="1"/>
            <a:r>
              <a:rPr lang="sr-Latn-CS" altLang="en-US" dirty="0"/>
              <a:t>	</a:t>
            </a:r>
            <a:r>
              <a:rPr lang="sr-Latn-CS" altLang="en-US" sz="3200" b="1" dirty="0"/>
              <a:t>CEREBELLUM</a:t>
            </a:r>
            <a:endParaRPr lang="en-US" altLang="en-US" sz="3200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GB" altLang="en-US" sz="1800" b="1" dirty="0"/>
              <a:t>PARTS OF VERMIS</a:t>
            </a:r>
            <a:endParaRPr lang="sr-Latn-CS" altLang="en-US" sz="1800" b="1" dirty="0"/>
          </a:p>
          <a:p>
            <a:pPr eaLnBrk="1" hangingPunct="1"/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1)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centralis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2) </a:t>
            </a:r>
            <a:r>
              <a:rPr lang="sr-Latn-CS" altLang="en-US" sz="1800" b="1" dirty="0" err="1"/>
              <a:t>culmen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3) </a:t>
            </a:r>
            <a:r>
              <a:rPr lang="sr-Latn-CS" altLang="en-US" sz="1800" b="1" dirty="0" err="1"/>
              <a:t>declive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4) </a:t>
            </a:r>
            <a:r>
              <a:rPr lang="sr-Latn-CS" altLang="en-US" sz="1800" b="1" dirty="0" err="1"/>
              <a:t>follium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5) </a:t>
            </a:r>
            <a:r>
              <a:rPr lang="sr-Latn-CS" altLang="en-US" sz="1800" b="1" dirty="0" err="1"/>
              <a:t>tuber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6) </a:t>
            </a:r>
            <a:r>
              <a:rPr lang="sr-Latn-CS" altLang="en-US" sz="1800" b="1" dirty="0" err="1"/>
              <a:t>pyramis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7) uvula</a:t>
            </a:r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8) </a:t>
            </a:r>
            <a:r>
              <a:rPr lang="sr-Latn-CS" altLang="en-US" sz="1800" b="1" dirty="0" err="1"/>
              <a:t>nodulus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9) </a:t>
            </a:r>
            <a:r>
              <a:rPr lang="sr-Latn-CS" altLang="en-US" sz="1800" b="1" dirty="0" err="1"/>
              <a:t>lingula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600200"/>
            <a:ext cx="4312094" cy="4525963"/>
          </a:xfrm>
        </p:spPr>
        <p:txBody>
          <a:bodyPr/>
          <a:lstStyle/>
          <a:p>
            <a:pPr eaLnBrk="1" hangingPunct="1"/>
            <a:r>
              <a:rPr lang="en-GB" altLang="en-US" sz="1800" b="1" dirty="0"/>
              <a:t>PARTS OF HEMISPHERS</a:t>
            </a:r>
            <a:endParaRPr lang="sr-Latn-CS" altLang="en-US" sz="1800" b="1" dirty="0"/>
          </a:p>
          <a:p>
            <a:pPr eaLnBrk="1" hangingPunct="1"/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1) ala </a:t>
            </a:r>
            <a:r>
              <a:rPr lang="sr-Latn-CS" altLang="en-US" sz="1800" b="1" dirty="0" err="1"/>
              <a:t>lobuli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centralis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2)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quadrangularis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3)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simplex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4)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semilunaris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superior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5)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semilunaris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inferior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6)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gracilis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7)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biventer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8) </a:t>
            </a:r>
            <a:r>
              <a:rPr lang="sr-Latn-CS" altLang="en-US" sz="1800" b="1" dirty="0" err="1"/>
              <a:t>tonsilla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9) </a:t>
            </a:r>
            <a:r>
              <a:rPr lang="sr-Latn-CS" altLang="en-US" sz="1800" b="1" dirty="0" err="1"/>
              <a:t>paraflocculus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10) </a:t>
            </a:r>
            <a:r>
              <a:rPr lang="sr-Latn-CS" altLang="en-US" sz="1800" b="1" dirty="0" err="1"/>
              <a:t>flocculus</a:t>
            </a:r>
            <a:endParaRPr lang="en-US" altLang="en-US" sz="1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CDBE38-A40F-8841-0DA0-44F33FEB1BDF}"/>
              </a:ext>
            </a:extLst>
          </p:cNvPr>
          <p:cNvSpPr txBox="1"/>
          <p:nvPr/>
        </p:nvSpPr>
        <p:spPr>
          <a:xfrm>
            <a:off x="183706" y="5802997"/>
            <a:ext cx="8928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Each part of the vermis corresponds laterally to one or several </a:t>
            </a:r>
            <a:r>
              <a:rPr lang="en-GB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lobulus</a:t>
            </a:r>
            <a:r>
              <a:rPr lang="en-GB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of the cerebellar hemisphere, except for the lingula, which is not connected to any hemisphere lobule.</a:t>
            </a:r>
            <a:endParaRPr lang="en-GB" dirty="0"/>
          </a:p>
        </p:txBody>
      </p:sp>
    </p:spTree>
  </p:cSld>
  <p:clrMapOvr>
    <a:masterClrMapping/>
  </p:clrMapOvr>
  <p:transition spd="slow" advTm="54246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BE72D5D-02FA-3F3C-50F9-29502C959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537" b="37746"/>
          <a:stretch>
            <a:fillRect/>
          </a:stretch>
        </p:blipFill>
        <p:spPr bwMode="auto">
          <a:xfrm>
            <a:off x="468313" y="53975"/>
            <a:ext cx="7939087" cy="680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490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188640"/>
            <a:ext cx="8229600" cy="422746"/>
          </a:xfrm>
        </p:spPr>
        <p:txBody>
          <a:bodyPr/>
          <a:lstStyle/>
          <a:p>
            <a:pPr eaLnBrk="1" hangingPunct="1"/>
            <a:r>
              <a:rPr lang="sr-Latn-CS" altLang="en-US" dirty="0"/>
              <a:t>	</a:t>
            </a:r>
            <a:r>
              <a:rPr lang="en-GB" altLang="en-US" sz="3200" b="1" dirty="0"/>
              <a:t>VERMIS</a:t>
            </a:r>
            <a:endParaRPr lang="en-US" altLang="en-US" sz="3200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GB" altLang="en-US" sz="1800" b="1" dirty="0"/>
              <a:t>PARTS OF VERMIS</a:t>
            </a:r>
            <a:endParaRPr lang="sr-Latn-CS" altLang="en-US" sz="1800" b="1" dirty="0"/>
          </a:p>
          <a:p>
            <a:pPr marL="0" indent="0" eaLnBrk="1" hangingPunct="1">
              <a:buNone/>
            </a:pPr>
            <a:r>
              <a:rPr lang="en-GB" altLang="en-US" sz="1800" b="1" dirty="0"/>
              <a:t>  a) superior surface: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1) </a:t>
            </a:r>
            <a:r>
              <a:rPr lang="en-GB" altLang="en-US" sz="1800" b="1" dirty="0"/>
              <a:t>lingula</a:t>
            </a:r>
          </a:p>
          <a:p>
            <a:pPr eaLnBrk="1" hangingPunct="1">
              <a:buFontTx/>
              <a:buNone/>
            </a:pPr>
            <a:r>
              <a:rPr lang="en-GB" altLang="en-US" sz="1800" b="1" dirty="0"/>
              <a:t>	2) </a:t>
            </a:r>
            <a:r>
              <a:rPr lang="sr-Latn-CS" altLang="en-US" sz="1800" b="1" dirty="0" err="1"/>
              <a:t>lobulus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centralis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3</a:t>
            </a:r>
            <a:r>
              <a:rPr lang="sr-Latn-CS" altLang="en-US" sz="1800" b="1" dirty="0"/>
              <a:t>) </a:t>
            </a:r>
            <a:r>
              <a:rPr lang="sr-Latn-CS" altLang="en-US" sz="1800" b="1" dirty="0" err="1"/>
              <a:t>culmen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4</a:t>
            </a:r>
            <a:r>
              <a:rPr lang="sr-Latn-CS" altLang="en-US" sz="1800" b="1" dirty="0"/>
              <a:t>) </a:t>
            </a:r>
            <a:r>
              <a:rPr lang="sr-Latn-CS" altLang="en-US" sz="1800" b="1" dirty="0" err="1"/>
              <a:t>declive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5</a:t>
            </a:r>
            <a:r>
              <a:rPr lang="sr-Latn-CS" altLang="en-US" sz="1800" b="1" dirty="0"/>
              <a:t>) </a:t>
            </a:r>
            <a:r>
              <a:rPr lang="sr-Latn-CS" altLang="en-US" sz="1800" b="1" dirty="0" err="1"/>
              <a:t>folium</a:t>
            </a:r>
            <a:endParaRPr lang="en-GB" altLang="en-US" sz="1800" b="1" dirty="0"/>
          </a:p>
          <a:p>
            <a:pPr eaLnBrk="1" hangingPunct="1">
              <a:buFontTx/>
              <a:buNone/>
            </a:pPr>
            <a:r>
              <a:rPr lang="en-GB" altLang="en-US" sz="1800" b="1" dirty="0"/>
              <a:t>  b) inferior surface: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6</a:t>
            </a:r>
            <a:r>
              <a:rPr lang="sr-Latn-CS" altLang="en-US" sz="1800" b="1" dirty="0"/>
              <a:t>) </a:t>
            </a:r>
            <a:r>
              <a:rPr lang="sr-Latn-CS" altLang="en-US" sz="1800" b="1" dirty="0" err="1"/>
              <a:t>tuber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7</a:t>
            </a:r>
            <a:r>
              <a:rPr lang="sr-Latn-CS" altLang="en-US" sz="1800" b="1" dirty="0"/>
              <a:t>) </a:t>
            </a:r>
            <a:r>
              <a:rPr lang="sr-Latn-CS" altLang="en-US" sz="1800" b="1" dirty="0" err="1"/>
              <a:t>pyramis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8</a:t>
            </a:r>
            <a:r>
              <a:rPr lang="sr-Latn-CS" altLang="en-US" sz="1800" b="1" dirty="0"/>
              <a:t>) uvula</a:t>
            </a:r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  <a:r>
              <a:rPr lang="en-GB" altLang="en-US" sz="1800" b="1" dirty="0"/>
              <a:t>9</a:t>
            </a:r>
            <a:r>
              <a:rPr lang="sr-Latn-CS" altLang="en-US" sz="1800" b="1" dirty="0"/>
              <a:t>) </a:t>
            </a:r>
            <a:r>
              <a:rPr lang="sr-Latn-CS" altLang="en-US" sz="1800" b="1" dirty="0" err="1"/>
              <a:t>nodulus</a:t>
            </a:r>
            <a:endParaRPr lang="sr-Latn-CS" altLang="en-US" sz="1800" b="1" dirty="0"/>
          </a:p>
          <a:p>
            <a:pPr eaLnBrk="1" hangingPunct="1">
              <a:buFontTx/>
              <a:buNone/>
            </a:pPr>
            <a:r>
              <a:rPr lang="sr-Latn-CS" altLang="en-US" sz="1800" b="1" dirty="0"/>
              <a:t>	</a:t>
            </a:r>
          </a:p>
          <a:p>
            <a:pPr eaLnBrk="1" hangingPunct="1">
              <a:buFontTx/>
              <a:buNone/>
            </a:pPr>
            <a:endParaRPr lang="en-US" altLang="en-US" sz="1800" b="1" dirty="0"/>
          </a:p>
        </p:txBody>
      </p:sp>
      <p:pic>
        <p:nvPicPr>
          <p:cNvPr id="2" name="Picture 2" descr="C:\Users\STOJADINOVIC\Desktop\4.jpg">
            <a:extLst>
              <a:ext uri="{FF2B5EF4-FFF2-40B4-BE49-F238E27FC236}">
                <a16:creationId xmlns:a16="http://schemas.microsoft.com/office/drawing/2014/main" id="{912AF501-FE83-3730-D4A4-8903BBE55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5" t="21114" r="8022" b="19219"/>
          <a:stretch/>
        </p:blipFill>
        <p:spPr bwMode="auto">
          <a:xfrm>
            <a:off x="5158408" y="1772816"/>
            <a:ext cx="352839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B2B050-3D92-6D57-E7BF-2580391581C0}"/>
              </a:ext>
            </a:extLst>
          </p:cNvPr>
          <p:cNvSpPr txBox="1"/>
          <p:nvPr/>
        </p:nvSpPr>
        <p:spPr>
          <a:xfrm>
            <a:off x="183706" y="5802997"/>
            <a:ext cx="8928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Each part of the vermis corresponds laterally to one or several </a:t>
            </a:r>
            <a:r>
              <a:rPr lang="en-GB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lobulus</a:t>
            </a:r>
            <a:r>
              <a:rPr lang="en-GB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of the cerebellar hemisphere, except for the lingula, which is not connected to any hemisphere lobule.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2136926"/>
      </p:ext>
    </p:extLst>
  </p:cSld>
  <p:clrMapOvr>
    <a:masterClrMapping/>
  </p:clrMapOvr>
  <p:transition spd="slow" advTm="54246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4EAA95-F4D7-D653-7DD4-541F52FF2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861" y="404664"/>
            <a:ext cx="9144000" cy="615921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E2EDB15-ED5D-0A57-DC8C-2199BA9D9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0" y="2906936"/>
            <a:ext cx="4545859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7C943C5-E7F7-8C4B-DE9A-E13970736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4535907" y="2925068"/>
            <a:ext cx="4545859" cy="389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6557FD-C5F6-A2F3-DD77-B3A7D00936EC}"/>
              </a:ext>
            </a:extLst>
          </p:cNvPr>
          <p:cNvSpPr txBox="1"/>
          <p:nvPr/>
        </p:nvSpPr>
        <p:spPr>
          <a:xfrm>
            <a:off x="2771800" y="925399"/>
            <a:ext cx="6309966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_____________________________________</a:t>
            </a:r>
          </a:p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0924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1071563"/>
            <a:ext cx="8229600" cy="511175"/>
          </a:xfrm>
        </p:spPr>
        <p:txBody>
          <a:bodyPr/>
          <a:lstStyle/>
          <a:p>
            <a:pPr eaLnBrk="1" hangingPunct="1"/>
            <a:r>
              <a:rPr lang="en-GB" altLang="en-US" sz="2800" b="1" dirty="0">
                <a:latin typeface="Constantia" panose="02030602050306030303" pitchFamily="18" charset="0"/>
              </a:rPr>
              <a:t>GREY MATTER OF </a:t>
            </a:r>
            <a:r>
              <a:rPr lang="en-US" altLang="en-US" sz="2800" b="1" dirty="0">
                <a:latin typeface="Constantia" panose="02030602050306030303" pitchFamily="18" charset="0"/>
              </a:rPr>
              <a:t>CEREBELLUM</a:t>
            </a:r>
            <a:endParaRPr lang="en-US" sz="2800" b="1" dirty="0">
              <a:latin typeface="Constantia" panose="02030602050306030303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1919288"/>
            <a:ext cx="6875462" cy="41052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2000" b="1" dirty="0">
                <a:latin typeface="Constantia" panose="02030602050306030303" pitchFamily="18" charset="0"/>
              </a:rPr>
              <a:t>CORTEX CEREBELLARIS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CS" altLang="en-US" sz="2000" b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2000" b="1" dirty="0">
                <a:latin typeface="Constantia" panose="02030602050306030303" pitchFamily="18" charset="0"/>
              </a:rPr>
              <a:t>NUCLEI OF CEREBELLUM</a:t>
            </a:r>
            <a:endParaRPr lang="en-US" altLang="en-US" sz="2000" b="1" dirty="0">
              <a:latin typeface="Constantia" panose="02030602050306030303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nstantia" panose="02030602050306030303" pitchFamily="18" charset="0"/>
              </a:rPr>
              <a:t>- </a:t>
            </a:r>
            <a:r>
              <a:rPr lang="sr-Cyrl-CS" altLang="en-US" sz="2000" b="1" dirty="0">
                <a:latin typeface="Constantia" panose="02030602050306030303" pitchFamily="18" charset="0"/>
              </a:rPr>
              <a:t>  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nc</a:t>
            </a:r>
            <a:r>
              <a:rPr lang="en-US" altLang="en-US" sz="2000" b="1" dirty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Fastigii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nstantia" panose="02030602050306030303" pitchFamily="18" charset="0"/>
              </a:rPr>
              <a:t>- </a:t>
            </a:r>
            <a:r>
              <a:rPr lang="sr-Cyrl-CS" altLang="en-US" sz="2000" b="1" dirty="0">
                <a:latin typeface="Constantia" panose="02030602050306030303" pitchFamily="18" charset="0"/>
              </a:rPr>
              <a:t>  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nc</a:t>
            </a:r>
            <a:r>
              <a:rPr lang="en-US" altLang="en-US" sz="2000" b="1" dirty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Globosus</a:t>
            </a:r>
            <a:endParaRPr lang="sr-Cyrl-CS" altLang="en-US" sz="20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altLang="en-US" sz="2000" b="1" dirty="0" err="1">
                <a:latin typeface="Constantia" panose="02030602050306030303" pitchFamily="18" charset="0"/>
              </a:rPr>
              <a:t>nc</a:t>
            </a:r>
            <a:r>
              <a:rPr lang="en-US" altLang="en-US" sz="2000" b="1" dirty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Emboliformis</a:t>
            </a:r>
            <a:endParaRPr lang="sr-Cyrl-CS" altLang="en-US" sz="20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altLang="en-US" sz="2000" b="1" dirty="0" err="1">
                <a:latin typeface="Constantia" panose="02030602050306030303" pitchFamily="18" charset="0"/>
              </a:rPr>
              <a:t>nc</a:t>
            </a:r>
            <a:r>
              <a:rPr lang="en-US" altLang="en-US" sz="2000" b="1" dirty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Dentatus</a:t>
            </a:r>
            <a:endParaRPr lang="sr-Cyrl-RS" altLang="en-US" sz="2000" b="1" dirty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endParaRPr lang="sr-Cyrl-RS" altLang="en-US" sz="2000" b="1" dirty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endParaRPr lang="sr-Cyrl-RS" altLang="en-US" sz="2000" b="1" dirty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sr-Cyrl-RS" altLang="en-US" sz="2000" dirty="0">
                <a:latin typeface="Constantia" panose="02030602050306030303" pitchFamily="18" charset="0"/>
              </a:rPr>
              <a:t>* </a:t>
            </a:r>
            <a:r>
              <a:rPr lang="en-GB" altLang="en-US" sz="2000" dirty="0">
                <a:latin typeface="Constantia" panose="02030602050306030303" pitchFamily="18" charset="0"/>
              </a:rPr>
              <a:t>In the grey matter of the cerebellum </a:t>
            </a:r>
            <a:br>
              <a:rPr lang="en-GB" altLang="en-US" sz="2000" dirty="0">
                <a:latin typeface="Constantia" panose="02030602050306030303" pitchFamily="18" charset="0"/>
              </a:rPr>
            </a:br>
            <a:r>
              <a:rPr lang="en-GB" altLang="en-US" sz="2000" dirty="0">
                <a:latin typeface="Constantia" panose="02030602050306030303" pitchFamily="18" charset="0"/>
              </a:rPr>
              <a:t>  there are centres for the regulation of </a:t>
            </a:r>
            <a:br>
              <a:rPr lang="en-GB" altLang="en-US" sz="2000" dirty="0">
                <a:latin typeface="Constantia" panose="02030602050306030303" pitchFamily="18" charset="0"/>
              </a:rPr>
            </a:br>
            <a:r>
              <a:rPr lang="en-GB" altLang="en-US" sz="2000" dirty="0">
                <a:latin typeface="Constantia" panose="02030602050306030303" pitchFamily="18" charset="0"/>
              </a:rPr>
              <a:t>  muscle tone, balance and </a:t>
            </a:r>
            <a:br>
              <a:rPr lang="en-GB" altLang="en-US" sz="2000" dirty="0">
                <a:latin typeface="Constantia" panose="02030602050306030303" pitchFamily="18" charset="0"/>
              </a:rPr>
            </a:br>
            <a:r>
              <a:rPr lang="en-GB" altLang="en-US" sz="2000" dirty="0">
                <a:latin typeface="Constantia" panose="02030602050306030303" pitchFamily="18" charset="0"/>
              </a:rPr>
              <a:t>   automatic movement control</a:t>
            </a:r>
            <a:endParaRPr lang="en-US" altLang="en-US" sz="2000" dirty="0">
              <a:latin typeface="Constantia" panose="02030602050306030303" pitchFamily="18" charset="0"/>
            </a:endParaRPr>
          </a:p>
        </p:txBody>
      </p:sp>
      <p:pic>
        <p:nvPicPr>
          <p:cNvPr id="47108" name="Content Placeholder 4" descr="Picture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89188"/>
            <a:ext cx="4038600" cy="34909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544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FAA942-A0D1-1D2E-7738-90246C47EA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201"/>
          <a:stretch/>
        </p:blipFill>
        <p:spPr>
          <a:xfrm>
            <a:off x="0" y="1484783"/>
            <a:ext cx="9144000" cy="490801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D7F8972-A563-5F4D-DCEE-248ABE713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548680"/>
            <a:ext cx="82296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800" b="1" dirty="0">
                <a:latin typeface="Constantia" panose="02030602050306030303" pitchFamily="18" charset="0"/>
              </a:rPr>
              <a:t>NUCLEI OF </a:t>
            </a:r>
            <a:r>
              <a:rPr lang="en-US" altLang="en-US" sz="2800" b="1" dirty="0">
                <a:latin typeface="Constantia" panose="02030602050306030303" pitchFamily="18" charset="0"/>
              </a:rPr>
              <a:t>CEREBELLUM</a:t>
            </a:r>
            <a:endParaRPr lang="en-US" sz="28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93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AB5867-59F3-790D-A8C9-3070339E5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7217"/>
            <a:ext cx="9144000" cy="560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0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95D2BD-6B99-023B-DE5C-50E12779EB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61"/>
          <a:stretch/>
        </p:blipFill>
        <p:spPr>
          <a:xfrm>
            <a:off x="0" y="692695"/>
            <a:ext cx="9144000" cy="568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46F5C3-089F-3A22-A43E-85860C800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56" y="209166"/>
            <a:ext cx="7164288" cy="46168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295F10-3C51-177E-6732-EEC18872A9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637" t="26781" b="10894"/>
          <a:stretch/>
        </p:blipFill>
        <p:spPr>
          <a:xfrm>
            <a:off x="5868144" y="4338272"/>
            <a:ext cx="3242424" cy="248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89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4831E1-FBC3-CD68-618C-CD0D71362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" y="188640"/>
            <a:ext cx="9144000" cy="49787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E8C1F8-BEB6-2D86-D87F-126B36F09A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637" t="26781" b="10894"/>
          <a:stretch/>
        </p:blipFill>
        <p:spPr>
          <a:xfrm>
            <a:off x="5582176" y="4118936"/>
            <a:ext cx="3528392" cy="270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1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34C228-F2AB-A0B1-746F-3DE5C73EE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885"/>
            <a:ext cx="9144000" cy="649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63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7A08D2-668E-AA3A-9DCA-E6A2EAC76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673"/>
            <a:ext cx="9144000" cy="603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20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E09CB7-B95D-1BEE-73BB-6B18318AF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915"/>
            <a:ext cx="9144000" cy="658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43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4DD721-B0F5-D051-33F4-F5BCFB9F7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690"/>
            <a:ext cx="9144000" cy="618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2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2F5546-FAE2-9968-E95A-4878F821E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2385"/>
            <a:ext cx="9144000" cy="639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26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284DB2-C5C2-6CDF-6006-A34C7ED6D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432"/>
            <a:ext cx="9144000" cy="592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26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9C9EFA-7E33-BA8C-2E07-0102FDE86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472"/>
            <a:ext cx="9144000" cy="652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13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58525B-070E-8668-8399-CB02FAB07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480"/>
            <a:ext cx="914400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497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1"/>
            <a:ext cx="9036496" cy="887770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FUNCTIONAL DIVISIONS OF THE CEREBELLUM</a:t>
            </a:r>
            <a:endParaRPr lang="sr-Cyrl-CS" altLang="en-US" sz="3200" b="1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72815"/>
            <a:ext cx="9036496" cy="422793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sr-Latn-CS" altLang="en-US" sz="2400" b="1" dirty="0"/>
              <a:t>ARCHAEOCEREBELLUM, VESTIBULOCEREBELLUM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400" b="1" dirty="0"/>
              <a:t>	   </a:t>
            </a:r>
            <a:endParaRPr lang="sr-Cyrl-CS" altLang="en-US" sz="2400" b="1" dirty="0"/>
          </a:p>
          <a:p>
            <a:pPr eaLnBrk="1" hangingPunct="1">
              <a:lnSpc>
                <a:spcPct val="80000"/>
              </a:lnSpc>
            </a:pPr>
            <a:r>
              <a:rPr lang="sr-Latn-CS" altLang="en-US" sz="2400" b="1" dirty="0"/>
              <a:t>PALAEOCEREBELLUM, SPINOCEREBELLUM</a:t>
            </a:r>
            <a:endParaRPr lang="en-GB" altLang="en-US" sz="2400" b="1" dirty="0"/>
          </a:p>
          <a:p>
            <a:pPr eaLnBrk="1" hangingPunct="1">
              <a:lnSpc>
                <a:spcPct val="80000"/>
              </a:lnSpc>
            </a:pPr>
            <a:endParaRPr lang="en-GB" altLang="en-US" sz="2400" b="1" dirty="0"/>
          </a:p>
          <a:p>
            <a:pPr eaLnBrk="1" hangingPunct="1">
              <a:lnSpc>
                <a:spcPct val="80000"/>
              </a:lnSpc>
            </a:pPr>
            <a:r>
              <a:rPr lang="sr-Latn-CS" altLang="en-US" sz="2400" b="1" dirty="0"/>
              <a:t> NEOCEREBELLUM, PONTOCEREBELLUM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400" b="1" dirty="0">
                <a:solidFill>
                  <a:srgbClr val="0066FF"/>
                </a:solidFill>
              </a:rPr>
              <a:t>	</a:t>
            </a:r>
            <a:endParaRPr lang="sr-Cyrl-CS" alt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929D30-A884-F84E-03BD-8E1869D6A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717077"/>
            <a:ext cx="202620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Arial" panose="020B0604020202020204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1B5011-FB19-2822-398A-8176B2B63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5148064" y="3806035"/>
            <a:ext cx="3538316" cy="303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STOJADINOVIC\Desktop\4.jpg">
            <a:extLst>
              <a:ext uri="{FF2B5EF4-FFF2-40B4-BE49-F238E27FC236}">
                <a16:creationId xmlns:a16="http://schemas.microsoft.com/office/drawing/2014/main" id="{02208371-E63D-7394-74BF-C053A5FDD7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5" t="21114" r="8022" b="19219"/>
          <a:stretch/>
        </p:blipFill>
        <p:spPr bwMode="auto">
          <a:xfrm>
            <a:off x="697806" y="3933055"/>
            <a:ext cx="2952298" cy="289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8509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E0D0C1-8295-5E7B-D77C-B88DB23BFE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010"/>
          <a:stretch/>
        </p:blipFill>
        <p:spPr>
          <a:xfrm>
            <a:off x="65031" y="173921"/>
            <a:ext cx="9144000" cy="6491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3BEB0F-12D5-A745-27F7-E688CB2229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495" r="50787"/>
          <a:stretch/>
        </p:blipFill>
        <p:spPr>
          <a:xfrm>
            <a:off x="17160" y="1844824"/>
            <a:ext cx="4499992" cy="41055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0030C3-984B-8A56-B690-AD4812FA002C}"/>
              </a:ext>
            </a:extLst>
          </p:cNvPr>
          <p:cNvSpPr txBox="1"/>
          <p:nvPr/>
        </p:nvSpPr>
        <p:spPr>
          <a:xfrm>
            <a:off x="2219804" y="823110"/>
            <a:ext cx="4442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/>
              <a:t>(</a:t>
            </a:r>
            <a:r>
              <a:rPr lang="en-GB" sz="3200" b="1" dirty="0" err="1"/>
              <a:t>Vestibulocerebellum</a:t>
            </a:r>
            <a:r>
              <a:rPr lang="en-GB" sz="3200" b="1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DCA086-FEC4-694A-13D0-B4EADBBA712B}"/>
              </a:ext>
            </a:extLst>
          </p:cNvPr>
          <p:cNvSpPr txBox="1"/>
          <p:nvPr/>
        </p:nvSpPr>
        <p:spPr>
          <a:xfrm>
            <a:off x="395536" y="5373216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(balance)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6A0465B-7DF0-B222-BA68-EBFC9D93F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4554448" y="1699627"/>
            <a:ext cx="4545859" cy="389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7894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EB87A5-51BB-20D6-2F77-325A319A6B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575" b="5053"/>
          <a:stretch/>
        </p:blipFill>
        <p:spPr>
          <a:xfrm>
            <a:off x="60749" y="260648"/>
            <a:ext cx="4427984" cy="593237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AA3A59F-C90E-9152-EA00-DA332ADBE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4554448" y="1699627"/>
            <a:ext cx="4545859" cy="389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F63F6C-4DA9-3F59-CC4C-9DE2756BB233}"/>
              </a:ext>
            </a:extLst>
          </p:cNvPr>
          <p:cNvSpPr txBox="1"/>
          <p:nvPr/>
        </p:nvSpPr>
        <p:spPr>
          <a:xfrm>
            <a:off x="0" y="6368395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Nuclei: - nuclei </a:t>
            </a:r>
            <a:r>
              <a:rPr lang="en-GB" b="1" dirty="0" err="1"/>
              <a:t>fastigii</a:t>
            </a:r>
            <a:endParaRPr lang="en-GB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9B4094-A47F-6A5E-33CE-FBBF855866BB}"/>
              </a:ext>
            </a:extLst>
          </p:cNvPr>
          <p:cNvSpPr txBox="1"/>
          <p:nvPr/>
        </p:nvSpPr>
        <p:spPr>
          <a:xfrm>
            <a:off x="3858597" y="5947465"/>
            <a:ext cx="5693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E62932-4EAF-C5FF-CE19-0D02FB608EC5}"/>
              </a:ext>
            </a:extLst>
          </p:cNvPr>
          <p:cNvSpPr txBox="1"/>
          <p:nvPr/>
        </p:nvSpPr>
        <p:spPr>
          <a:xfrm>
            <a:off x="5508104" y="404664"/>
            <a:ext cx="2847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dirty="0"/>
              <a:t>Archicerebellum</a:t>
            </a:r>
          </a:p>
          <a:p>
            <a:pPr algn="ctr"/>
            <a:r>
              <a:rPr lang="en-GB" sz="2000" b="1" dirty="0"/>
              <a:t>(</a:t>
            </a:r>
            <a:r>
              <a:rPr lang="en-GB" sz="2000" b="1" dirty="0" err="1"/>
              <a:t>Vestibulocerebellum</a:t>
            </a:r>
            <a:r>
              <a:rPr lang="en-GB" sz="20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5560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91331" y="-26987"/>
            <a:ext cx="8229600" cy="791691"/>
          </a:xfrm>
        </p:spPr>
        <p:txBody>
          <a:bodyPr/>
          <a:lstStyle/>
          <a:p>
            <a:pPr eaLnBrk="1" hangingPunct="1"/>
            <a:r>
              <a:rPr lang="en-US" altLang="en-US" dirty="0"/>
              <a:t>	</a:t>
            </a:r>
            <a:r>
              <a:rPr lang="en-US" altLang="en-US" sz="3200" b="1" dirty="0">
                <a:solidFill>
                  <a:srgbClr val="CC0000"/>
                </a:solidFill>
                <a:latin typeface="Constantia" panose="02030602050306030303" pitchFamily="18" charset="0"/>
              </a:rPr>
              <a:t>CEREBELLUM</a:t>
            </a:r>
            <a:endParaRPr lang="en-US" sz="3200" b="1" dirty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9624" y="620477"/>
            <a:ext cx="8424863" cy="5473700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The cerebellum is located in the posterior cranial fossa, behind and above the pons and medulla oblongata.</a:t>
            </a:r>
          </a:p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It forms the roof of the 4th ventricle.</a:t>
            </a:r>
          </a:p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It is separated from the cerebrum by an extension of </a:t>
            </a:r>
            <a:r>
              <a:rPr lang="en-GB" altLang="en-US" sz="1800" dirty="0" err="1">
                <a:latin typeface="Constantia" panose="02030602050306030303" pitchFamily="18" charset="0"/>
              </a:rPr>
              <a:t>dura</a:t>
            </a:r>
            <a:r>
              <a:rPr lang="en-GB" altLang="en-US" sz="1800" dirty="0">
                <a:latin typeface="Constantia" panose="02030602050306030303" pitchFamily="18" charset="0"/>
              </a:rPr>
              <a:t> matter </a:t>
            </a:r>
            <a:r>
              <a:rPr lang="sr-Cyrl-RS" altLang="en-US" sz="1800" dirty="0">
                <a:latin typeface="Constantia" panose="02030602050306030303" pitchFamily="18" charset="0"/>
              </a:rPr>
              <a:t>(</a:t>
            </a:r>
            <a:r>
              <a:rPr lang="en-GB" altLang="en-US" sz="1800" dirty="0">
                <a:latin typeface="Constantia" panose="02030602050306030303" pitchFamily="18" charset="0"/>
              </a:rPr>
              <a:t>tentorium </a:t>
            </a:r>
            <a:r>
              <a:rPr lang="en-GB" altLang="en-US" sz="1800" dirty="0" err="1">
                <a:latin typeface="Constantia" panose="02030602050306030303" pitchFamily="18" charset="0"/>
              </a:rPr>
              <a:t>cerebelli</a:t>
            </a:r>
            <a:r>
              <a:rPr lang="en-GB" altLang="en-US" sz="1800" dirty="0">
                <a:latin typeface="Constantia" panose="02030602050306030303" pitchFamily="18" charset="0"/>
              </a:rPr>
              <a:t>)</a:t>
            </a:r>
          </a:p>
          <a:p>
            <a:pPr marL="0" indent="0" eaLnBrk="1" hangingPunct="1">
              <a:buNone/>
            </a:pPr>
            <a:endParaRPr lang="en-GB" altLang="en-US" sz="1800" dirty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It is divided into right and left hemisphere (</a:t>
            </a:r>
            <a:r>
              <a:rPr lang="en-GB" altLang="en-US" sz="1800" b="1" dirty="0" err="1">
                <a:latin typeface="Constantia" panose="02030602050306030303" pitchFamily="18" charset="0"/>
              </a:rPr>
              <a:t>hemispheria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cerebelli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dextra</a:t>
            </a:r>
            <a:r>
              <a:rPr lang="en-GB" altLang="en-US" sz="1800" b="1" dirty="0">
                <a:latin typeface="Constantia" panose="02030602050306030303" pitchFamily="18" charset="0"/>
              </a:rPr>
              <a:t> et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sinistra</a:t>
            </a:r>
            <a:r>
              <a:rPr lang="en-GB" altLang="en-US" sz="1800" dirty="0">
                <a:latin typeface="Constantia" panose="02030602050306030303" pitchFamily="18" charset="0"/>
              </a:rPr>
              <a:t>), and the narrow midline zone between them is 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vermis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</a:p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Its cortex is by numerous fissure divided into ridges </a:t>
            </a:r>
            <a:r>
              <a:rPr lang="sr-Cyrl-RS" altLang="en-US" sz="1800" dirty="0">
                <a:latin typeface="Constantia" panose="02030602050306030303" pitchFamily="18" charset="0"/>
              </a:rPr>
              <a:t>(</a:t>
            </a:r>
            <a:r>
              <a:rPr lang="en-GB" altLang="en-US" sz="1800" dirty="0">
                <a:latin typeface="Constantia" panose="02030602050306030303" pitchFamily="18" charset="0"/>
              </a:rPr>
              <a:t>folia </a:t>
            </a:r>
            <a:r>
              <a:rPr lang="en-GB" altLang="en-US" sz="1800" dirty="0" err="1">
                <a:latin typeface="Constantia" panose="02030602050306030303" pitchFamily="18" charset="0"/>
              </a:rPr>
              <a:t>cerebelli</a:t>
            </a:r>
            <a:r>
              <a:rPr lang="en-GB" altLang="en-US" sz="1800" dirty="0">
                <a:latin typeface="Constantia" panose="02030602050306030303" pitchFamily="18" charset="0"/>
              </a:rPr>
              <a:t>).</a:t>
            </a:r>
          </a:p>
          <a:p>
            <a:pPr eaLnBrk="1" hangingPunct="1">
              <a:buFontTx/>
              <a:buNone/>
            </a:pPr>
            <a:endParaRPr lang="en-GB" altLang="en-US" sz="1800" dirty="0">
              <a:latin typeface="Constantia" panose="02030602050306030303" pitchFamily="18" charset="0"/>
            </a:endParaRPr>
          </a:p>
        </p:txBody>
      </p:sp>
      <p:pic>
        <p:nvPicPr>
          <p:cNvPr id="45060" name="Picture 3" descr="12-06c_LobeFissur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" r="14999" b="4561"/>
          <a:stretch>
            <a:fillRect/>
          </a:stretch>
        </p:blipFill>
        <p:spPr bwMode="auto">
          <a:xfrm>
            <a:off x="155686" y="3558194"/>
            <a:ext cx="3971759" cy="32155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061" name="Straight Arrow Connector 6"/>
          <p:cNvCxnSpPr>
            <a:cxnSpLocks noChangeShapeType="1"/>
          </p:cNvCxnSpPr>
          <p:nvPr/>
        </p:nvCxnSpPr>
        <p:spPr bwMode="auto">
          <a:xfrm flipH="1">
            <a:off x="3419475" y="5949950"/>
            <a:ext cx="1439863" cy="68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4859338" y="3405331"/>
            <a:ext cx="3816424" cy="330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B4E49A-75DB-DCDA-1E0E-738D674B2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6706"/>
            <a:ext cx="9144000" cy="61645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2D1134-E75B-5743-A248-06B0EB84B407}"/>
              </a:ext>
            </a:extLst>
          </p:cNvPr>
          <p:cNvSpPr txBox="1"/>
          <p:nvPr/>
        </p:nvSpPr>
        <p:spPr>
          <a:xfrm>
            <a:off x="1979712" y="2844000"/>
            <a:ext cx="176362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dirty="0"/>
              <a:t>muscular tendons via   </a:t>
            </a:r>
          </a:p>
        </p:txBody>
      </p:sp>
    </p:spTree>
    <p:extLst>
      <p:ext uri="{BB962C8B-B14F-4D97-AF65-F5344CB8AC3E}">
        <p14:creationId xmlns:p14="http://schemas.microsoft.com/office/powerpoint/2010/main" val="36573582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B2C2CD-05B1-64E0-BE3D-CDACCEDE1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587"/>
            <a:ext cx="9144000" cy="55648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4E41FA-C703-9750-580E-169720AFE245}"/>
              </a:ext>
            </a:extLst>
          </p:cNvPr>
          <p:cNvSpPr txBox="1"/>
          <p:nvPr/>
        </p:nvSpPr>
        <p:spPr>
          <a:xfrm>
            <a:off x="0" y="6191940"/>
            <a:ext cx="3005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Nuclei: - </a:t>
            </a:r>
            <a:r>
              <a:rPr lang="en-GB" b="1" dirty="0" err="1"/>
              <a:t>nc</a:t>
            </a:r>
            <a:r>
              <a:rPr lang="en-GB" b="1" dirty="0"/>
              <a:t>. </a:t>
            </a:r>
            <a:r>
              <a:rPr lang="en-GB" b="1" dirty="0" err="1"/>
              <a:t>globosus</a:t>
            </a:r>
            <a:br>
              <a:rPr lang="en-GB" b="1" dirty="0"/>
            </a:br>
            <a:r>
              <a:rPr lang="en-GB" b="1" dirty="0"/>
              <a:t>             - </a:t>
            </a:r>
            <a:r>
              <a:rPr lang="en-GB" b="1" dirty="0" err="1"/>
              <a:t>nc</a:t>
            </a:r>
            <a:r>
              <a:rPr lang="en-GB" b="1" dirty="0"/>
              <a:t>. </a:t>
            </a:r>
            <a:r>
              <a:rPr lang="en-GB" b="1" dirty="0" err="1"/>
              <a:t>emboliformis</a:t>
            </a:r>
            <a:endParaRPr lang="en-GB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2004C6-CC41-941C-8C8A-D13D2FAA804D}"/>
              </a:ext>
            </a:extLst>
          </p:cNvPr>
          <p:cNvSpPr txBox="1"/>
          <p:nvPr/>
        </p:nvSpPr>
        <p:spPr>
          <a:xfrm>
            <a:off x="971600" y="5443190"/>
            <a:ext cx="331693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dirty="0"/>
              <a:t>Lingula, </a:t>
            </a:r>
            <a:r>
              <a:rPr lang="en-GB" sz="1600" dirty="0" err="1"/>
              <a:t>Lobulus</a:t>
            </a:r>
            <a:r>
              <a:rPr lang="en-GB" sz="1600" dirty="0"/>
              <a:t> centralis, Culmen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71675D-CEDF-DD60-3FA9-D8E0ACA55051}"/>
              </a:ext>
            </a:extLst>
          </p:cNvPr>
          <p:cNvSpPr txBox="1"/>
          <p:nvPr/>
        </p:nvSpPr>
        <p:spPr>
          <a:xfrm>
            <a:off x="1639427" y="5680833"/>
            <a:ext cx="432842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dirty="0"/>
              <a:t>ala </a:t>
            </a:r>
            <a:r>
              <a:rPr lang="en-GB" sz="1600" dirty="0" err="1"/>
              <a:t>lobuli</a:t>
            </a:r>
            <a:r>
              <a:rPr lang="en-GB" sz="1600" dirty="0"/>
              <a:t> centralis and </a:t>
            </a:r>
            <a:r>
              <a:rPr lang="en-GB" sz="1600" dirty="0" err="1"/>
              <a:t>lobulus</a:t>
            </a:r>
            <a:r>
              <a:rPr lang="en-GB" sz="1600" dirty="0"/>
              <a:t> quadrangularis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FA4CB1-9891-0085-CD06-CBF76841F9D9}"/>
              </a:ext>
            </a:extLst>
          </p:cNvPr>
          <p:cNvSpPr txBox="1"/>
          <p:nvPr/>
        </p:nvSpPr>
        <p:spPr>
          <a:xfrm>
            <a:off x="35830" y="5918476"/>
            <a:ext cx="275588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Ala____________________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78173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9E69FD-4286-D255-21FE-77578749D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512"/>
            <a:ext cx="9144000" cy="643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209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6030DF-71C3-4D3E-C42A-0CAE70599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6426"/>
            <a:ext cx="9144000" cy="616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025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418969-93A9-173C-13BB-CEFF62299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6157"/>
            <a:ext cx="9144000" cy="544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782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D16FB8-741F-5198-0644-0FF4ACDFA3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8347"/>
          <a:stretch/>
        </p:blipFill>
        <p:spPr>
          <a:xfrm>
            <a:off x="0" y="116632"/>
            <a:ext cx="9144000" cy="6346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CC9DBE-991C-0D6D-4D86-972D98ABC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3221"/>
            <a:ext cx="9144000" cy="535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750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C734B1-AC7F-B71D-B06D-249C7D7BD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2966"/>
            <a:ext cx="9144000" cy="583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718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F3891C-ED1C-EB9B-C44D-FAA617F89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0521"/>
            <a:ext cx="9144000" cy="57769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A17302-8872-970F-4224-0CBB923186F8}"/>
              </a:ext>
            </a:extLst>
          </p:cNvPr>
          <p:cNvSpPr txBox="1"/>
          <p:nvPr/>
        </p:nvSpPr>
        <p:spPr>
          <a:xfrm>
            <a:off x="7884368" y="4293096"/>
            <a:ext cx="1063112" cy="95410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b="1" dirty="0"/>
              <a:t>Pons</a:t>
            </a:r>
          </a:p>
          <a:p>
            <a:endParaRPr lang="en-GB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27C336-80E7-A474-7ACB-218B2A7F7A3D}"/>
              </a:ext>
            </a:extLst>
          </p:cNvPr>
          <p:cNvSpPr txBox="1"/>
          <p:nvPr/>
        </p:nvSpPr>
        <p:spPr>
          <a:xfrm>
            <a:off x="7236296" y="2924944"/>
            <a:ext cx="168187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b="1" dirty="0"/>
              <a:t>Midbrain</a:t>
            </a:r>
            <a:br>
              <a:rPr lang="en-GB" sz="2800" b="1" dirty="0"/>
            </a:br>
            <a:endParaRPr lang="en-GB" sz="800" b="1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6E0828B-669C-89A8-C172-567654943EE5}"/>
              </a:ext>
            </a:extLst>
          </p:cNvPr>
          <p:cNvCxnSpPr/>
          <p:nvPr/>
        </p:nvCxnSpPr>
        <p:spPr bwMode="auto">
          <a:xfrm flipH="1" flipV="1">
            <a:off x="2339752" y="2276872"/>
            <a:ext cx="2160240" cy="4320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74438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0E2BD4-9650-42F0-8023-0196E5767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26"/>
            <a:ext cx="9144000" cy="683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366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AF3944-3523-CFD8-4A00-1F978B1B7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4288"/>
            <a:ext cx="9144000" cy="614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37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FCD99F-25C1-D946-A58F-637F994E6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3110"/>
            <a:ext cx="9144000" cy="591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541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FE6283-F8AA-1165-7539-FA86142E0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2758"/>
            <a:ext cx="9144000" cy="583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7469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B28B95-861E-A054-2C80-AD4DB5AED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270"/>
            <a:ext cx="9144000" cy="662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004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0736AE-EC4E-131A-4360-1D31869A8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656"/>
            <a:ext cx="9144000" cy="62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024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0D117B-91CD-2B85-8576-EDB2C99BA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977"/>
            <a:ext cx="9144000" cy="624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809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486A8C-A95A-B557-E011-3F7A8FCFA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3930"/>
            <a:ext cx="9144000" cy="629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673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ECC034-91CC-9F7B-E348-66C0162AD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192"/>
            <a:ext cx="9144000" cy="638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853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A9B625-5764-1ACD-2169-013FB639C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3719"/>
            <a:ext cx="9144000" cy="59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251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01605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030A0"/>
                </a:solidFill>
              </a:rPr>
              <a:t>Posterior spinocerebellar tract</a:t>
            </a:r>
            <a:br>
              <a:rPr lang="en-GB" altLang="en-US" sz="3200" b="1" dirty="0">
                <a:solidFill>
                  <a:srgbClr val="7030A0"/>
                </a:solidFill>
              </a:rPr>
            </a:br>
            <a:r>
              <a:rPr lang="en-GB" altLang="en-US" sz="3200" b="1" dirty="0">
                <a:solidFill>
                  <a:srgbClr val="7030A0"/>
                </a:solidFill>
              </a:rPr>
              <a:t>(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Tr</a:t>
            </a:r>
            <a:r>
              <a:rPr lang="en-GB" altLang="en-US" sz="3200" b="1" dirty="0">
                <a:solidFill>
                  <a:srgbClr val="7030A0"/>
                </a:solidFill>
              </a:rPr>
              <a:t>.</a:t>
            </a:r>
            <a:r>
              <a:rPr lang="sr-Latn-CS" altLang="en-US" sz="3200" b="1" dirty="0">
                <a:solidFill>
                  <a:srgbClr val="7030A0"/>
                </a:solidFill>
              </a:rPr>
              <a:t> 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spinocerebellaris</a:t>
            </a:r>
            <a:r>
              <a:rPr lang="sr-Latn-CS" altLang="en-US" sz="3200" b="1" dirty="0">
                <a:solidFill>
                  <a:srgbClr val="7030A0"/>
                </a:solidFill>
              </a:rPr>
              <a:t> 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posterior</a:t>
            </a:r>
            <a:r>
              <a:rPr lang="sr-Latn-CS" altLang="en-US" sz="3200" b="1" dirty="0">
                <a:solidFill>
                  <a:srgbClr val="7030A0"/>
                </a:solidFill>
              </a:rPr>
              <a:t> </a:t>
            </a:r>
            <a:r>
              <a:rPr lang="en-GB" altLang="en-US" sz="3200" b="1" dirty="0">
                <a:solidFill>
                  <a:srgbClr val="7030A0"/>
                </a:solidFill>
              </a:rPr>
              <a:t>- 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Flechsig</a:t>
            </a:r>
            <a:r>
              <a:rPr lang="en-GB" altLang="en-US" sz="3200" b="1" dirty="0">
                <a:solidFill>
                  <a:srgbClr val="7030A0"/>
                </a:solidFill>
              </a:rPr>
              <a:t>)</a:t>
            </a:r>
            <a:endParaRPr lang="en-US" altLang="sr-Latn-RS" sz="3200" dirty="0"/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0" y="1016050"/>
            <a:ext cx="9144000" cy="5378350"/>
          </a:xfrm>
        </p:spPr>
        <p:txBody>
          <a:bodyPr/>
          <a:lstStyle/>
          <a:p>
            <a:r>
              <a:rPr lang="en-GB" altLang="en-US" sz="1800" dirty="0"/>
              <a:t>Transmits </a:t>
            </a:r>
            <a:r>
              <a:rPr lang="en-GB" altLang="en-US" sz="1800" dirty="0">
                <a:solidFill>
                  <a:srgbClr val="0D0D0D"/>
                </a:solidFill>
                <a:highlight>
                  <a:srgbClr val="FFFFFF"/>
                </a:highlight>
              </a:rPr>
              <a:t>u</a:t>
            </a:r>
            <a:r>
              <a:rPr lang="en-GB" sz="18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nconscious deep (proprioceptive) and some superficial (exteroceptive) sensation from the lower half of the trunk and lower limbs</a:t>
            </a:r>
            <a:endParaRPr lang="sr-Cyrl-CS" altLang="en-US" sz="1800" dirty="0"/>
          </a:p>
          <a:p>
            <a:r>
              <a:rPr lang="sr-Cyrl-CS" altLang="en-US" sz="1800" dirty="0"/>
              <a:t> </a:t>
            </a:r>
            <a:r>
              <a:rPr lang="en-GB" altLang="en-US" sz="1800" b="1" dirty="0"/>
              <a:t>Neuron</a:t>
            </a:r>
            <a:r>
              <a:rPr lang="sr-Cyrl-CS" altLang="en-US" sz="1800" b="1" dirty="0"/>
              <a:t> </a:t>
            </a:r>
            <a:r>
              <a:rPr lang="en-US" altLang="en-US" sz="1800" b="1" dirty="0"/>
              <a:t>I</a:t>
            </a:r>
            <a:r>
              <a:rPr lang="sr-Cyrl-CS" altLang="en-US" sz="1800" b="1" dirty="0"/>
              <a:t> – </a:t>
            </a:r>
            <a:r>
              <a:rPr lang="en-GB" altLang="en-US" sz="1800" dirty="0"/>
              <a:t>in spinal ganglia</a:t>
            </a:r>
            <a:r>
              <a:rPr lang="sr-Cyrl-CS" altLang="en-US" sz="1800" dirty="0"/>
              <a:t>.</a:t>
            </a:r>
          </a:p>
          <a:p>
            <a:pPr marL="0" indent="0">
              <a:buNone/>
            </a:pPr>
            <a:r>
              <a:rPr lang="en-GB" altLang="en-US" sz="1800" dirty="0"/>
              <a:t>     - Central processes of ganglia’s cells terminate</a:t>
            </a:r>
            <a:br>
              <a:rPr lang="en-GB" altLang="en-US" sz="1800" dirty="0"/>
            </a:br>
            <a:r>
              <a:rPr lang="en-GB" altLang="en-US" sz="1800" dirty="0"/>
              <a:t>      in dorsal nucleus (</a:t>
            </a:r>
            <a:r>
              <a:rPr lang="en-GB" altLang="en-US" sz="1800" dirty="0" err="1"/>
              <a:t>Clarck’s</a:t>
            </a:r>
            <a:r>
              <a:rPr lang="en-GB" altLang="en-US" sz="1800" dirty="0"/>
              <a:t> nucleus) of the</a:t>
            </a:r>
            <a:br>
              <a:rPr lang="en-GB" altLang="en-US" sz="1800" dirty="0"/>
            </a:br>
            <a:r>
              <a:rPr lang="en-GB" altLang="en-US" sz="1800" dirty="0"/>
              <a:t>      spinal cord </a:t>
            </a:r>
            <a:r>
              <a:rPr lang="sr-Latn-CS" altLang="en-US" sz="1800" dirty="0"/>
              <a:t>(</a:t>
            </a:r>
            <a:r>
              <a:rPr lang="sr-Latn-CS" altLang="en-US" sz="1800" dirty="0" err="1"/>
              <a:t>nc.dorsalis</a:t>
            </a:r>
            <a:r>
              <a:rPr lang="sr-Latn-CS" altLang="en-US" sz="1800" dirty="0"/>
              <a:t> </a:t>
            </a:r>
            <a:r>
              <a:rPr lang="sr-Latn-CS" altLang="en-US" sz="1800" dirty="0" err="1"/>
              <a:t>s.thoracicus</a:t>
            </a:r>
            <a:r>
              <a:rPr lang="sr-Latn-CS" altLang="en-US" sz="1800" dirty="0"/>
              <a:t> – </a:t>
            </a:r>
            <a:r>
              <a:rPr lang="en-GB" altLang="en-US" sz="1800" dirty="0"/>
              <a:t>from</a:t>
            </a:r>
            <a:r>
              <a:rPr lang="sr-Latn-CS" altLang="en-US" sz="1800" dirty="0"/>
              <a:t> </a:t>
            </a:r>
            <a:br>
              <a:rPr lang="en-GB" altLang="en-US" sz="1800" dirty="0"/>
            </a:br>
            <a:r>
              <a:rPr lang="en-GB" altLang="en-US" sz="1800" dirty="0"/>
              <a:t>      </a:t>
            </a:r>
            <a:r>
              <a:rPr lang="sr-Latn-CS" altLang="en-US" sz="1800" dirty="0" err="1"/>
              <a:t>Th</a:t>
            </a:r>
            <a:r>
              <a:rPr lang="sr-Latn-CS" altLang="en-US" sz="1800" dirty="0"/>
              <a:t> 1- L2</a:t>
            </a:r>
            <a:r>
              <a:rPr lang="en-GB" altLang="en-US" sz="1800" dirty="0"/>
              <a:t> segment of spinal cord </a:t>
            </a:r>
          </a:p>
          <a:p>
            <a:r>
              <a:rPr lang="en-GB" altLang="en-US" sz="1800" b="1" dirty="0"/>
              <a:t>Neuron II - </a:t>
            </a:r>
            <a:r>
              <a:rPr lang="en-GB" altLang="en-US" sz="1800" dirty="0"/>
              <a:t>dorsal nucleus (</a:t>
            </a:r>
            <a:r>
              <a:rPr lang="en-GB" altLang="en-US" sz="1800" dirty="0" err="1"/>
              <a:t>Clarck’s</a:t>
            </a:r>
            <a:r>
              <a:rPr lang="en-GB" altLang="en-US" sz="1800" dirty="0"/>
              <a:t> nucleus) </a:t>
            </a:r>
            <a:br>
              <a:rPr lang="en-GB" altLang="en-US" sz="1800" dirty="0"/>
            </a:br>
            <a:r>
              <a:rPr lang="en-GB" altLang="en-US" sz="1800" dirty="0"/>
              <a:t>Axons of neurons of this nucleus form </a:t>
            </a:r>
            <a:br>
              <a:rPr lang="en-GB" altLang="en-US" sz="1800" dirty="0"/>
            </a:br>
            <a:r>
              <a:rPr lang="en-GB" altLang="en-US" sz="1800" dirty="0"/>
              <a:t>posterior spinocerebellar tract that passes through </a:t>
            </a:r>
            <a:br>
              <a:rPr lang="en-GB" altLang="en-US" sz="1800" dirty="0"/>
            </a:br>
            <a:r>
              <a:rPr lang="en-GB" altLang="en-US" sz="1800" dirty="0"/>
              <a:t>same sided </a:t>
            </a:r>
            <a:r>
              <a:rPr lang="sr-Latn-CS" altLang="en-US" sz="1800" dirty="0" err="1"/>
              <a:t>funiculus</a:t>
            </a:r>
            <a:r>
              <a:rPr lang="sr-Latn-CS" altLang="en-US" sz="1800" dirty="0"/>
              <a:t> </a:t>
            </a:r>
            <a:r>
              <a:rPr lang="sr-Latn-CS" altLang="en-US" sz="1800" dirty="0" err="1"/>
              <a:t>posterolateralis</a:t>
            </a:r>
            <a:r>
              <a:rPr lang="sr-Latn-CS" altLang="en-US" sz="1800" dirty="0"/>
              <a:t> </a:t>
            </a:r>
            <a:r>
              <a:rPr lang="en-GB" altLang="en-US" sz="1800" dirty="0"/>
              <a:t>of the spinal </a:t>
            </a:r>
            <a:br>
              <a:rPr lang="en-GB" altLang="en-US" sz="1800" dirty="0"/>
            </a:br>
            <a:r>
              <a:rPr lang="en-GB" altLang="en-US" sz="1800" dirty="0"/>
              <a:t>cord, then through medulla oblongata, then through</a:t>
            </a:r>
            <a:br>
              <a:rPr lang="en-GB" altLang="en-US" sz="1800" dirty="0"/>
            </a:br>
            <a:r>
              <a:rPr lang="en-GB" altLang="en-US" sz="1800" dirty="0"/>
              <a:t> </a:t>
            </a:r>
            <a:r>
              <a:rPr lang="sr-Latn-CS" altLang="en-US" sz="1800" dirty="0"/>
              <a:t>PCI</a:t>
            </a:r>
            <a:r>
              <a:rPr lang="en-GB" altLang="en-US" sz="1800" dirty="0"/>
              <a:t> to the cortex of cerebellum</a:t>
            </a:r>
            <a:r>
              <a:rPr lang="sr-Latn-CS" altLang="en-US" sz="1800" dirty="0"/>
              <a:t> </a:t>
            </a:r>
            <a:br>
              <a:rPr lang="en-GB" altLang="en-US" sz="1800" dirty="0"/>
            </a:br>
            <a:r>
              <a:rPr lang="sr-Latn-CS" altLang="en-US" sz="1800" dirty="0"/>
              <a:t>(</a:t>
            </a:r>
            <a:r>
              <a:rPr lang="en-GB" altLang="en-US" sz="1800" b="1" i="1" dirty="0"/>
              <a:t>ipsilateral – do not cross to opposite side</a:t>
            </a:r>
            <a:r>
              <a:rPr lang="sr-Latn-CS" altLang="en-US" sz="1800" b="1" i="1" dirty="0"/>
              <a:t>).</a:t>
            </a:r>
            <a:endParaRPr lang="sr-Cyrl-RS" altLang="en-US" sz="1800" b="1" i="1" dirty="0"/>
          </a:p>
          <a:p>
            <a:r>
              <a:rPr lang="en-GB" altLang="en-US" sz="1800" b="1" i="1" dirty="0"/>
              <a:t>From the cortex to nuclei of cerebellum </a:t>
            </a:r>
            <a:br>
              <a:rPr lang="en-GB" altLang="en-US" sz="1800" b="1" i="1" dirty="0"/>
            </a:br>
            <a:r>
              <a:rPr lang="sr-Latn-CS" altLang="en-US" sz="1800" dirty="0"/>
              <a:t>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</a:t>
            </a:r>
            <a:r>
              <a:rPr lang="sr-Latn-CS" altLang="en-US" sz="1800" b="1" i="1" dirty="0"/>
              <a:t> </a:t>
            </a:r>
            <a:r>
              <a:rPr lang="sr-Latn-CS" altLang="en-US" sz="1800" b="1" i="1" dirty="0" err="1"/>
              <a:t>cortic</a:t>
            </a:r>
            <a:r>
              <a:rPr lang="en-GB" altLang="en-US" sz="1800" b="1" i="1" dirty="0"/>
              <a:t>o</a:t>
            </a:r>
            <a:r>
              <a:rPr lang="sr-Latn-CS" altLang="en-US" sz="1800" b="1" i="1" dirty="0" err="1"/>
              <a:t>nuclear</a:t>
            </a:r>
            <a:r>
              <a:rPr lang="en-GB" altLang="en-US" sz="1800" b="1" i="1" dirty="0" err="1"/>
              <a:t>i</a:t>
            </a:r>
            <a:r>
              <a:rPr lang="sr-Latn-CS" altLang="en-US" sz="1800" b="1" i="1" dirty="0"/>
              <a:t>s</a:t>
            </a:r>
            <a:r>
              <a:rPr lang="en-GB" altLang="en-US" sz="1800" b="1" i="1" dirty="0"/>
              <a:t>), then to </a:t>
            </a:r>
            <a:r>
              <a:rPr lang="en-GB" altLang="en-US" sz="1800" b="1" i="1" dirty="0" err="1"/>
              <a:t>nc</a:t>
            </a:r>
            <a:r>
              <a:rPr lang="en-GB" altLang="en-US" sz="1800" b="1" i="1" dirty="0"/>
              <a:t>. </a:t>
            </a:r>
            <a:r>
              <a:rPr lang="en-GB" altLang="en-US" sz="1800" b="1" i="1" dirty="0" err="1"/>
              <a:t>ruber</a:t>
            </a:r>
            <a:r>
              <a:rPr lang="en-GB" altLang="en-US" sz="1800" b="1" i="1" dirty="0"/>
              <a:t> of mesencephalon 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.c</a:t>
            </a:r>
            <a:r>
              <a:rPr lang="sr-Latn-CS" altLang="en-US" sz="1800" b="1" i="1" dirty="0" err="1"/>
              <a:t>erebellorubralis</a:t>
            </a:r>
            <a:r>
              <a:rPr lang="en-GB" altLang="en-US" sz="1800" b="1" i="1" dirty="0"/>
              <a:t>),then to ventrolateral nucleus of thalamus of diencephalon 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</a:t>
            </a:r>
            <a:r>
              <a:rPr lang="sr-Latn-CS" altLang="en-US" sz="1800" b="1" i="1" dirty="0"/>
              <a:t> </a:t>
            </a:r>
            <a:r>
              <a:rPr lang="sr-Latn-CS" altLang="en-US" sz="1800" b="1" i="1" dirty="0" err="1"/>
              <a:t>rubr</a:t>
            </a:r>
            <a:r>
              <a:rPr lang="en-GB" altLang="en-US" sz="1800" b="1" i="1" dirty="0"/>
              <a:t>o</a:t>
            </a:r>
            <a:r>
              <a:rPr lang="sr-Latn-CS" altLang="en-US" sz="1800" b="1" i="1" dirty="0" err="1"/>
              <a:t>thalamicus</a:t>
            </a:r>
            <a:r>
              <a:rPr lang="sr-Latn-CS" altLang="en-US" sz="1800" b="1" i="1" dirty="0"/>
              <a:t>)</a:t>
            </a:r>
            <a:r>
              <a:rPr lang="en-GB" altLang="en-US" sz="1800" b="1" i="1" dirty="0"/>
              <a:t>, and then to the sensory cortical fields of telencephalon</a:t>
            </a:r>
            <a:r>
              <a:rPr lang="sr-Cyrl-CS" altLang="en-US" sz="1800" b="1" i="1" dirty="0"/>
              <a:t>.</a:t>
            </a:r>
          </a:p>
        </p:txBody>
      </p:sp>
      <p:pic>
        <p:nvPicPr>
          <p:cNvPr id="22532" name="Picture 2" descr="C:\Users\STOJADINOVIC\Desktop\unnam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8141" y="1556792"/>
            <a:ext cx="2868355" cy="3849415"/>
          </a:xfrm>
          <a:noFill/>
        </p:spPr>
      </p:pic>
    </p:spTree>
    <p:extLst>
      <p:ext uri="{BB962C8B-B14F-4D97-AF65-F5344CB8AC3E}">
        <p14:creationId xmlns:p14="http://schemas.microsoft.com/office/powerpoint/2010/main" val="1897254699"/>
      </p:ext>
    </p:extLst>
  </p:cSld>
  <p:clrMapOvr>
    <a:masterClrMapping/>
  </p:clrMapOvr>
  <p:transition spd="slow" advTm="10891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030A0"/>
                </a:solidFill>
              </a:rPr>
              <a:t>Anterior spinocerebellar tract</a:t>
            </a:r>
            <a:br>
              <a:rPr lang="en-GB" altLang="en-US" sz="3200" b="1" dirty="0">
                <a:solidFill>
                  <a:srgbClr val="7030A0"/>
                </a:solidFill>
              </a:rPr>
            </a:br>
            <a:r>
              <a:rPr lang="en-GB" altLang="en-US" sz="3200" b="1" dirty="0">
                <a:solidFill>
                  <a:srgbClr val="7030A0"/>
                </a:solidFill>
              </a:rPr>
              <a:t>(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Tr</a:t>
            </a:r>
            <a:r>
              <a:rPr lang="en-GB" altLang="en-US" sz="3200" b="1" dirty="0">
                <a:solidFill>
                  <a:srgbClr val="7030A0"/>
                </a:solidFill>
              </a:rPr>
              <a:t>.</a:t>
            </a:r>
            <a:r>
              <a:rPr lang="sr-Latn-CS" altLang="en-US" sz="3200" b="1" dirty="0">
                <a:solidFill>
                  <a:srgbClr val="7030A0"/>
                </a:solidFill>
              </a:rPr>
              <a:t> 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spinocerebellaris</a:t>
            </a:r>
            <a:r>
              <a:rPr lang="sr-Latn-CS" altLang="en-US" sz="3200" b="1" dirty="0">
                <a:solidFill>
                  <a:srgbClr val="7030A0"/>
                </a:solidFill>
              </a:rPr>
              <a:t> </a:t>
            </a:r>
            <a:r>
              <a:rPr lang="sr-Latn-RS" altLang="en-US" sz="3200" b="1" dirty="0" err="1">
                <a:solidFill>
                  <a:srgbClr val="7030A0"/>
                </a:solidFill>
              </a:rPr>
              <a:t>anterior</a:t>
            </a:r>
            <a:r>
              <a:rPr lang="sr-Latn-RS" altLang="en-US" sz="3200" b="1" dirty="0">
                <a:solidFill>
                  <a:srgbClr val="7030A0"/>
                </a:solidFill>
              </a:rPr>
              <a:t>- </a:t>
            </a:r>
            <a:r>
              <a:rPr lang="sr-Latn-RS" altLang="en-US" sz="3200" b="1" dirty="0" err="1">
                <a:solidFill>
                  <a:srgbClr val="7030A0"/>
                </a:solidFill>
              </a:rPr>
              <a:t>Gowers</a:t>
            </a:r>
            <a:r>
              <a:rPr lang="en-GB" altLang="en-US" sz="3200" b="1" dirty="0">
                <a:solidFill>
                  <a:srgbClr val="7030A0"/>
                </a:solidFill>
              </a:rPr>
              <a:t>)</a:t>
            </a:r>
            <a:endParaRPr lang="en-US" altLang="sr-Latn-RS" sz="3200" dirty="0"/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>
          <a:xfrm>
            <a:off x="-13424" y="1203420"/>
            <a:ext cx="9265944" cy="5393932"/>
          </a:xfrm>
        </p:spPr>
        <p:txBody>
          <a:bodyPr/>
          <a:lstStyle/>
          <a:p>
            <a:r>
              <a:rPr lang="en-GB" altLang="en-US" sz="1800" dirty="0"/>
              <a:t>Transmits </a:t>
            </a:r>
            <a:r>
              <a:rPr lang="en-GB" altLang="en-US" sz="1800" dirty="0">
                <a:solidFill>
                  <a:srgbClr val="0D0D0D"/>
                </a:solidFill>
                <a:highlight>
                  <a:srgbClr val="FFFFFF"/>
                </a:highlight>
              </a:rPr>
              <a:t>u</a:t>
            </a:r>
            <a:r>
              <a:rPr lang="en-GB" sz="18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nconscious deep (proprioceptive) sensations from the lower half of the trunk and lower limbs.</a:t>
            </a:r>
            <a:endParaRPr lang="sr-Latn-CS" altLang="en-US" sz="1800" dirty="0">
              <a:solidFill>
                <a:schemeClr val="tx2"/>
              </a:solidFill>
            </a:endParaRPr>
          </a:p>
          <a:p>
            <a:r>
              <a:rPr lang="en-GB" altLang="en-US" sz="1800" b="1" dirty="0"/>
              <a:t>Neuron</a:t>
            </a:r>
            <a:r>
              <a:rPr lang="sr-Cyrl-CS" altLang="en-US" sz="1800" b="1" dirty="0"/>
              <a:t> </a:t>
            </a:r>
            <a:r>
              <a:rPr lang="en-US" altLang="en-US" sz="1800" b="1" dirty="0"/>
              <a:t>I</a:t>
            </a:r>
            <a:r>
              <a:rPr lang="sr-Cyrl-CS" altLang="en-US" sz="1800" b="1" dirty="0"/>
              <a:t> – </a:t>
            </a:r>
            <a:r>
              <a:rPr lang="en-GB" altLang="en-US" sz="1800" dirty="0"/>
              <a:t>in spinal ganglia</a:t>
            </a:r>
            <a:r>
              <a:rPr lang="sr-Cyrl-CS" altLang="en-US" sz="1800" dirty="0"/>
              <a:t>.</a:t>
            </a:r>
          </a:p>
          <a:p>
            <a:pPr marL="0" indent="0">
              <a:buNone/>
            </a:pPr>
            <a:r>
              <a:rPr lang="en-GB" altLang="en-US" sz="1800" dirty="0"/>
              <a:t>     - Central processes of ganglia’s cells terminate in</a:t>
            </a:r>
            <a:br>
              <a:rPr lang="en-GB" altLang="en-US" sz="1800" dirty="0"/>
            </a:br>
            <a:r>
              <a:rPr lang="en-GB" altLang="en-US" sz="1800" dirty="0"/>
              <a:t>      posterior (sensory) column and zona intermedia</a:t>
            </a:r>
            <a:br>
              <a:rPr lang="en-GB" altLang="en-US" sz="1800" dirty="0"/>
            </a:br>
            <a:r>
              <a:rPr lang="en-GB" altLang="en-US" sz="1800" dirty="0"/>
              <a:t>      of spinal cord</a:t>
            </a:r>
            <a:endParaRPr lang="sr-Latn-CS" altLang="en-US" sz="1800" dirty="0">
              <a:solidFill>
                <a:schemeClr val="tx2"/>
              </a:solidFill>
            </a:endParaRPr>
          </a:p>
          <a:p>
            <a:r>
              <a:rPr lang="sr-Latn-CS" altLang="en-US" sz="1800" b="1" dirty="0" err="1">
                <a:solidFill>
                  <a:schemeClr val="tx2"/>
                </a:solidFill>
              </a:rPr>
              <a:t>Neuron</a:t>
            </a:r>
            <a:r>
              <a:rPr lang="sr-Latn-CS" altLang="en-US" sz="1800" b="1" dirty="0">
                <a:solidFill>
                  <a:schemeClr val="tx2"/>
                </a:solidFill>
              </a:rPr>
              <a:t> II – </a:t>
            </a:r>
            <a:r>
              <a:rPr lang="en-GB" altLang="en-US" sz="1800" dirty="0"/>
              <a:t>posterior (sensory) column of spinal cord</a:t>
            </a:r>
            <a:br>
              <a:rPr lang="en-GB" altLang="en-US" sz="1800" dirty="0"/>
            </a:br>
            <a:r>
              <a:rPr lang="sr-Cyrl-CS" altLang="en-US" sz="1800" dirty="0">
                <a:solidFill>
                  <a:schemeClr val="tx2"/>
                </a:solidFill>
              </a:rPr>
              <a:t>(</a:t>
            </a:r>
            <a:r>
              <a:rPr lang="en-GB" altLang="en-US" sz="1800" dirty="0">
                <a:solidFill>
                  <a:schemeClr val="tx2"/>
                </a:solidFill>
              </a:rPr>
              <a:t>lamina</a:t>
            </a:r>
            <a:r>
              <a:rPr lang="sr-Cyrl-CS" altLang="en-US" sz="1800" dirty="0">
                <a:solidFill>
                  <a:schemeClr val="tx2"/>
                </a:solidFill>
              </a:rPr>
              <a:t> </a:t>
            </a:r>
            <a:r>
              <a:rPr lang="sr-Latn-CS" altLang="en-US" sz="1800" dirty="0">
                <a:solidFill>
                  <a:schemeClr val="tx2"/>
                </a:solidFill>
              </a:rPr>
              <a:t>V-VI), </a:t>
            </a:r>
            <a:r>
              <a:rPr lang="en-GB" altLang="en-US" sz="1800" dirty="0">
                <a:solidFill>
                  <a:schemeClr val="tx2"/>
                </a:solidFill>
              </a:rPr>
              <a:t>zona</a:t>
            </a:r>
            <a:r>
              <a:rPr lang="sr-Latn-CS" altLang="en-US" sz="1800" dirty="0">
                <a:solidFill>
                  <a:schemeClr val="tx2"/>
                </a:solidFill>
              </a:rPr>
              <a:t> </a:t>
            </a:r>
            <a:r>
              <a:rPr lang="sr-Latn-CS" altLang="en-US" sz="1800" dirty="0" err="1">
                <a:solidFill>
                  <a:schemeClr val="tx2"/>
                </a:solidFill>
              </a:rPr>
              <a:t>intermedia</a:t>
            </a:r>
            <a:r>
              <a:rPr lang="sr-Latn-CS" altLang="en-US" sz="1800" dirty="0">
                <a:solidFill>
                  <a:schemeClr val="tx2"/>
                </a:solidFill>
              </a:rPr>
              <a:t> (lamina VII) </a:t>
            </a:r>
            <a:r>
              <a:rPr lang="en-GB" altLang="en-US" sz="1800" dirty="0">
                <a:solidFill>
                  <a:schemeClr val="tx2"/>
                </a:solidFill>
              </a:rPr>
              <a:t>and partly</a:t>
            </a:r>
            <a:br>
              <a:rPr lang="en-GB" altLang="en-US" sz="1800" dirty="0">
                <a:solidFill>
                  <a:schemeClr val="tx2"/>
                </a:solidFill>
              </a:rPr>
            </a:br>
            <a:r>
              <a:rPr lang="en-GB" altLang="en-US" sz="1800" dirty="0">
                <a:solidFill>
                  <a:schemeClr val="tx2"/>
                </a:solidFill>
              </a:rPr>
              <a:t>in</a:t>
            </a:r>
            <a:r>
              <a:rPr lang="sr-Cyrl-CS" altLang="en-US" sz="1800" dirty="0">
                <a:solidFill>
                  <a:schemeClr val="tx2"/>
                </a:solidFill>
              </a:rPr>
              <a:t> </a:t>
            </a:r>
            <a:r>
              <a:rPr lang="sr-Latn-CS" altLang="en-US" sz="1800" dirty="0">
                <a:solidFill>
                  <a:schemeClr val="tx2"/>
                </a:solidFill>
              </a:rPr>
              <a:t>lamina VIII.</a:t>
            </a:r>
            <a:br>
              <a:rPr lang="en-GB" altLang="en-US" sz="1800" dirty="0">
                <a:solidFill>
                  <a:schemeClr val="tx2"/>
                </a:solidFill>
              </a:rPr>
            </a:br>
            <a:r>
              <a:rPr lang="en-GB" altLang="en-US" sz="1800" dirty="0">
                <a:solidFill>
                  <a:schemeClr val="tx2"/>
                </a:solidFill>
              </a:rPr>
              <a:t>Axons of neurons II form</a:t>
            </a:r>
            <a:r>
              <a:rPr lang="sr-Latn-CS" altLang="en-US" sz="1800" dirty="0">
                <a:solidFill>
                  <a:schemeClr val="tx2"/>
                </a:solidFill>
              </a:rPr>
              <a:t> </a:t>
            </a:r>
            <a:r>
              <a:rPr lang="sr-Latn-CS" altLang="en-US" sz="1800" b="1" dirty="0" err="1"/>
              <a:t>tr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spinocerebellaris</a:t>
            </a:r>
            <a:r>
              <a:rPr lang="sr-Latn-CS" altLang="en-US" sz="1800" b="1" dirty="0"/>
              <a:t> </a:t>
            </a:r>
            <a:r>
              <a:rPr lang="sr-Latn-CS" altLang="en-US" sz="1800" b="1" dirty="0" err="1"/>
              <a:t>anterior</a:t>
            </a:r>
            <a:br>
              <a:rPr lang="en-GB" altLang="en-US" sz="1800" b="1" dirty="0"/>
            </a:br>
            <a:r>
              <a:rPr lang="en-GB" altLang="en-US" sz="1800" dirty="0">
                <a:solidFill>
                  <a:schemeClr val="tx2"/>
                </a:solidFill>
              </a:rPr>
              <a:t>that </a:t>
            </a:r>
            <a:r>
              <a:rPr lang="en-GB" altLang="en-US" sz="1800" b="1" i="1" dirty="0">
                <a:solidFill>
                  <a:schemeClr val="tx2"/>
                </a:solidFill>
              </a:rPr>
              <a:t>cruciate (cross to opposite side)</a:t>
            </a:r>
            <a:r>
              <a:rPr lang="sr-Cyrl-CS" altLang="en-US" sz="1800" b="1" i="1" dirty="0">
                <a:solidFill>
                  <a:schemeClr val="tx2"/>
                </a:solidFill>
              </a:rPr>
              <a:t> </a:t>
            </a:r>
            <a:r>
              <a:rPr lang="en-GB" altLang="en-US" sz="1800" dirty="0">
                <a:solidFill>
                  <a:schemeClr val="tx2"/>
                </a:solidFill>
              </a:rPr>
              <a:t>in spinal cord, </a:t>
            </a:r>
            <a:br>
              <a:rPr lang="en-GB" altLang="en-US" sz="1800" dirty="0">
                <a:solidFill>
                  <a:schemeClr val="tx2"/>
                </a:solidFill>
              </a:rPr>
            </a:br>
            <a:r>
              <a:rPr lang="en-GB" altLang="en-US" sz="1800" dirty="0">
                <a:solidFill>
                  <a:schemeClr val="tx2"/>
                </a:solidFill>
              </a:rPr>
              <a:t>passes through </a:t>
            </a:r>
            <a:r>
              <a:rPr lang="sr-Latn-CS" altLang="en-US" sz="1800" dirty="0" err="1">
                <a:solidFill>
                  <a:schemeClr val="tx2"/>
                </a:solidFill>
              </a:rPr>
              <a:t>funiculus</a:t>
            </a:r>
            <a:r>
              <a:rPr lang="sr-Latn-CS" altLang="en-US" sz="1800" dirty="0">
                <a:solidFill>
                  <a:schemeClr val="tx2"/>
                </a:solidFill>
              </a:rPr>
              <a:t> </a:t>
            </a:r>
            <a:r>
              <a:rPr lang="sr-Latn-CS" altLang="en-US" sz="1800" dirty="0" err="1">
                <a:solidFill>
                  <a:schemeClr val="tx2"/>
                </a:solidFill>
              </a:rPr>
              <a:t>anterolateralis</a:t>
            </a:r>
            <a:r>
              <a:rPr lang="en-GB" altLang="en-US" sz="1800" dirty="0">
                <a:solidFill>
                  <a:schemeClr val="tx2"/>
                </a:solidFill>
              </a:rPr>
              <a:t> of spinal cord, </a:t>
            </a:r>
            <a:br>
              <a:rPr lang="en-GB" altLang="en-US" sz="1800" dirty="0">
                <a:solidFill>
                  <a:schemeClr val="tx2"/>
                </a:solidFill>
              </a:rPr>
            </a:br>
            <a:r>
              <a:rPr lang="en-GB" altLang="en-US" sz="1800" dirty="0">
                <a:solidFill>
                  <a:schemeClr val="tx2"/>
                </a:solidFill>
              </a:rPr>
              <a:t>then through medulla oblongata and pons, </a:t>
            </a:r>
            <a:r>
              <a:rPr lang="en-GB" altLang="en-US" sz="1800" b="1" i="1" dirty="0">
                <a:solidFill>
                  <a:schemeClr val="tx2"/>
                </a:solidFill>
              </a:rPr>
              <a:t>cruciate again</a:t>
            </a:r>
            <a:r>
              <a:rPr lang="en-GB" altLang="en-US" sz="1800" dirty="0">
                <a:solidFill>
                  <a:schemeClr val="tx2"/>
                </a:solidFill>
              </a:rPr>
              <a:t>,</a:t>
            </a:r>
            <a:br>
              <a:rPr lang="en-GB" altLang="en-US" sz="1800" dirty="0">
                <a:solidFill>
                  <a:schemeClr val="tx2"/>
                </a:solidFill>
              </a:rPr>
            </a:br>
            <a:r>
              <a:rPr lang="en-GB" altLang="en-US" sz="1800" dirty="0">
                <a:solidFill>
                  <a:schemeClr val="tx2"/>
                </a:solidFill>
              </a:rPr>
              <a:t>passes through </a:t>
            </a:r>
            <a:r>
              <a:rPr lang="en-US" altLang="en-US" sz="1800" dirty="0">
                <a:solidFill>
                  <a:schemeClr val="tx2"/>
                </a:solidFill>
              </a:rPr>
              <a:t>PCS</a:t>
            </a:r>
            <a:r>
              <a:rPr lang="sr-Cyrl-CS" altLang="en-US" sz="1800" dirty="0">
                <a:solidFill>
                  <a:schemeClr val="tx2"/>
                </a:solidFill>
              </a:rPr>
              <a:t> </a:t>
            </a:r>
            <a:r>
              <a:rPr lang="en-GB" altLang="en-US" sz="1800" dirty="0"/>
              <a:t>to the cortex of cerebellum</a:t>
            </a:r>
            <a:r>
              <a:rPr lang="sr-Cyrl-CS" altLang="en-US" sz="1800" dirty="0">
                <a:solidFill>
                  <a:schemeClr val="tx2"/>
                </a:solidFill>
              </a:rPr>
              <a:t>.</a:t>
            </a:r>
          </a:p>
          <a:p>
            <a:r>
              <a:rPr lang="sr-Cyrl-CS" altLang="en-US" sz="1800" dirty="0">
                <a:solidFill>
                  <a:schemeClr val="tx2"/>
                </a:solidFill>
              </a:rPr>
              <a:t> </a:t>
            </a:r>
            <a:r>
              <a:rPr lang="en-GB" altLang="en-US" sz="1800" b="1" i="1" dirty="0"/>
              <a:t>From the cortex to nuclei of cerebellum </a:t>
            </a:r>
            <a:br>
              <a:rPr lang="en-GB" altLang="en-US" sz="1800" b="1" i="1" dirty="0"/>
            </a:br>
            <a:r>
              <a:rPr lang="sr-Latn-CS" altLang="en-US" sz="1800" dirty="0"/>
              <a:t>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</a:t>
            </a:r>
            <a:r>
              <a:rPr lang="sr-Latn-CS" altLang="en-US" sz="1800" b="1" i="1" dirty="0"/>
              <a:t> </a:t>
            </a:r>
            <a:r>
              <a:rPr lang="sr-Latn-CS" altLang="en-US" sz="1800" b="1" i="1" dirty="0" err="1"/>
              <a:t>cortic</a:t>
            </a:r>
            <a:r>
              <a:rPr lang="en-GB" altLang="en-US" sz="1800" b="1" i="1" dirty="0"/>
              <a:t>o</a:t>
            </a:r>
            <a:r>
              <a:rPr lang="sr-Latn-CS" altLang="en-US" sz="1800" b="1" i="1" dirty="0" err="1"/>
              <a:t>nuclear</a:t>
            </a:r>
            <a:r>
              <a:rPr lang="en-GB" altLang="en-US" sz="1800" b="1" i="1" dirty="0" err="1"/>
              <a:t>i</a:t>
            </a:r>
            <a:r>
              <a:rPr lang="sr-Latn-CS" altLang="en-US" sz="1800" b="1" i="1" dirty="0"/>
              <a:t>s</a:t>
            </a:r>
            <a:r>
              <a:rPr lang="en-GB" altLang="en-US" sz="1800" b="1" i="1" dirty="0"/>
              <a:t>), then to </a:t>
            </a:r>
            <a:r>
              <a:rPr lang="en-GB" altLang="en-US" sz="1800" b="1" i="1" dirty="0" err="1"/>
              <a:t>nc</a:t>
            </a:r>
            <a:r>
              <a:rPr lang="en-GB" altLang="en-US" sz="1800" b="1" i="1" dirty="0"/>
              <a:t>. </a:t>
            </a:r>
            <a:r>
              <a:rPr lang="en-GB" altLang="en-US" sz="1800" b="1" i="1" dirty="0" err="1"/>
              <a:t>ruber</a:t>
            </a:r>
            <a:r>
              <a:rPr lang="en-GB" altLang="en-US" sz="1800" b="1" i="1" dirty="0"/>
              <a:t> of mesencephalon 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.c</a:t>
            </a:r>
            <a:r>
              <a:rPr lang="sr-Latn-CS" altLang="en-US" sz="1800" b="1" i="1" dirty="0" err="1"/>
              <a:t>erebellorubralis</a:t>
            </a:r>
            <a:r>
              <a:rPr lang="en-GB" altLang="en-US" sz="1800" b="1" i="1" dirty="0"/>
              <a:t>),then to ventrolateral nucleus of thalamus of diencephalon 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</a:t>
            </a:r>
            <a:r>
              <a:rPr lang="sr-Latn-CS" altLang="en-US" sz="1800" b="1" i="1" dirty="0"/>
              <a:t> </a:t>
            </a:r>
            <a:r>
              <a:rPr lang="sr-Latn-CS" altLang="en-US" sz="1800" b="1" i="1" dirty="0" err="1"/>
              <a:t>rubr</a:t>
            </a:r>
            <a:r>
              <a:rPr lang="en-GB" altLang="en-US" sz="1800" b="1" i="1" dirty="0"/>
              <a:t>o</a:t>
            </a:r>
            <a:r>
              <a:rPr lang="sr-Latn-CS" altLang="en-US" sz="1800" b="1" i="1" dirty="0" err="1"/>
              <a:t>thalamicus</a:t>
            </a:r>
            <a:r>
              <a:rPr lang="sr-Latn-CS" altLang="en-US" sz="1800" b="1" i="1" dirty="0"/>
              <a:t>)</a:t>
            </a:r>
            <a:r>
              <a:rPr lang="en-GB" altLang="en-US" sz="1800" b="1" i="1" dirty="0"/>
              <a:t>, and then to the sensory cortical fields of telencephalon</a:t>
            </a:r>
            <a:endParaRPr lang="sr-Cyrl-CS" altLang="en-US" sz="1800" b="1" i="1" dirty="0"/>
          </a:p>
        </p:txBody>
      </p:sp>
      <p:pic>
        <p:nvPicPr>
          <p:cNvPr id="23556" name="Picture 2" descr="C:\Users\STOJADINOVIC\Desktop\unnam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0779" y="1700808"/>
            <a:ext cx="2803221" cy="3762003"/>
          </a:xfrm>
          <a:noFill/>
        </p:spPr>
      </p:pic>
    </p:spTree>
  </p:cSld>
  <p:clrMapOvr>
    <a:masterClrMapping/>
  </p:clrMapOvr>
  <p:transition spd="slow" advTm="87022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016050"/>
          </a:xfrm>
        </p:spPr>
        <p:txBody>
          <a:bodyPr/>
          <a:lstStyle/>
          <a:p>
            <a:r>
              <a:rPr lang="en-GB" altLang="en-US" sz="3200" b="1" dirty="0" err="1">
                <a:solidFill>
                  <a:srgbClr val="7030A0"/>
                </a:solidFill>
              </a:rPr>
              <a:t>Cuneocerebellar</a:t>
            </a:r>
            <a:r>
              <a:rPr lang="en-GB" altLang="en-US" sz="3200" b="1" dirty="0">
                <a:solidFill>
                  <a:srgbClr val="7030A0"/>
                </a:solidFill>
              </a:rPr>
              <a:t> tract</a:t>
            </a:r>
            <a:br>
              <a:rPr lang="en-GB" altLang="en-US" sz="3200" b="1" dirty="0">
                <a:solidFill>
                  <a:srgbClr val="7030A0"/>
                </a:solidFill>
              </a:rPr>
            </a:br>
            <a:r>
              <a:rPr lang="en-GB" altLang="en-US" sz="3200" b="1" dirty="0">
                <a:solidFill>
                  <a:srgbClr val="7030A0"/>
                </a:solidFill>
              </a:rPr>
              <a:t>(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Tr</a:t>
            </a:r>
            <a:r>
              <a:rPr lang="en-GB" altLang="en-US" sz="3200" b="1" dirty="0">
                <a:solidFill>
                  <a:srgbClr val="7030A0"/>
                </a:solidFill>
              </a:rPr>
              <a:t>.</a:t>
            </a:r>
            <a:r>
              <a:rPr lang="sr-Latn-CS" altLang="en-US" sz="3200" b="1" dirty="0">
                <a:solidFill>
                  <a:srgbClr val="7030A0"/>
                </a:solidFill>
              </a:rPr>
              <a:t> </a:t>
            </a:r>
            <a:r>
              <a:rPr lang="en-GB" altLang="en-US" sz="3200" b="1" dirty="0" err="1">
                <a:solidFill>
                  <a:srgbClr val="7030A0"/>
                </a:solidFill>
              </a:rPr>
              <a:t>cuneo</a:t>
            </a:r>
            <a:r>
              <a:rPr lang="sr-Latn-CS" altLang="en-US" sz="3200" b="1" dirty="0" err="1">
                <a:solidFill>
                  <a:srgbClr val="7030A0"/>
                </a:solidFill>
              </a:rPr>
              <a:t>cerebellaris</a:t>
            </a:r>
            <a:r>
              <a:rPr lang="en-GB" altLang="en-US" sz="3200" b="1" dirty="0">
                <a:solidFill>
                  <a:srgbClr val="7030A0"/>
                </a:solidFill>
              </a:rPr>
              <a:t>)</a:t>
            </a:r>
            <a:endParaRPr lang="en-US" altLang="sr-Latn-RS" sz="3200" dirty="0"/>
          </a:p>
        </p:txBody>
      </p:sp>
      <p:sp>
        <p:nvSpPr>
          <p:cNvPr id="22531" name="Content Placeholder 2"/>
          <p:cNvSpPr>
            <a:spLocks noGrp="1"/>
          </p:cNvSpPr>
          <p:nvPr>
            <p:ph sz="half" idx="1"/>
          </p:nvPr>
        </p:nvSpPr>
        <p:spPr>
          <a:xfrm>
            <a:off x="0" y="1016050"/>
            <a:ext cx="9144000" cy="5378350"/>
          </a:xfrm>
        </p:spPr>
        <p:txBody>
          <a:bodyPr/>
          <a:lstStyle/>
          <a:p>
            <a:r>
              <a:rPr lang="en-GB" altLang="en-US" sz="1800" dirty="0"/>
              <a:t>Transmits </a:t>
            </a:r>
            <a:r>
              <a:rPr lang="en-GB" altLang="en-US" sz="1800" dirty="0">
                <a:solidFill>
                  <a:srgbClr val="0D0D0D"/>
                </a:solidFill>
                <a:highlight>
                  <a:srgbClr val="FFFFFF"/>
                </a:highlight>
              </a:rPr>
              <a:t>u</a:t>
            </a:r>
            <a:r>
              <a:rPr lang="en-GB" sz="18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nconscious deep (proprioceptive) and some superficial (exteroceptive) sensation from the upper half of the trunk and upper limbs.</a:t>
            </a:r>
            <a:br>
              <a:rPr lang="en-GB" sz="18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</a:br>
            <a:endParaRPr lang="sr-Cyrl-CS" altLang="en-US" sz="1800" dirty="0"/>
          </a:p>
          <a:p>
            <a:r>
              <a:rPr lang="sr-Cyrl-CS" altLang="en-US" sz="1800" dirty="0"/>
              <a:t> </a:t>
            </a:r>
            <a:r>
              <a:rPr lang="en-GB" altLang="en-US" sz="1800" b="1" dirty="0"/>
              <a:t>Neuron</a:t>
            </a:r>
            <a:r>
              <a:rPr lang="sr-Cyrl-CS" altLang="en-US" sz="1800" b="1" dirty="0"/>
              <a:t> </a:t>
            </a:r>
            <a:r>
              <a:rPr lang="en-US" altLang="en-US" sz="1800" b="1" dirty="0"/>
              <a:t>I</a:t>
            </a:r>
            <a:r>
              <a:rPr lang="sr-Cyrl-CS" altLang="en-US" sz="1800" b="1" dirty="0"/>
              <a:t> – </a:t>
            </a:r>
            <a:r>
              <a:rPr lang="en-GB" altLang="en-US" sz="1800" dirty="0"/>
              <a:t>in spinal ganglia</a:t>
            </a:r>
            <a:r>
              <a:rPr lang="sr-Cyrl-CS" altLang="en-US" sz="1800" dirty="0"/>
              <a:t>.</a:t>
            </a:r>
          </a:p>
          <a:p>
            <a:pPr marL="0" indent="0">
              <a:buNone/>
            </a:pPr>
            <a:r>
              <a:rPr lang="en-GB" altLang="en-US" sz="1800" dirty="0"/>
              <a:t>     - Central processes of ganglia’s cells passes through</a:t>
            </a:r>
            <a:br>
              <a:rPr lang="en-GB" altLang="en-US" sz="1800" dirty="0"/>
            </a:br>
            <a:r>
              <a:rPr lang="en-GB" altLang="en-US" sz="1800" dirty="0"/>
              <a:t>       lateral part of fasciculus </a:t>
            </a:r>
            <a:r>
              <a:rPr lang="en-GB" altLang="en-US" sz="1800" dirty="0" err="1"/>
              <a:t>gracilis</a:t>
            </a:r>
            <a:r>
              <a:rPr lang="en-GB" altLang="en-US" sz="1800" dirty="0"/>
              <a:t> and terminate</a:t>
            </a:r>
            <a:br>
              <a:rPr lang="en-GB" altLang="en-US" sz="1800" dirty="0"/>
            </a:br>
            <a:r>
              <a:rPr lang="en-GB" altLang="en-US" sz="1800" dirty="0"/>
              <a:t>      </a:t>
            </a:r>
            <a:r>
              <a:rPr lang="en-GB" altLang="en-US" sz="1800" dirty="0" err="1"/>
              <a:t>nc</a:t>
            </a:r>
            <a:r>
              <a:rPr lang="en-GB" altLang="en-US" sz="1800" dirty="0"/>
              <a:t>. cuneatus </a:t>
            </a:r>
            <a:r>
              <a:rPr lang="en-GB" altLang="en-US" sz="1800" dirty="0" err="1"/>
              <a:t>accessorius</a:t>
            </a:r>
            <a:r>
              <a:rPr lang="en-GB" altLang="en-US" sz="1800" dirty="0"/>
              <a:t> of medulla oblongata</a:t>
            </a:r>
            <a:br>
              <a:rPr lang="en-GB" altLang="en-US" sz="1800" dirty="0"/>
            </a:br>
            <a:endParaRPr lang="en-GB" altLang="en-US" sz="1800" dirty="0"/>
          </a:p>
          <a:p>
            <a:r>
              <a:rPr lang="en-GB" altLang="en-US" sz="1800" b="1" dirty="0"/>
              <a:t>Neuron II - </a:t>
            </a:r>
            <a:r>
              <a:rPr lang="en-GB" altLang="en-US" sz="1800" dirty="0" err="1"/>
              <a:t>nc</a:t>
            </a:r>
            <a:r>
              <a:rPr lang="en-GB" altLang="en-US" sz="1800" dirty="0"/>
              <a:t>. cuneatus </a:t>
            </a:r>
            <a:r>
              <a:rPr lang="en-GB" altLang="en-US" sz="1800" dirty="0" err="1"/>
              <a:t>accessorius</a:t>
            </a:r>
            <a:r>
              <a:rPr lang="en-GB" altLang="en-US" sz="1800" dirty="0"/>
              <a:t> of medulla oblongata</a:t>
            </a:r>
            <a:br>
              <a:rPr lang="en-GB" altLang="en-US" sz="1800" dirty="0"/>
            </a:br>
            <a:r>
              <a:rPr lang="en-GB" altLang="en-US" sz="1800" dirty="0"/>
              <a:t>Axons of neurons of this nucleus form </a:t>
            </a:r>
            <a:br>
              <a:rPr lang="en-GB" altLang="en-US" sz="1800" dirty="0"/>
            </a:br>
            <a:r>
              <a:rPr lang="en-GB" altLang="en-US" sz="1800" dirty="0" err="1"/>
              <a:t>cuneocerebellar</a:t>
            </a:r>
            <a:r>
              <a:rPr lang="en-GB" altLang="en-US" sz="1800" dirty="0"/>
              <a:t> tract that join with </a:t>
            </a:r>
            <a:br>
              <a:rPr lang="en-GB" altLang="en-US" sz="1800" dirty="0"/>
            </a:br>
            <a:r>
              <a:rPr lang="en-GB" altLang="en-US" sz="1800" dirty="0"/>
              <a:t>posterior spinocerebellar tract, then pass through</a:t>
            </a:r>
            <a:br>
              <a:rPr lang="en-GB" altLang="en-US" sz="1800" dirty="0"/>
            </a:br>
            <a:r>
              <a:rPr lang="en-GB" altLang="en-US" sz="1800" dirty="0"/>
              <a:t> </a:t>
            </a:r>
            <a:r>
              <a:rPr lang="sr-Latn-CS" altLang="en-US" sz="1800" dirty="0"/>
              <a:t>PCI</a:t>
            </a:r>
            <a:r>
              <a:rPr lang="en-GB" altLang="en-US" sz="1800" dirty="0"/>
              <a:t> to the cortex of cerebellum</a:t>
            </a:r>
            <a:r>
              <a:rPr lang="sr-Latn-CS" altLang="en-US" sz="1800" dirty="0"/>
              <a:t> </a:t>
            </a:r>
            <a:br>
              <a:rPr lang="en-GB" altLang="en-US" sz="1800" dirty="0"/>
            </a:br>
            <a:r>
              <a:rPr lang="sr-Latn-CS" altLang="en-US" sz="1800" dirty="0"/>
              <a:t>(</a:t>
            </a:r>
            <a:r>
              <a:rPr lang="en-GB" altLang="en-US" sz="1800" b="1" i="1" dirty="0"/>
              <a:t>ipsilateral – do not cross to opposite side</a:t>
            </a:r>
            <a:r>
              <a:rPr lang="sr-Latn-CS" altLang="en-US" sz="1800" b="1" i="1" dirty="0"/>
              <a:t>).</a:t>
            </a:r>
            <a:br>
              <a:rPr lang="en-GB" altLang="en-US" sz="1800" b="1" i="1" dirty="0"/>
            </a:br>
            <a:endParaRPr lang="sr-Cyrl-RS" altLang="en-US" sz="1800" b="1" i="1" dirty="0"/>
          </a:p>
          <a:p>
            <a:r>
              <a:rPr lang="en-GB" altLang="en-US" sz="1800" b="1" i="1" dirty="0"/>
              <a:t>From the cortex to nuclei of cerebellum </a:t>
            </a:r>
            <a:br>
              <a:rPr lang="en-GB" altLang="en-US" sz="1800" b="1" i="1" dirty="0"/>
            </a:br>
            <a:r>
              <a:rPr lang="sr-Latn-CS" altLang="en-US" sz="1800" dirty="0"/>
              <a:t>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</a:t>
            </a:r>
            <a:r>
              <a:rPr lang="sr-Latn-CS" altLang="en-US" sz="1800" b="1" i="1" dirty="0"/>
              <a:t> </a:t>
            </a:r>
            <a:r>
              <a:rPr lang="sr-Latn-CS" altLang="en-US" sz="1800" b="1" i="1" dirty="0" err="1"/>
              <a:t>cortic</a:t>
            </a:r>
            <a:r>
              <a:rPr lang="en-GB" altLang="en-US" sz="1800" b="1" i="1" dirty="0"/>
              <a:t>o</a:t>
            </a:r>
            <a:r>
              <a:rPr lang="sr-Latn-CS" altLang="en-US" sz="1800" b="1" i="1" dirty="0" err="1"/>
              <a:t>nuclear</a:t>
            </a:r>
            <a:r>
              <a:rPr lang="en-GB" altLang="en-US" sz="1800" b="1" i="1" dirty="0" err="1"/>
              <a:t>i</a:t>
            </a:r>
            <a:r>
              <a:rPr lang="sr-Latn-CS" altLang="en-US" sz="1800" b="1" i="1" dirty="0"/>
              <a:t>s</a:t>
            </a:r>
            <a:r>
              <a:rPr lang="en-GB" altLang="en-US" sz="1800" b="1" i="1" dirty="0"/>
              <a:t>), then to </a:t>
            </a:r>
            <a:r>
              <a:rPr lang="en-GB" altLang="en-US" sz="1800" b="1" i="1" dirty="0" err="1"/>
              <a:t>nc</a:t>
            </a:r>
            <a:r>
              <a:rPr lang="en-GB" altLang="en-US" sz="1800" b="1" i="1" dirty="0"/>
              <a:t>. </a:t>
            </a:r>
            <a:r>
              <a:rPr lang="en-GB" altLang="en-US" sz="1800" b="1" i="1" dirty="0" err="1"/>
              <a:t>ruber</a:t>
            </a:r>
            <a:r>
              <a:rPr lang="en-GB" altLang="en-US" sz="1800" b="1" i="1" dirty="0"/>
              <a:t> of mesencephalon 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.c</a:t>
            </a:r>
            <a:r>
              <a:rPr lang="sr-Latn-CS" altLang="en-US" sz="1800" b="1" i="1" dirty="0" err="1"/>
              <a:t>erebellorubralis</a:t>
            </a:r>
            <a:r>
              <a:rPr lang="en-GB" altLang="en-US" sz="1800" b="1" i="1" dirty="0"/>
              <a:t>),then to ventrolateral nucleus of thalamus of diencephalon (</a:t>
            </a:r>
            <a:r>
              <a:rPr lang="sr-Latn-CS" altLang="en-US" sz="1800" b="1" i="1" dirty="0" err="1"/>
              <a:t>tr</a:t>
            </a:r>
            <a:r>
              <a:rPr lang="en-GB" altLang="en-US" sz="1800" b="1" i="1" dirty="0"/>
              <a:t>.</a:t>
            </a:r>
            <a:r>
              <a:rPr lang="sr-Latn-CS" altLang="en-US" sz="1800" b="1" i="1" dirty="0"/>
              <a:t> </a:t>
            </a:r>
            <a:r>
              <a:rPr lang="sr-Latn-CS" altLang="en-US" sz="1800" b="1" i="1" dirty="0" err="1"/>
              <a:t>rubr</a:t>
            </a:r>
            <a:r>
              <a:rPr lang="en-GB" altLang="en-US" sz="1800" b="1" i="1" dirty="0"/>
              <a:t>o</a:t>
            </a:r>
            <a:r>
              <a:rPr lang="sr-Latn-CS" altLang="en-US" sz="1800" b="1" i="1" dirty="0" err="1"/>
              <a:t>thalamicus</a:t>
            </a:r>
            <a:r>
              <a:rPr lang="sr-Latn-CS" altLang="en-US" sz="1800" b="1" i="1" dirty="0"/>
              <a:t>)</a:t>
            </a:r>
            <a:r>
              <a:rPr lang="en-GB" altLang="en-US" sz="1800" b="1" i="1" dirty="0"/>
              <a:t>, and then to the sensory cortical fields of telencephalon</a:t>
            </a:r>
            <a:r>
              <a:rPr lang="sr-Cyrl-CS" altLang="en-US" sz="1800" b="1" i="1" dirty="0"/>
              <a:t>.</a:t>
            </a:r>
          </a:p>
        </p:txBody>
      </p:sp>
      <p:pic>
        <p:nvPicPr>
          <p:cNvPr id="22532" name="Picture 2" descr="C:\Users\STOJADINOVIC\Desktop\unnam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8141" y="1556792"/>
            <a:ext cx="2868355" cy="3849415"/>
          </a:xfrm>
          <a:noFill/>
        </p:spPr>
      </p:pic>
    </p:spTree>
  </p:cSld>
  <p:clrMapOvr>
    <a:masterClrMapping/>
  </p:clrMapOvr>
  <p:transition spd="slow" advTm="10891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1EBE7B-B834-2E58-2B66-25D1386FC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9188"/>
            <a:ext cx="9144000" cy="533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873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4D8199-6786-371B-B7B8-498FC3917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0"/>
            <a:ext cx="7020272" cy="44986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E35D12-0FC4-377F-536A-11FD40D09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6" y="4304315"/>
            <a:ext cx="1716835" cy="25536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37CA56-A473-FF0A-A1B4-EF75B6FCA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4091356"/>
            <a:ext cx="3528392" cy="265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593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6951FF-2D48-3C9D-037B-92B8BD485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3823"/>
            <a:ext cx="9144000" cy="469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585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54EE07-90AD-83EE-4AAD-5317476F1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807"/>
            <a:ext cx="9144000" cy="565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964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0DD092-D8C7-9191-6D5F-74C6388FE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2730"/>
            <a:ext cx="9144000" cy="587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8662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sr-Latn-CS" altLang="en-US" b="1"/>
              <a:t>VENTRICULUS QUARTUS</a:t>
            </a:r>
            <a:endParaRPr lang="en-US" altLang="sr-Latn-RS" b="1"/>
          </a:p>
        </p:txBody>
      </p:sp>
      <p:sp>
        <p:nvSpPr>
          <p:cNvPr id="26627" name="Content Placeholder 2"/>
          <p:cNvSpPr>
            <a:spLocks noGrp="1"/>
          </p:cNvSpPr>
          <p:nvPr>
            <p:ph sz="half" idx="1"/>
          </p:nvPr>
        </p:nvSpPr>
        <p:spPr>
          <a:xfrm>
            <a:off x="179512" y="2420888"/>
            <a:ext cx="5214937" cy="4320480"/>
          </a:xfrm>
        </p:spPr>
        <p:txBody>
          <a:bodyPr/>
          <a:lstStyle/>
          <a:p>
            <a:r>
              <a:rPr lang="en-GB" altLang="en-US" sz="1600" b="1" dirty="0"/>
              <a:t>Anterior wall or floor</a:t>
            </a:r>
            <a:r>
              <a:rPr lang="sr-Cyrl-CS" altLang="en-US" sz="1600" dirty="0"/>
              <a:t>: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fossa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rhomboidea</a:t>
            </a:r>
            <a:r>
              <a:rPr lang="sr-Latn-CS" altLang="en-US" sz="1600" dirty="0"/>
              <a:t>, </a:t>
            </a:r>
            <a:r>
              <a:rPr lang="en-GB" altLang="en-US" sz="1600" dirty="0"/>
              <a:t>laterally bounded by </a:t>
            </a:r>
            <a:r>
              <a:rPr lang="sr-Latn-CS" altLang="en-US" sz="1600" dirty="0" err="1"/>
              <a:t>pedunculi</a:t>
            </a:r>
            <a:r>
              <a:rPr lang="sr-Latn-CS" altLang="en-US" sz="1600" dirty="0"/>
              <a:t> </a:t>
            </a:r>
            <a:r>
              <a:rPr lang="sr-Latn-CS" altLang="en-US" sz="1600" dirty="0" err="1"/>
              <a:t>cerebellares</a:t>
            </a:r>
            <a:r>
              <a:rPr lang="sr-Latn-CS" altLang="en-US" sz="1600" dirty="0"/>
              <a:t> </a:t>
            </a:r>
            <a:r>
              <a:rPr lang="sr-Latn-CS" altLang="en-US" sz="1600" dirty="0" err="1"/>
              <a:t>superiores</a:t>
            </a:r>
            <a:r>
              <a:rPr lang="sr-Latn-CS" altLang="en-US" sz="1600" dirty="0"/>
              <a:t> et </a:t>
            </a:r>
            <a:r>
              <a:rPr lang="sr-Latn-CS" altLang="en-US" sz="1600" dirty="0" err="1"/>
              <a:t>inferiors</a:t>
            </a:r>
            <a:br>
              <a:rPr lang="en-GB" altLang="en-US" sz="1600" dirty="0"/>
            </a:br>
            <a:endParaRPr lang="sr-Latn-CS" altLang="en-US" sz="1600" dirty="0"/>
          </a:p>
          <a:p>
            <a:r>
              <a:rPr lang="en-GB" altLang="en-US" sz="1600" b="1" dirty="0"/>
              <a:t>Posterior wall or roof</a:t>
            </a:r>
            <a:r>
              <a:rPr lang="sr-Cyrl-CS" altLang="en-US" sz="1600" dirty="0"/>
              <a:t>: </a:t>
            </a:r>
          </a:p>
          <a:p>
            <a:r>
              <a:rPr lang="en-GB" altLang="en-US" sz="1600" dirty="0"/>
              <a:t>Upper part</a:t>
            </a:r>
            <a:r>
              <a:rPr lang="sr-Cyrl-CS" altLang="en-US" sz="1600" dirty="0"/>
              <a:t>: </a:t>
            </a:r>
            <a:r>
              <a:rPr lang="en-GB" altLang="en-US" sz="1600" i="1" u="sng" dirty="0">
                <a:solidFill>
                  <a:srgbClr val="FF0000"/>
                </a:solidFill>
              </a:rPr>
              <a:t>superior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en-GB" altLang="en-US" sz="1600" i="1" u="sng" dirty="0">
                <a:solidFill>
                  <a:srgbClr val="FF0000"/>
                </a:solidFill>
              </a:rPr>
              <a:t>(anterior)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medullar</a:t>
            </a:r>
            <a:r>
              <a:rPr lang="en-GB" altLang="en-US" sz="1600" i="1" u="sng" dirty="0">
                <a:solidFill>
                  <a:srgbClr val="FF0000"/>
                </a:solidFill>
              </a:rPr>
              <a:t>y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en-GB" altLang="en-US" sz="1600" i="1" u="sng" dirty="0">
                <a:solidFill>
                  <a:srgbClr val="FF0000"/>
                </a:solidFill>
              </a:rPr>
              <a:t>velum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,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fossa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cerebelli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transversa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, </a:t>
            </a:r>
            <a:r>
              <a:rPr lang="en-GB" altLang="en-US" sz="1600" i="1" u="sng" dirty="0">
                <a:solidFill>
                  <a:srgbClr val="FF0000"/>
                </a:solidFill>
              </a:rPr>
              <a:t>inferior (posterior)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medullar</a:t>
            </a:r>
            <a:r>
              <a:rPr lang="en-GB" altLang="en-US" sz="1600" i="1" u="sng" dirty="0">
                <a:solidFill>
                  <a:srgbClr val="FF0000"/>
                </a:solidFill>
              </a:rPr>
              <a:t>y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en-GB" altLang="en-US" sz="1600" i="1" u="sng" dirty="0">
                <a:solidFill>
                  <a:srgbClr val="FF0000"/>
                </a:solidFill>
              </a:rPr>
              <a:t>velum</a:t>
            </a:r>
            <a:r>
              <a:rPr lang="sr-Latn-CS" altLang="en-US" sz="1600" i="1" dirty="0">
                <a:solidFill>
                  <a:srgbClr val="FF0000"/>
                </a:solidFill>
              </a:rPr>
              <a:t>.</a:t>
            </a:r>
            <a:endParaRPr lang="en-GB" altLang="en-US" sz="1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altLang="en-US" sz="1600" i="1" dirty="0"/>
              <a:t>     (velum – thin layer of white matter attached to the</a:t>
            </a:r>
            <a:br>
              <a:rPr lang="en-GB" altLang="en-US" sz="1600" i="1" dirty="0"/>
            </a:br>
            <a:r>
              <a:rPr lang="en-GB" altLang="en-US" sz="1600" i="1" dirty="0"/>
              <a:t>       parts of anterior surface of cerebellum, forming the</a:t>
            </a:r>
            <a:br>
              <a:rPr lang="en-GB" altLang="en-US" sz="1600" i="1" dirty="0"/>
            </a:br>
            <a:r>
              <a:rPr lang="en-GB" altLang="en-US" sz="1600" i="1" dirty="0"/>
              <a:t>       roof of 4</a:t>
            </a:r>
            <a:r>
              <a:rPr lang="en-GB" altLang="en-US" sz="1600" i="1" baseline="30000" dirty="0"/>
              <a:t>th</a:t>
            </a:r>
            <a:r>
              <a:rPr lang="en-GB" altLang="en-US" sz="1600" i="1" dirty="0"/>
              <a:t> ventricle)</a:t>
            </a:r>
            <a:endParaRPr lang="sr-Latn-CS" altLang="en-US" sz="1600" i="1" dirty="0"/>
          </a:p>
          <a:p>
            <a:r>
              <a:rPr lang="en-GB" altLang="en-US" sz="1600" dirty="0"/>
              <a:t>Lower part</a:t>
            </a:r>
            <a:r>
              <a:rPr lang="sr-Cyrl-CS" altLang="en-US" sz="1600" dirty="0"/>
              <a:t>: 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lamina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tectoria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ventriculi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quarti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dirty="0"/>
              <a:t>(</a:t>
            </a:r>
            <a:r>
              <a:rPr lang="en-GB" altLang="en-US" sz="1600" dirty="0"/>
              <a:t>glial (ependymal) membrane</a:t>
            </a:r>
            <a:r>
              <a:rPr lang="sr-Cyrl-CS" altLang="en-US" sz="1600" dirty="0"/>
              <a:t>, </a:t>
            </a:r>
            <a:r>
              <a:rPr lang="en-GB" altLang="en-US" sz="1600" dirty="0"/>
              <a:t>lined by pia matter which form 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tela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choroidea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</a:t>
            </a:r>
            <a:r>
              <a:rPr lang="sr-Latn-CS" altLang="en-US" sz="1600" i="1" u="sng" dirty="0" err="1">
                <a:solidFill>
                  <a:srgbClr val="FF0000"/>
                </a:solidFill>
              </a:rPr>
              <a:t>ventriculi</a:t>
            </a:r>
            <a:r>
              <a:rPr lang="sr-Latn-CS" altLang="en-US" sz="1600" i="1" u="sng" dirty="0">
                <a:solidFill>
                  <a:srgbClr val="FF0000"/>
                </a:solidFill>
              </a:rPr>
              <a:t> IV</a:t>
            </a:r>
            <a:r>
              <a:rPr lang="sr-Latn-CS" altLang="en-US" sz="1600" dirty="0"/>
              <a:t> </a:t>
            </a:r>
            <a:r>
              <a:rPr lang="en-GB" altLang="en-US" sz="1600" dirty="0"/>
              <a:t>with </a:t>
            </a:r>
            <a:r>
              <a:rPr lang="sr-Latn-CS" altLang="en-US" sz="1600" dirty="0" err="1"/>
              <a:t>plex.choroideus</a:t>
            </a:r>
            <a:r>
              <a:rPr lang="en-GB" altLang="en-US" sz="1600" dirty="0"/>
              <a:t> (blood vessels), important for production of cerebrospinal fluid</a:t>
            </a:r>
            <a:endParaRPr lang="sr-Latn-CS" altLang="en-US" sz="1600" dirty="0"/>
          </a:p>
          <a:p>
            <a:endParaRPr lang="en-US" altLang="sr-Latn-RS" sz="2000" dirty="0"/>
          </a:p>
        </p:txBody>
      </p:sp>
      <p:pic>
        <p:nvPicPr>
          <p:cNvPr id="2662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7076"/>
          <a:stretch>
            <a:fillRect/>
          </a:stretch>
        </p:blipFill>
        <p:spPr>
          <a:xfrm>
            <a:off x="5570557" y="3056359"/>
            <a:ext cx="3571875" cy="3457575"/>
          </a:xfr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BB47E5-33F5-8118-9D8C-80CB93D413BB}"/>
              </a:ext>
            </a:extLst>
          </p:cNvPr>
          <p:cNvSpPr txBox="1"/>
          <p:nvPr/>
        </p:nvSpPr>
        <p:spPr>
          <a:xfrm>
            <a:off x="0" y="857250"/>
            <a:ext cx="9036496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700" dirty="0"/>
              <a:t>The fourth ventricle is a pyramid-shaped cavity bounded </a:t>
            </a:r>
            <a:r>
              <a:rPr lang="en-GB" sz="1700" b="1" dirty="0"/>
              <a:t>ventrally</a:t>
            </a:r>
            <a:r>
              <a:rPr lang="en-GB" sz="1700" dirty="0"/>
              <a:t> by the pons and medulla oblongata (its floor is also known as the rhomboid fossa), and </a:t>
            </a:r>
            <a:r>
              <a:rPr lang="en-GB" sz="1700" b="1" dirty="0"/>
              <a:t>dorsally</a:t>
            </a:r>
            <a:r>
              <a:rPr lang="en-GB" sz="1700" dirty="0"/>
              <a:t> by cerebellum. </a:t>
            </a:r>
            <a:br>
              <a:rPr lang="en-GB" sz="1700" dirty="0"/>
            </a:br>
            <a:r>
              <a:rPr lang="en-GB" sz="1700" b="1" dirty="0"/>
              <a:t>The lateral recess </a:t>
            </a:r>
            <a:r>
              <a:rPr lang="en-GB" sz="1700" dirty="0"/>
              <a:t>extends as a narrow, curved extension of the ventricle on the dorsal surface of the inferior cerebellar peduncle. The fourth ventricle extends under the </a:t>
            </a:r>
            <a:r>
              <a:rPr lang="en-GB" sz="1700" dirty="0" err="1"/>
              <a:t>obex</a:t>
            </a:r>
            <a:r>
              <a:rPr lang="en-GB" sz="1700" dirty="0"/>
              <a:t> (the lowest part of ventricle) into the central canal of the medulla</a:t>
            </a:r>
            <a:r>
              <a:rPr lang="en-GB" dirty="0"/>
              <a:t>.</a:t>
            </a:r>
          </a:p>
        </p:txBody>
      </p:sp>
    </p:spTree>
  </p:cSld>
  <p:clrMapOvr>
    <a:masterClrMapping/>
  </p:clrMapOvr>
  <p:transition spd="slow" advTm="94692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sr-Latn-CS" altLang="en-US" b="1"/>
              <a:t>VENTRICULUS QUARTUS</a:t>
            </a:r>
            <a:endParaRPr lang="en-US" altLang="sr-Latn-RS" b="1"/>
          </a:p>
        </p:txBody>
      </p:sp>
      <p:sp>
        <p:nvSpPr>
          <p:cNvPr id="27651" name="Content Placeholder 2"/>
          <p:cNvSpPr>
            <a:spLocks noGrp="1"/>
          </p:cNvSpPr>
          <p:nvPr>
            <p:ph sz="half" idx="1"/>
          </p:nvPr>
        </p:nvSpPr>
        <p:spPr>
          <a:xfrm>
            <a:off x="214313" y="1000125"/>
            <a:ext cx="5581823" cy="5857875"/>
          </a:xfrm>
        </p:spPr>
        <p:txBody>
          <a:bodyPr/>
          <a:lstStyle/>
          <a:p>
            <a:pPr algn="just"/>
            <a:r>
              <a:rPr lang="en-GB" altLang="en-US" sz="2200" dirty="0"/>
              <a:t>Openings on the roof of 4</a:t>
            </a:r>
            <a:r>
              <a:rPr lang="en-GB" altLang="en-US" sz="2200" baseline="30000" dirty="0"/>
              <a:t>th</a:t>
            </a:r>
            <a:r>
              <a:rPr lang="en-GB" altLang="en-US" sz="2200" dirty="0"/>
              <a:t> ventricle</a:t>
            </a:r>
            <a:r>
              <a:rPr lang="sr-Cyrl-CS" altLang="en-US" sz="2200" dirty="0"/>
              <a:t>:</a:t>
            </a:r>
            <a:br>
              <a:rPr lang="en-GB" altLang="en-US" sz="2200" dirty="0"/>
            </a:br>
            <a:endParaRPr lang="sr-Cyrl-RS" altLang="en-US" sz="1800" b="1" dirty="0"/>
          </a:p>
          <a:p>
            <a:pPr algn="just"/>
            <a:r>
              <a:rPr lang="sr-Latn-CS" altLang="en-US" sz="2400" b="1" dirty="0" err="1"/>
              <a:t>Apertura</a:t>
            </a:r>
            <a:r>
              <a:rPr lang="sr-Latn-CS" altLang="en-US" sz="2400" b="1" dirty="0"/>
              <a:t> </a:t>
            </a:r>
            <a:r>
              <a:rPr lang="sr-Latn-CS" altLang="en-US" sz="2400" b="1" dirty="0" err="1"/>
              <a:t>mediana</a:t>
            </a:r>
            <a:r>
              <a:rPr lang="sr-Latn-CS" altLang="en-US" sz="2400" b="1" dirty="0"/>
              <a:t> </a:t>
            </a:r>
            <a:r>
              <a:rPr lang="sr-Latn-CS" altLang="en-US" sz="2400" b="1" dirty="0" err="1"/>
              <a:t>Magendi</a:t>
            </a:r>
            <a:r>
              <a:rPr lang="sr-Latn-CS" altLang="en-US" sz="2400" b="1" dirty="0"/>
              <a:t> </a:t>
            </a:r>
            <a:r>
              <a:rPr lang="sr-Latn-CS" altLang="en-US" sz="2400" dirty="0"/>
              <a:t>–</a:t>
            </a:r>
            <a:endParaRPr lang="en-GB" altLang="en-US" sz="2400" dirty="0"/>
          </a:p>
          <a:p>
            <a:pPr marL="0" indent="0">
              <a:buNone/>
            </a:pPr>
            <a:r>
              <a:rPr lang="en-GB" sz="1600" dirty="0"/>
              <a:t>- is an opening in the caudal portion of the roof of the</a:t>
            </a:r>
            <a:br>
              <a:rPr lang="en-GB" sz="1600" dirty="0"/>
            </a:br>
            <a:r>
              <a:rPr lang="en-GB" sz="1600" dirty="0"/>
              <a:t>  ventricle. </a:t>
            </a:r>
            <a:br>
              <a:rPr lang="en-GB" sz="1600" dirty="0"/>
            </a:br>
            <a:r>
              <a:rPr lang="en-GB" sz="1600" dirty="0"/>
              <a:t>- most of the outflow of CSF from the fourth ventricle</a:t>
            </a:r>
            <a:br>
              <a:rPr lang="en-GB" sz="1600" dirty="0"/>
            </a:br>
            <a:r>
              <a:rPr lang="en-GB" sz="1600" dirty="0"/>
              <a:t>  passes through this aperture, which varies in size.</a:t>
            </a:r>
            <a:br>
              <a:rPr lang="en-GB" sz="1600" dirty="0"/>
            </a:br>
            <a:r>
              <a:rPr lang="en-GB" sz="1600" dirty="0"/>
              <a:t>- CSF that exit through this opening enters the</a:t>
            </a:r>
            <a:br>
              <a:rPr lang="en-GB" sz="1600" dirty="0"/>
            </a:br>
            <a:r>
              <a:rPr lang="en-GB" sz="1600" dirty="0"/>
              <a:t>   </a:t>
            </a:r>
            <a:r>
              <a:rPr lang="sr-Latn-CS" altLang="en-US" sz="2000" u="sng" dirty="0"/>
              <a:t>cisterna </a:t>
            </a:r>
            <a:r>
              <a:rPr lang="sr-Latn-CS" altLang="en-US" sz="2000" u="sng" dirty="0" err="1"/>
              <a:t>cerebellomedularis</a:t>
            </a:r>
            <a:r>
              <a:rPr lang="en-GB" altLang="en-US" sz="2000" u="sng" dirty="0"/>
              <a:t> of</a:t>
            </a:r>
            <a:br>
              <a:rPr lang="en-GB" altLang="en-US" sz="2000" u="sng" dirty="0"/>
            </a:br>
            <a:r>
              <a:rPr lang="en-GB" altLang="en-US" sz="2000" dirty="0"/>
              <a:t>   </a:t>
            </a:r>
            <a:r>
              <a:rPr lang="en-GB" altLang="en-US" sz="2000" u="sng" dirty="0"/>
              <a:t>subarachnoid space</a:t>
            </a:r>
            <a:endParaRPr lang="sr-Latn-CS" altLang="en-US" sz="2000" u="sng" dirty="0"/>
          </a:p>
          <a:p>
            <a:pPr algn="just"/>
            <a:endParaRPr lang="sr-Cyrl-RS" altLang="en-US" sz="2400" b="1" dirty="0"/>
          </a:p>
          <a:p>
            <a:pPr algn="just"/>
            <a:r>
              <a:rPr lang="sr-Latn-CS" altLang="en-US" sz="2400" b="1" dirty="0" err="1"/>
              <a:t>Apertura</a:t>
            </a:r>
            <a:r>
              <a:rPr lang="sr-Latn-CS" altLang="en-US" sz="2400" b="1" dirty="0"/>
              <a:t> </a:t>
            </a:r>
            <a:r>
              <a:rPr lang="sr-Latn-CS" altLang="en-US" sz="2400" b="1" dirty="0" err="1"/>
              <a:t>lateralis</a:t>
            </a:r>
            <a:r>
              <a:rPr lang="sr-Latn-CS" altLang="en-US" sz="2400" b="1" dirty="0"/>
              <a:t> </a:t>
            </a:r>
            <a:r>
              <a:rPr lang="sr-Latn-CS" altLang="en-US" sz="2400" b="1" dirty="0" err="1"/>
              <a:t>Luschka</a:t>
            </a:r>
            <a:r>
              <a:rPr lang="sr-Latn-CS" altLang="en-US" sz="2400" b="1" dirty="0"/>
              <a:t> </a:t>
            </a:r>
            <a:r>
              <a:rPr lang="sr-Latn-CS" altLang="en-US" sz="2400" dirty="0"/>
              <a:t>–</a:t>
            </a:r>
            <a:endParaRPr lang="en-GB" altLang="en-US" sz="2400" dirty="0"/>
          </a:p>
          <a:p>
            <a:pPr marL="0" indent="0">
              <a:buNone/>
            </a:pPr>
            <a:r>
              <a:rPr lang="en-GB" sz="1600" dirty="0"/>
              <a:t>- is the opening of the lateral recess into the subarachnoid</a:t>
            </a:r>
            <a:br>
              <a:rPr lang="en-GB" sz="1600" dirty="0"/>
            </a:br>
            <a:r>
              <a:rPr lang="en-GB" sz="1600" dirty="0"/>
              <a:t>  space near the flocculus of the cerebellum. A tuft of choroid plexus is commonly present in the aperture.</a:t>
            </a:r>
            <a:br>
              <a:rPr lang="en-GB" sz="1600" dirty="0"/>
            </a:br>
            <a:r>
              <a:rPr lang="en-GB" sz="1600" dirty="0"/>
              <a:t>- CSF that exit through this opening enters the </a:t>
            </a:r>
            <a:br>
              <a:rPr lang="en-GB" sz="1600" dirty="0"/>
            </a:br>
            <a:r>
              <a:rPr lang="sr-Latn-CS" altLang="en-US" sz="1600" dirty="0"/>
              <a:t> </a:t>
            </a:r>
            <a:r>
              <a:rPr lang="sr-Latn-CS" altLang="en-US" sz="2000" u="sng" dirty="0"/>
              <a:t>cisterna </a:t>
            </a:r>
            <a:r>
              <a:rPr lang="sr-Latn-CS" altLang="en-US" sz="2000" u="sng" dirty="0" err="1"/>
              <a:t>pontocerebellaris</a:t>
            </a:r>
            <a:r>
              <a:rPr lang="en-GB" altLang="en-US" sz="2000" u="sng" dirty="0"/>
              <a:t> of </a:t>
            </a:r>
            <a:br>
              <a:rPr lang="en-GB" altLang="en-US" sz="2000" u="sng" dirty="0"/>
            </a:br>
            <a:r>
              <a:rPr lang="en-GB" altLang="en-US" sz="2000" dirty="0"/>
              <a:t>  </a:t>
            </a:r>
            <a:r>
              <a:rPr lang="en-GB" altLang="en-US" sz="2000" u="sng" dirty="0"/>
              <a:t>subarachnoid space</a:t>
            </a:r>
            <a:endParaRPr lang="en-US" altLang="en-US" sz="2000" u="sng" dirty="0"/>
          </a:p>
          <a:p>
            <a:endParaRPr lang="en-US" altLang="sr-Latn-RS" sz="2400" dirty="0"/>
          </a:p>
        </p:txBody>
      </p:sp>
      <p:pic>
        <p:nvPicPr>
          <p:cNvPr id="2765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7076"/>
          <a:stretch>
            <a:fillRect/>
          </a:stretch>
        </p:blipFill>
        <p:spPr>
          <a:xfrm>
            <a:off x="5774248" y="980445"/>
            <a:ext cx="3315852" cy="3209745"/>
          </a:xfrm>
          <a:noFill/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1995C777-65A5-EC98-4E54-17EE88BBD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7" t="9964" r="37979" b="41676"/>
          <a:stretch>
            <a:fillRect/>
          </a:stretch>
        </p:blipFill>
        <p:spPr bwMode="auto">
          <a:xfrm>
            <a:off x="5739309" y="4509120"/>
            <a:ext cx="3404691" cy="230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148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39800"/>
          </a:xfrm>
        </p:spPr>
        <p:txBody>
          <a:bodyPr/>
          <a:lstStyle/>
          <a:p>
            <a:r>
              <a:rPr lang="en-US" altLang="sr-Latn-RS" sz="2800" b="1" dirty="0"/>
              <a:t>ANGULUS PONTOCEREBELLARIS</a:t>
            </a:r>
          </a:p>
        </p:txBody>
      </p:sp>
      <p:sp>
        <p:nvSpPr>
          <p:cNvPr id="10243" name="Content Placeholder 4"/>
          <p:cNvSpPr>
            <a:spLocks noGrp="1"/>
          </p:cNvSpPr>
          <p:nvPr>
            <p:ph idx="1"/>
          </p:nvPr>
        </p:nvSpPr>
        <p:spPr>
          <a:xfrm>
            <a:off x="179512" y="1166018"/>
            <a:ext cx="8229600" cy="5287317"/>
          </a:xfrm>
        </p:spPr>
        <p:txBody>
          <a:bodyPr/>
          <a:lstStyle/>
          <a:p>
            <a:pPr marL="0" indent="0">
              <a:buNone/>
            </a:pPr>
            <a:r>
              <a:rPr lang="en-GB" altLang="sr-Latn-RS" sz="1600" b="1" dirty="0">
                <a:solidFill>
                  <a:srgbClr val="C00000"/>
                </a:solidFill>
              </a:rPr>
              <a:t>Boundaries:</a:t>
            </a:r>
          </a:p>
          <a:p>
            <a:r>
              <a:rPr lang="en-GB" altLang="sr-Latn-RS" sz="1600" b="1" dirty="0"/>
              <a:t>Medial wall </a:t>
            </a:r>
            <a:r>
              <a:rPr lang="en-GB" altLang="sr-Latn-RS" sz="1600" dirty="0"/>
              <a:t>– lateral surfaces of pons and medulla oblongata</a:t>
            </a:r>
            <a:endParaRPr lang="ru-RU" altLang="sr-Latn-RS" sz="1600" dirty="0"/>
          </a:p>
          <a:p>
            <a:r>
              <a:rPr lang="en-GB" altLang="sr-Latn-RS" sz="1600" b="1" dirty="0"/>
              <a:t>Lateral wall </a:t>
            </a:r>
            <a:r>
              <a:rPr lang="en-GB" altLang="sr-Latn-RS" sz="1600" dirty="0"/>
              <a:t>– anterior surface of cerebellum</a:t>
            </a:r>
            <a:endParaRPr lang="sr-Cyrl-RS" altLang="sr-Latn-RS" sz="1600" dirty="0"/>
          </a:p>
          <a:p>
            <a:r>
              <a:rPr lang="en-GB" altLang="sr-Latn-RS" sz="1600" b="1" dirty="0"/>
              <a:t>Anterior wall </a:t>
            </a:r>
            <a:r>
              <a:rPr lang="en-US" altLang="sr-Latn-RS" sz="1600" dirty="0"/>
              <a:t>- posterior surface of petrous part of temporal bone</a:t>
            </a:r>
          </a:p>
          <a:p>
            <a:pPr marL="0" indent="0">
              <a:buNone/>
            </a:pPr>
            <a:endParaRPr lang="en-US" altLang="sr-Latn-RS" sz="1600" dirty="0"/>
          </a:p>
          <a:p>
            <a:pPr marL="0" indent="0">
              <a:buNone/>
            </a:pPr>
            <a:endParaRPr lang="en-US" altLang="sr-Latn-RS" sz="1600" dirty="0"/>
          </a:p>
          <a:p>
            <a:pPr marL="0" indent="0">
              <a:buNone/>
            </a:pPr>
            <a:r>
              <a:rPr lang="en-US" altLang="sr-Latn-RS" sz="1600" b="1" dirty="0">
                <a:solidFill>
                  <a:srgbClr val="C00000"/>
                </a:solidFill>
              </a:rPr>
              <a:t>Content:</a:t>
            </a:r>
          </a:p>
          <a:p>
            <a:r>
              <a:rPr lang="en-US" altLang="sr-Latn-RS" sz="1600" b="1" dirty="0" err="1"/>
              <a:t>cysterna</a:t>
            </a:r>
            <a:r>
              <a:rPr lang="en-US" altLang="sr-Latn-RS" sz="1600" b="1" dirty="0"/>
              <a:t> </a:t>
            </a:r>
            <a:r>
              <a:rPr lang="en-US" altLang="sr-Latn-RS" sz="1600" b="1" dirty="0" err="1"/>
              <a:t>pontocerebellaris</a:t>
            </a:r>
            <a:r>
              <a:rPr lang="en-US" altLang="sr-Latn-RS" sz="1600" b="1" dirty="0"/>
              <a:t> </a:t>
            </a:r>
          </a:p>
          <a:p>
            <a:r>
              <a:rPr lang="en-US" altLang="sr-Latn-RS" sz="1600" b="1" dirty="0"/>
              <a:t>cranial nerves (V-XI), </a:t>
            </a:r>
            <a:r>
              <a:rPr lang="en-US" altLang="sr-Latn-RS" sz="1600" b="1" dirty="0" err="1"/>
              <a:t>a.superior</a:t>
            </a:r>
            <a:r>
              <a:rPr lang="en-US" altLang="sr-Latn-RS" sz="1600" b="1" dirty="0"/>
              <a:t> cerebelli, a. </a:t>
            </a:r>
            <a:r>
              <a:rPr lang="en-US" altLang="sr-Latn-RS" sz="1600" b="1" dirty="0" err="1"/>
              <a:t>labyrinthi</a:t>
            </a:r>
            <a:r>
              <a:rPr lang="en-US" altLang="sr-Latn-RS" sz="1600" b="1" dirty="0"/>
              <a:t>, Dandy’s vein</a:t>
            </a:r>
          </a:p>
          <a:p>
            <a:pPr marL="0" indent="0">
              <a:buNone/>
            </a:pPr>
            <a:r>
              <a:rPr lang="en-GB" altLang="sr-Latn-RS" sz="1600" b="1" dirty="0">
                <a:solidFill>
                  <a:srgbClr val="C00000"/>
                </a:solidFill>
              </a:rPr>
              <a:t>Importance:</a:t>
            </a:r>
            <a:r>
              <a:rPr lang="ru-RU" altLang="sr-Latn-RS" sz="1600" dirty="0">
                <a:solidFill>
                  <a:srgbClr val="FF0000"/>
                </a:solidFill>
              </a:rPr>
              <a:t> </a:t>
            </a:r>
            <a:r>
              <a:rPr lang="en-GB" sz="1600" b="0" i="0" dirty="0">
                <a:effectLst/>
                <a:highlight>
                  <a:srgbClr val="FFFFFF"/>
                </a:highlight>
              </a:rPr>
              <a:t>The cerebellopontine angle is also the site of a set of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</a:rPr>
              <a:t>neurological</a:t>
            </a:r>
            <a:r>
              <a:rPr lang="en-GB" sz="1600" b="0" i="0" dirty="0">
                <a:effectLst/>
                <a:highlight>
                  <a:srgbClr val="FFFFFF"/>
                </a:highlight>
              </a:rPr>
              <a:t> disorders</a:t>
            </a:r>
            <a:br>
              <a:rPr lang="en-GB" sz="1600" b="0" i="0" dirty="0">
                <a:effectLst/>
                <a:highlight>
                  <a:srgbClr val="FFFFFF"/>
                </a:highlight>
              </a:rPr>
            </a:br>
            <a:r>
              <a:rPr lang="en-GB" sz="1600" b="0" i="0" dirty="0">
                <a:effectLst/>
                <a:highlight>
                  <a:srgbClr val="FFFFFF"/>
                </a:highlight>
              </a:rPr>
              <a:t>                      known as the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  <a:hlinkClick r:id="rId2" tooltip="Cerebellopontine angle syndrom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cerebellopontine angle syndrome</a:t>
            </a:r>
            <a:r>
              <a:rPr lang="en-GB" sz="1600" b="0" i="0" dirty="0">
                <a:effectLst/>
                <a:highlight>
                  <a:srgbClr val="FFFFFF"/>
                </a:highlight>
              </a:rPr>
              <a:t>.</a:t>
            </a:r>
            <a:endParaRPr lang="en-GB" altLang="sr-Latn-RS" sz="1600" dirty="0"/>
          </a:p>
          <a:p>
            <a:endParaRPr lang="en-GB" altLang="sr-Latn-RS" sz="1600" dirty="0">
              <a:solidFill>
                <a:srgbClr val="FF0000"/>
              </a:solidFill>
            </a:endParaRPr>
          </a:p>
          <a:p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 </a:t>
            </a:r>
            <a:r>
              <a:rPr lang="en-GB" sz="1600" b="1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cerebellopontine angle syndrome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is a distinct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neurological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syndrome of deficits that can arise due to the closeness of the </a:t>
            </a:r>
            <a:r>
              <a:rPr lang="en-GB" sz="1600" b="0" i="0" u="none" strike="noStrike" dirty="0">
                <a:solidFill>
                  <a:srgbClr val="3366CC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cerebellopontine angle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to specific </a:t>
            </a:r>
            <a:r>
              <a:rPr lang="en-GB" sz="1600" b="0" i="0" u="none" strike="noStrike" dirty="0">
                <a:solidFill>
                  <a:srgbClr val="3366CC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cranial nerves and blood vessels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</a:t>
            </a:r>
            <a:r>
              <a:rPr lang="en-GB" sz="1600" b="0" i="0" baseline="30000" dirty="0">
                <a:solidFill>
                  <a:srgbClr val="3366CC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Indications include unilateral hearing loss (85%), speech impediments, disbalance, tremors or other loss of motor control. </a:t>
            </a:r>
            <a:b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</a:b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 cerebellopontine angle cistern is a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subarachnoid cistern</a:t>
            </a:r>
            <a:r>
              <a:rPr lang="en-GB" sz="1600" b="0" i="0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formed by the cerebellopontine angle that lies between the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cerebellum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and the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pons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 It is filled with cerebrospinal fluid and is a common site for the growth of </a:t>
            </a:r>
            <a:r>
              <a:rPr lang="en-GB" sz="1600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acoustic neuromas</a:t>
            </a:r>
            <a:r>
              <a:rPr lang="en-GB" sz="1600" b="0" i="0" dirty="0"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</a:t>
            </a:r>
            <a:r>
              <a:rPr lang="en-GB" sz="1600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or schwannomas.</a:t>
            </a:r>
            <a:endParaRPr lang="ru-RU" altLang="sr-Latn-RS" sz="16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STOJADINOVIC\Desktop\3.jpg">
            <a:extLst>
              <a:ext uri="{FF2B5EF4-FFF2-40B4-BE49-F238E27FC236}">
                <a16:creationId xmlns:a16="http://schemas.microsoft.com/office/drawing/2014/main" id="{0DFE56DC-9FBC-502C-987B-755476EAB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8" t="20042" r="4489" b="12092"/>
          <a:stretch/>
        </p:blipFill>
        <p:spPr bwMode="auto">
          <a:xfrm>
            <a:off x="6948264" y="935493"/>
            <a:ext cx="2024146" cy="2637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75525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TOJADINOVIC\Desktop\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55"/>
          <a:stretch/>
        </p:blipFill>
        <p:spPr bwMode="auto">
          <a:xfrm>
            <a:off x="785813" y="747713"/>
            <a:ext cx="7358062" cy="809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STOJADINOVIC\Desktop\10.jpg">
            <a:extLst>
              <a:ext uri="{FF2B5EF4-FFF2-40B4-BE49-F238E27FC236}">
                <a16:creationId xmlns:a16="http://schemas.microsoft.com/office/drawing/2014/main" id="{83E692EA-70BC-0F37-AE22-B5E64A32D1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2"/>
          <a:stretch/>
        </p:blipFill>
        <p:spPr bwMode="auto">
          <a:xfrm>
            <a:off x="785813" y="1568976"/>
            <a:ext cx="7358062" cy="413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0396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93713" y="-127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	</a:t>
            </a:r>
            <a:r>
              <a:rPr lang="en-US" altLang="en-US" sz="3200" b="1" dirty="0">
                <a:solidFill>
                  <a:srgbClr val="CC0000"/>
                </a:solidFill>
                <a:latin typeface="Constantia" panose="02030602050306030303" pitchFamily="18" charset="0"/>
              </a:rPr>
              <a:t>CEREBELLUM</a:t>
            </a:r>
            <a:endParaRPr lang="en-US" sz="3200" b="1" dirty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98450" y="908050"/>
            <a:ext cx="8738046" cy="54737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GB" altLang="en-US" sz="1800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There are three surfaces of the cerebellum that can be described:</a:t>
            </a:r>
            <a:br>
              <a:rPr lang="sr-Cyrl-RS" altLang="en-US" sz="1800" dirty="0">
                <a:latin typeface="Constantia" panose="02030602050306030303" pitchFamily="18" charset="0"/>
              </a:rPr>
            </a:br>
            <a:r>
              <a:rPr lang="sr-Cyrl-RS" altLang="en-US" sz="1800" dirty="0">
                <a:latin typeface="Constantia" panose="02030602050306030303" pitchFamily="18" charset="0"/>
              </a:rPr>
              <a:t>а) </a:t>
            </a:r>
            <a:r>
              <a:rPr lang="en-GB" altLang="en-US" sz="1800" b="1" dirty="0">
                <a:latin typeface="Constantia" panose="02030602050306030303" pitchFamily="18" charset="0"/>
              </a:rPr>
              <a:t>upper (superior) surface -</a:t>
            </a:r>
            <a:r>
              <a:rPr lang="en-GB" altLang="en-US" sz="1800" dirty="0">
                <a:latin typeface="Constantia" panose="02030602050306030303" pitchFamily="18" charset="0"/>
              </a:rPr>
              <a:t> under the occipital lobe of cerebrum and under</a:t>
            </a:r>
            <a:br>
              <a:rPr lang="en-GB" altLang="en-US" sz="1800" dirty="0">
                <a:latin typeface="Constantia" panose="02030602050306030303" pitchFamily="18" charset="0"/>
              </a:rPr>
            </a:br>
            <a:r>
              <a:rPr lang="en-GB" altLang="en-US" sz="1800" dirty="0">
                <a:latin typeface="Constantia" panose="02030602050306030303" pitchFamily="18" charset="0"/>
              </a:rPr>
              <a:t>     the tentorium </a:t>
            </a:r>
            <a:r>
              <a:rPr lang="en-GB" altLang="en-US" sz="1800" dirty="0" err="1">
                <a:latin typeface="Constantia" panose="02030602050306030303" pitchFamily="18" charset="0"/>
              </a:rPr>
              <a:t>cerebelli</a:t>
            </a:r>
            <a:r>
              <a:rPr lang="sr-Cyrl-RS" altLang="en-US" sz="1800" dirty="0">
                <a:latin typeface="Constantia" panose="02030602050306030303" pitchFamily="18" charset="0"/>
              </a:rPr>
              <a:t>	</a:t>
            </a:r>
            <a:br>
              <a:rPr lang="en-GB" altLang="en-US" sz="1800" dirty="0">
                <a:latin typeface="Constantia" panose="02030602050306030303" pitchFamily="18" charset="0"/>
              </a:rPr>
            </a:br>
            <a:r>
              <a:rPr lang="en-GB" altLang="en-US" sz="1800" dirty="0">
                <a:latin typeface="Constantia" panose="02030602050306030303" pitchFamily="18" charset="0"/>
              </a:rPr>
              <a:t>b</a:t>
            </a:r>
            <a:r>
              <a:rPr lang="sr-Cyrl-RS" altLang="en-US" sz="1800" dirty="0">
                <a:latin typeface="Constantia" panose="02030602050306030303" pitchFamily="18" charset="0"/>
              </a:rPr>
              <a:t>) </a:t>
            </a:r>
            <a:r>
              <a:rPr lang="en-GB" altLang="en-US" sz="1800" b="1" dirty="0">
                <a:latin typeface="Constantia" panose="02030602050306030303" pitchFamily="18" charset="0"/>
              </a:rPr>
              <a:t>inferior surface – </a:t>
            </a:r>
            <a:r>
              <a:rPr lang="en-GB" altLang="en-US" sz="1800" dirty="0">
                <a:latin typeface="Constantia" panose="02030602050306030303" pitchFamily="18" charset="0"/>
              </a:rPr>
              <a:t>rests at the inner surface of the </a:t>
            </a:r>
            <a:r>
              <a:rPr lang="en-GB" altLang="en-US" sz="1800" dirty="0" err="1">
                <a:latin typeface="Constantia" panose="02030602050306030303" pitchFamily="18" charset="0"/>
              </a:rPr>
              <a:t>squama</a:t>
            </a:r>
            <a:r>
              <a:rPr lang="en-GB" altLang="en-US" sz="1800" dirty="0">
                <a:latin typeface="Constantia" panose="02030602050306030303" pitchFamily="18" charset="0"/>
              </a:rPr>
              <a:t> of occipital bone</a:t>
            </a:r>
            <a:endParaRPr lang="sr-Cyrl-RS" altLang="en-US" sz="1800" dirty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>
                <a:latin typeface="Constantia" panose="02030602050306030303" pitchFamily="18" charset="0"/>
              </a:rPr>
              <a:t>	</a:t>
            </a:r>
            <a:r>
              <a:rPr lang="en-GB" altLang="en-US" sz="1800" dirty="0">
                <a:latin typeface="Constantia" panose="02030602050306030303" pitchFamily="18" charset="0"/>
              </a:rPr>
              <a:t>c</a:t>
            </a:r>
            <a:r>
              <a:rPr lang="sr-Cyrl-RS" altLang="en-US" sz="1800" dirty="0">
                <a:latin typeface="Constantia" panose="02030602050306030303" pitchFamily="18" charset="0"/>
              </a:rPr>
              <a:t>) </a:t>
            </a:r>
            <a:r>
              <a:rPr lang="en-GB" altLang="en-US" sz="1800" b="1" dirty="0">
                <a:latin typeface="Constantia" panose="02030602050306030303" pitchFamily="18" charset="0"/>
              </a:rPr>
              <a:t>anterior surface </a:t>
            </a:r>
            <a:r>
              <a:rPr lang="en-GB" altLang="en-US" sz="1800" dirty="0">
                <a:latin typeface="Constantia" panose="02030602050306030303" pitchFamily="18" charset="0"/>
              </a:rPr>
              <a:t>– oriented toward the pons and medulla oblongata – its deepest part is called </a:t>
            </a:r>
            <a:r>
              <a:rPr lang="en-GB" altLang="en-US" sz="1800" b="1" dirty="0">
                <a:latin typeface="Constantia" panose="02030602050306030303" pitchFamily="18" charset="0"/>
              </a:rPr>
              <a:t>“</a:t>
            </a:r>
            <a:r>
              <a:rPr lang="en-GB" altLang="en-US" sz="1800" dirty="0" err="1">
                <a:latin typeface="Constantia" panose="02030602050306030303" pitchFamily="18" charset="0"/>
              </a:rPr>
              <a:t>fastigium</a:t>
            </a:r>
            <a:r>
              <a:rPr lang="en-GB" altLang="en-US" sz="1800" dirty="0">
                <a:latin typeface="Constantia" panose="02030602050306030303" pitchFamily="18" charset="0"/>
              </a:rPr>
              <a:t>”, or fossa cerebelli transversa, that is the highest part of the roof of 4</a:t>
            </a:r>
            <a:r>
              <a:rPr lang="en-GB" altLang="en-US" sz="1800" baseline="30000" dirty="0">
                <a:latin typeface="Constantia" panose="02030602050306030303" pitchFamily="18" charset="0"/>
              </a:rPr>
              <a:t>th</a:t>
            </a:r>
            <a:r>
              <a:rPr lang="en-GB" altLang="en-US" sz="1800" dirty="0">
                <a:latin typeface="Constantia" panose="02030602050306030303" pitchFamily="18" charset="0"/>
              </a:rPr>
              <a:t> ventricle</a:t>
            </a:r>
            <a:endParaRPr lang="sr-Cyrl-RS" altLang="en-US" sz="1800" dirty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- Lateral from </a:t>
            </a:r>
            <a:r>
              <a:rPr lang="en-GB" altLang="en-US" sz="1800" dirty="0" err="1">
                <a:latin typeface="Constantia" panose="02030602050306030303" pitchFamily="18" charset="0"/>
              </a:rPr>
              <a:t>fastigium</a:t>
            </a:r>
            <a:r>
              <a:rPr lang="en-GB" altLang="en-US" sz="1800" dirty="0">
                <a:latin typeface="Constantia" panose="02030602050306030303" pitchFamily="18" charset="0"/>
              </a:rPr>
              <a:t>, there are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pedunculi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cerebellares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superiores</a:t>
            </a:r>
            <a:r>
              <a:rPr lang="en-GB" altLang="en-US" sz="1800" b="1" dirty="0">
                <a:latin typeface="Constantia" panose="02030602050306030303" pitchFamily="18" charset="0"/>
              </a:rPr>
              <a:t>,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medii</a:t>
            </a:r>
            <a:r>
              <a:rPr lang="en-GB" altLang="en-US" sz="1800" b="1" dirty="0">
                <a:latin typeface="Constantia" panose="02030602050306030303" pitchFamily="18" charset="0"/>
              </a:rPr>
              <a:t> et inferiors, </a:t>
            </a:r>
            <a:r>
              <a:rPr lang="en-GB" altLang="en-US" sz="1800" dirty="0">
                <a:latin typeface="Constantia" panose="02030602050306030303" pitchFamily="18" charset="0"/>
              </a:rPr>
              <a:t>white matter, </a:t>
            </a:r>
            <a:r>
              <a:rPr lang="en-GB" altLang="en-US" sz="1800" dirty="0" err="1">
                <a:latin typeface="Constantia" panose="02030602050306030303" pitchFamily="18" charset="0"/>
              </a:rPr>
              <a:t>ie</a:t>
            </a:r>
            <a:r>
              <a:rPr lang="en-GB" altLang="en-US" sz="1800" dirty="0">
                <a:latin typeface="Constantia" panose="02030602050306030303" pitchFamily="18" charset="0"/>
              </a:rPr>
              <a:t>. pathways that connect the cerebellum to the brain stem</a:t>
            </a:r>
            <a:endParaRPr lang="en-US" sz="1800" b="1" dirty="0">
              <a:latin typeface="Constantia" panose="02030602050306030303" pitchFamily="18" charset="0"/>
            </a:endParaRP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684213" y="4254500"/>
            <a:ext cx="3014662" cy="26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5292725" y="4224338"/>
            <a:ext cx="3114675" cy="266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031547-F4F6-1996-8E0B-B05DAB24C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32428"/>
            <a:ext cx="7812360" cy="519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03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22A94E2-07A5-1D13-9612-FA8F70B3D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755650" y="11113"/>
            <a:ext cx="7913688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2A6AA7-5881-0616-757A-2D215F3B45FB}"/>
              </a:ext>
            </a:extLst>
          </p:cNvPr>
          <p:cNvSpPr txBox="1"/>
          <p:nvPr/>
        </p:nvSpPr>
        <p:spPr>
          <a:xfrm>
            <a:off x="4712494" y="1628800"/>
            <a:ext cx="89005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Vermis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FC2A4C8-9FE5-85C6-357A-65C66CC27A7A}"/>
              </a:ext>
            </a:extLst>
          </p:cNvPr>
          <p:cNvCxnSpPr/>
          <p:nvPr/>
        </p:nvCxnSpPr>
        <p:spPr bwMode="auto">
          <a:xfrm flipH="1">
            <a:off x="4572000" y="1988840"/>
            <a:ext cx="432048" cy="14401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9B0C608-983B-FDD6-2511-EECAAA9C53B2}"/>
              </a:ext>
            </a:extLst>
          </p:cNvPr>
          <p:cNvSpPr txBox="1"/>
          <p:nvPr/>
        </p:nvSpPr>
        <p:spPr>
          <a:xfrm>
            <a:off x="1043608" y="1124744"/>
            <a:ext cx="240322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err="1">
                <a:solidFill>
                  <a:srgbClr val="C00000"/>
                </a:solidFill>
              </a:rPr>
              <a:t>Hemispheria</a:t>
            </a:r>
            <a:r>
              <a:rPr lang="en-GB" dirty="0">
                <a:solidFill>
                  <a:srgbClr val="C00000"/>
                </a:solidFill>
              </a:rPr>
              <a:t> cerebelli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A851D18-42B6-CAD3-E261-8CBED2FFC34F}"/>
              </a:ext>
            </a:extLst>
          </p:cNvPr>
          <p:cNvCxnSpPr/>
          <p:nvPr/>
        </p:nvCxnSpPr>
        <p:spPr bwMode="auto">
          <a:xfrm>
            <a:off x="1403648" y="1628800"/>
            <a:ext cx="2304256" cy="17281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56591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42874B7-6C3B-0D11-0363-5BFB268F8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539750" y="0"/>
            <a:ext cx="7961313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B47FE7-C7FA-0AA9-307D-5EDF82C79985}"/>
              </a:ext>
            </a:extLst>
          </p:cNvPr>
          <p:cNvSpPr txBox="1"/>
          <p:nvPr/>
        </p:nvSpPr>
        <p:spPr>
          <a:xfrm>
            <a:off x="6228184" y="1196752"/>
            <a:ext cx="89005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C00000"/>
                </a:solidFill>
              </a:rPr>
              <a:t>Vermis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D9B8694-9BC8-4DAB-74F6-37CDE271EEFE}"/>
              </a:ext>
            </a:extLst>
          </p:cNvPr>
          <p:cNvCxnSpPr/>
          <p:nvPr/>
        </p:nvCxnSpPr>
        <p:spPr bwMode="auto">
          <a:xfrm flipH="1">
            <a:off x="4427984" y="1412776"/>
            <a:ext cx="1728192" cy="12241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C98E36A-6A20-9EE7-FC76-E7B1BF91E217}"/>
              </a:ext>
            </a:extLst>
          </p:cNvPr>
          <p:cNvSpPr txBox="1"/>
          <p:nvPr/>
        </p:nvSpPr>
        <p:spPr>
          <a:xfrm>
            <a:off x="251520" y="1012086"/>
            <a:ext cx="240322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err="1">
                <a:solidFill>
                  <a:srgbClr val="C00000"/>
                </a:solidFill>
              </a:rPr>
              <a:t>Hemispheria</a:t>
            </a:r>
            <a:r>
              <a:rPr lang="en-GB" dirty="0">
                <a:solidFill>
                  <a:srgbClr val="C00000"/>
                </a:solidFill>
              </a:rPr>
              <a:t> cerebelli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D247876-743A-64AD-CAD9-121E32C6E79E}"/>
              </a:ext>
            </a:extLst>
          </p:cNvPr>
          <p:cNvCxnSpPr/>
          <p:nvPr/>
        </p:nvCxnSpPr>
        <p:spPr bwMode="auto">
          <a:xfrm>
            <a:off x="1453131" y="1566084"/>
            <a:ext cx="1462686" cy="17909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6481529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1619</Words>
  <Application>Microsoft Office PowerPoint</Application>
  <PresentationFormat>On-screen Show (4:3)</PresentationFormat>
  <Paragraphs>136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Calibri</vt:lpstr>
      <vt:lpstr>Constantia</vt:lpstr>
      <vt:lpstr>Söhne</vt:lpstr>
      <vt:lpstr>Default Design</vt:lpstr>
      <vt:lpstr>1_Default Design</vt:lpstr>
      <vt:lpstr>PowerPoint Presentation</vt:lpstr>
      <vt:lpstr>PowerPoint Presentation</vt:lpstr>
      <vt:lpstr> CEREBELLUM</vt:lpstr>
      <vt:lpstr>PowerPoint Presentation</vt:lpstr>
      <vt:lpstr>PowerPoint Presentation</vt:lpstr>
      <vt:lpstr> CEREBELLUM</vt:lpstr>
      <vt:lpstr>PowerPoint Presentation</vt:lpstr>
      <vt:lpstr>PowerPoint Presentation</vt:lpstr>
      <vt:lpstr>PowerPoint Presentation</vt:lpstr>
      <vt:lpstr> CEREBELLUM</vt:lpstr>
      <vt:lpstr>PowerPoint Presentation</vt:lpstr>
      <vt:lpstr> VERMIS</vt:lpstr>
      <vt:lpstr>PowerPoint Presentation</vt:lpstr>
      <vt:lpstr>GREY MATTER OF CEREBELLUM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FUNCTIONAL DIVISIONS OF THE CEREBELLUM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Posterior spinocerebellar tract (Tr. spinocerebellaris posterior - Flechsig)</vt:lpstr>
      <vt:lpstr>Anterior spinocerebellar tract (Tr. spinocerebellaris anterior- Gowers)</vt:lpstr>
      <vt:lpstr>Cuneocerebellar tract (Tr. cuneocerebellaris)</vt:lpstr>
      <vt:lpstr>PowerPoint Presentation</vt:lpstr>
      <vt:lpstr>PowerPoint Presentation</vt:lpstr>
      <vt:lpstr>PowerPoint Presentation</vt:lpstr>
      <vt:lpstr>PowerPoint Presentation</vt:lpstr>
      <vt:lpstr>VENTRICULUS QUARTUS</vt:lpstr>
      <vt:lpstr>VENTRICULUS QUARTUS</vt:lpstr>
      <vt:lpstr>ANGULUS PONTOCEREBELLARIS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Win10</dc:creator>
  <cp:lastModifiedBy>Ivana Macuzic</cp:lastModifiedBy>
  <cp:revision>126</cp:revision>
  <dcterms:modified xsi:type="dcterms:W3CDTF">2024-04-28T09:06:36Z</dcterms:modified>
</cp:coreProperties>
</file>