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66" r:id="rId1"/>
  </p:sldMasterIdLst>
  <p:notesMasterIdLst>
    <p:notesMasterId r:id="rId83"/>
  </p:notesMasterIdLst>
  <p:sldIdLst>
    <p:sldId id="351" r:id="rId2"/>
    <p:sldId id="466" r:id="rId3"/>
    <p:sldId id="827" r:id="rId4"/>
    <p:sldId id="877" r:id="rId5"/>
    <p:sldId id="828" r:id="rId6"/>
    <p:sldId id="324" r:id="rId7"/>
    <p:sldId id="455" r:id="rId8"/>
    <p:sldId id="457" r:id="rId9"/>
    <p:sldId id="831" r:id="rId10"/>
    <p:sldId id="832" r:id="rId11"/>
    <p:sldId id="458" r:id="rId12"/>
    <p:sldId id="833" r:id="rId13"/>
    <p:sldId id="834" r:id="rId14"/>
    <p:sldId id="835" r:id="rId15"/>
    <p:sldId id="829" r:id="rId16"/>
    <p:sldId id="540" r:id="rId17"/>
    <p:sldId id="297" r:id="rId18"/>
    <p:sldId id="842" r:id="rId19"/>
    <p:sldId id="841" r:id="rId20"/>
    <p:sldId id="878" r:id="rId21"/>
    <p:sldId id="848" r:id="rId22"/>
    <p:sldId id="327" r:id="rId23"/>
    <p:sldId id="460" r:id="rId24"/>
    <p:sldId id="461" r:id="rId25"/>
    <p:sldId id="836" r:id="rId26"/>
    <p:sldId id="837" r:id="rId27"/>
    <p:sldId id="851" r:id="rId28"/>
    <p:sldId id="849" r:id="rId29"/>
    <p:sldId id="846" r:id="rId30"/>
    <p:sldId id="850" r:id="rId31"/>
    <p:sldId id="838" r:id="rId32"/>
    <p:sldId id="462" r:id="rId33"/>
    <p:sldId id="879" r:id="rId34"/>
    <p:sldId id="463" r:id="rId35"/>
    <p:sldId id="840" r:id="rId36"/>
    <p:sldId id="839" r:id="rId37"/>
    <p:sldId id="473" r:id="rId38"/>
    <p:sldId id="425" r:id="rId39"/>
    <p:sldId id="855" r:id="rId40"/>
    <p:sldId id="875" r:id="rId41"/>
    <p:sldId id="858" r:id="rId42"/>
    <p:sldId id="852" r:id="rId43"/>
    <p:sldId id="856" r:id="rId44"/>
    <p:sldId id="853" r:id="rId45"/>
    <p:sldId id="857" r:id="rId46"/>
    <p:sldId id="854" r:id="rId47"/>
    <p:sldId id="859" r:id="rId48"/>
    <p:sldId id="465" r:id="rId49"/>
    <p:sldId id="265" r:id="rId50"/>
    <p:sldId id="876" r:id="rId51"/>
    <p:sldId id="347" r:id="rId52"/>
    <p:sldId id="861" r:id="rId53"/>
    <p:sldId id="862" r:id="rId54"/>
    <p:sldId id="863" r:id="rId55"/>
    <p:sldId id="477" r:id="rId56"/>
    <p:sldId id="865" r:id="rId57"/>
    <p:sldId id="866" r:id="rId58"/>
    <p:sldId id="478" r:id="rId59"/>
    <p:sldId id="479" r:id="rId60"/>
    <p:sldId id="870" r:id="rId61"/>
    <p:sldId id="871" r:id="rId62"/>
    <p:sldId id="872" r:id="rId63"/>
    <p:sldId id="873" r:id="rId64"/>
    <p:sldId id="867" r:id="rId65"/>
    <p:sldId id="874" r:id="rId66"/>
    <p:sldId id="480" r:id="rId67"/>
    <p:sldId id="277" r:id="rId68"/>
    <p:sldId id="273" r:id="rId69"/>
    <p:sldId id="843" r:id="rId70"/>
    <p:sldId id="844" r:id="rId71"/>
    <p:sldId id="880" r:id="rId72"/>
    <p:sldId id="881" r:id="rId73"/>
    <p:sldId id="884" r:id="rId74"/>
    <p:sldId id="883" r:id="rId75"/>
    <p:sldId id="885" r:id="rId76"/>
    <p:sldId id="889" r:id="rId77"/>
    <p:sldId id="888" r:id="rId78"/>
    <p:sldId id="886" r:id="rId79"/>
    <p:sldId id="882" r:id="rId80"/>
    <p:sldId id="890" r:id="rId81"/>
    <p:sldId id="891" r:id="rId82"/>
  </p:sldIdLst>
  <p:sldSz cx="9144000" cy="6858000" type="screen4x3"/>
  <p:notesSz cx="6858000" cy="9144000"/>
  <p:defaultTextStyle>
    <a:defPPr>
      <a:defRPr lang="sr-Latn-C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349">
          <p15:clr>
            <a:srgbClr val="A4A3A4"/>
          </p15:clr>
        </p15:guide>
        <p15:guide id="2" pos="29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00"/>
    <a:srgbClr val="0066FF"/>
    <a:srgbClr val="0099FF"/>
    <a:srgbClr val="D7943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6" d="100"/>
          <a:sy n="66" d="100"/>
        </p:scale>
        <p:origin x="1858" y="240"/>
      </p:cViewPr>
      <p:guideLst>
        <p:guide orient="horz" pos="2349"/>
        <p:guide pos="29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presProps" Target="pres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0" name="Header Placeholder 1"/>
          <p:cNvSpPr>
            <a:spLocks noGrp="1" noChangeArrowheads="1"/>
          </p:cNvSpPr>
          <p:nvPr>
            <p:ph type="hdr" sz="quarter"/>
          </p:nvPr>
        </p:nvSpPr>
        <p:spPr bwMode="auto">
          <a:xfrm>
            <a:off x="0" y="0"/>
            <a:ext cx="29702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sz="1200"/>
            </a:lvl1pPr>
          </a:lstStyle>
          <a:p>
            <a:pPr>
              <a:defRPr/>
            </a:pPr>
            <a:endParaRPr lang="en-US"/>
          </a:p>
        </p:txBody>
      </p:sp>
      <p:sp>
        <p:nvSpPr>
          <p:cNvPr id="7171" name="Date Placeholder 2"/>
          <p:cNvSpPr>
            <a:spLocks noGrp="1" noChangeArrowheads="1"/>
          </p:cNvSpPr>
          <p:nvPr>
            <p:ph type="dt" idx="1"/>
          </p:nvPr>
        </p:nvSpPr>
        <p:spPr bwMode="auto">
          <a:xfrm>
            <a:off x="3883025" y="0"/>
            <a:ext cx="29733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buFont typeface="Arial" panose="020B0604020202020204" pitchFamily="34" charset="0"/>
              <a:buNone/>
              <a:defRPr sz="1200"/>
            </a:lvl1pPr>
          </a:lstStyle>
          <a:p>
            <a:pPr>
              <a:defRPr/>
            </a:pPr>
            <a:fld id="{0058AA4A-8E9E-41C8-9E26-C96172BDE1D7}" type="datetimeFigureOut">
              <a:rPr lang="sr-Latn-CS"/>
              <a:pPr>
                <a:defRPr/>
              </a:pPr>
              <a:t>26.4.2024.</a:t>
            </a:fld>
            <a:endParaRPr lang="sr-Latn-CS"/>
          </a:p>
        </p:txBody>
      </p:sp>
      <p:sp>
        <p:nvSpPr>
          <p:cNvPr id="7172" name="Slide Image Placeholder 3"/>
          <p:cNvSpPr>
            <a:spLocks noGrp="1" noRot="1" noChangeAspect="1" noChangeArrowheads="1"/>
          </p:cNvSpPr>
          <p:nvPr>
            <p:ph type="sldImg" idx="2"/>
          </p:nvPr>
        </p:nvSpPr>
        <p:spPr bwMode="auto">
          <a:xfrm>
            <a:off x="1143000" y="685800"/>
            <a:ext cx="4572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7173" name="Notes Placeholder 4"/>
          <p:cNvSpPr>
            <a:spLocks noGrp="1" noChangeArrowheads="1"/>
          </p:cNvSpPr>
          <p:nvPr>
            <p:ph type="body" sz="quarter" idx="3"/>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altLang="en-US" noProof="0"/>
          </a:p>
        </p:txBody>
      </p:sp>
      <p:sp>
        <p:nvSpPr>
          <p:cNvPr id="7174" name="Footer Placeholder 5"/>
          <p:cNvSpPr>
            <a:spLocks noGrp="1" noChangeArrowheads="1"/>
          </p:cNvSpPr>
          <p:nvPr>
            <p:ph type="ftr" sz="quarter" idx="4"/>
          </p:nvPr>
        </p:nvSpPr>
        <p:spPr bwMode="auto">
          <a:xfrm>
            <a:off x="0" y="8685213"/>
            <a:ext cx="29702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eaLnBrk="1" hangingPunct="1">
              <a:buFont typeface="Arial" panose="020B0604020202020204" pitchFamily="34" charset="0"/>
              <a:buNone/>
              <a:defRPr sz="1200"/>
            </a:lvl1pPr>
          </a:lstStyle>
          <a:p>
            <a:pPr>
              <a:defRPr/>
            </a:pPr>
            <a:endParaRPr lang="en-US"/>
          </a:p>
        </p:txBody>
      </p:sp>
      <p:sp>
        <p:nvSpPr>
          <p:cNvPr id="7175" name="Slide Number Placeholder 6"/>
          <p:cNvSpPr>
            <a:spLocks noGrp="1" noChangeArrowheads="1"/>
          </p:cNvSpPr>
          <p:nvPr>
            <p:ph type="sldNum" sz="quarter" idx="5"/>
          </p:nvPr>
        </p:nvSpPr>
        <p:spPr bwMode="auto">
          <a:xfrm>
            <a:off x="3883025" y="8685213"/>
            <a:ext cx="29733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eaLnBrk="1" hangingPunct="1">
              <a:buFont typeface="Arial" panose="020B0604020202020204" pitchFamily="34" charset="0"/>
              <a:buNone/>
              <a:defRPr sz="1200"/>
            </a:lvl1pPr>
          </a:lstStyle>
          <a:p>
            <a:pPr>
              <a:defRPr/>
            </a:pPr>
            <a:fld id="{73C25857-8660-48FD-B2C9-D178709D0618}" type="slidenum">
              <a:rPr lang="sr-Latn-CS"/>
              <a:pPr>
                <a:defRPr/>
              </a:pPr>
              <a:t>‹#›</a:t>
            </a:fld>
            <a:endParaRPr lang="sr-Latn-CS"/>
          </a:p>
        </p:txBody>
      </p:sp>
    </p:spTree>
    <p:extLst>
      <p:ext uri="{BB962C8B-B14F-4D97-AF65-F5344CB8AC3E}">
        <p14:creationId xmlns:p14="http://schemas.microsoft.com/office/powerpoint/2010/main" val="290821406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a:extLst>
              <a:ext uri="{FF2B5EF4-FFF2-40B4-BE49-F238E27FC236}">
                <a16:creationId xmlns:a16="http://schemas.microsoft.com/office/drawing/2014/main" id="{FFFE4783-8B36-42EC-F89D-39E4EF028D2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a:extLst>
              <a:ext uri="{FF2B5EF4-FFF2-40B4-BE49-F238E27FC236}">
                <a16:creationId xmlns:a16="http://schemas.microsoft.com/office/drawing/2014/main" id="{BE522F8D-14AB-59D8-9363-F41599E44AF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52228" name="Slide Number Placeholder 3">
            <a:extLst>
              <a:ext uri="{FF2B5EF4-FFF2-40B4-BE49-F238E27FC236}">
                <a16:creationId xmlns:a16="http://schemas.microsoft.com/office/drawing/2014/main" id="{5DF89762-C99B-5565-9E70-8300EC7C20D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fld id="{6535F100-B4CE-4DB5-966A-0140F0128926}" type="slidenum">
              <a:rPr lang="en-GB" altLang="en-US" smtClean="0"/>
              <a:pPr/>
              <a:t>8</a:t>
            </a:fld>
            <a:endParaRPr lang="en-GB"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73C25857-8660-48FD-B2C9-D178709D0618}" type="slidenum">
              <a:rPr lang="sr-Latn-CS" smtClean="0"/>
              <a:pPr>
                <a:defRPr/>
              </a:pPr>
              <a:t>22</a:t>
            </a:fld>
            <a:endParaRPr lang="sr-Latn-CS"/>
          </a:p>
        </p:txBody>
      </p:sp>
    </p:spTree>
    <p:extLst>
      <p:ext uri="{BB962C8B-B14F-4D97-AF65-F5344CB8AC3E}">
        <p14:creationId xmlns:p14="http://schemas.microsoft.com/office/powerpoint/2010/main" val="9197085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3C25857-8660-48FD-B2C9-D178709D0618}" type="slidenum">
              <a:rPr lang="sr-Latn-CS" smtClean="0"/>
              <a:pPr>
                <a:defRPr/>
              </a:pPr>
              <a:t>29</a:t>
            </a:fld>
            <a:endParaRPr lang="sr-Latn-CS"/>
          </a:p>
        </p:txBody>
      </p:sp>
    </p:spTree>
    <p:extLst>
      <p:ext uri="{BB962C8B-B14F-4D97-AF65-F5344CB8AC3E}">
        <p14:creationId xmlns:p14="http://schemas.microsoft.com/office/powerpoint/2010/main" val="38585025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3C25857-8660-48FD-B2C9-D178709D0618}" type="slidenum">
              <a:rPr lang="sr-Latn-CS" smtClean="0"/>
              <a:pPr>
                <a:defRPr/>
              </a:pPr>
              <a:t>65</a:t>
            </a:fld>
            <a:endParaRPr lang="sr-Latn-CS"/>
          </a:p>
        </p:txBody>
      </p:sp>
    </p:spTree>
    <p:extLst>
      <p:ext uri="{BB962C8B-B14F-4D97-AF65-F5344CB8AC3E}">
        <p14:creationId xmlns:p14="http://schemas.microsoft.com/office/powerpoint/2010/main" val="15230328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3C25857-8660-48FD-B2C9-D178709D0618}" type="slidenum">
              <a:rPr lang="sr-Latn-CS" smtClean="0"/>
              <a:pPr>
                <a:defRPr/>
              </a:pPr>
              <a:t>77</a:t>
            </a:fld>
            <a:endParaRPr lang="sr-Latn-CS"/>
          </a:p>
        </p:txBody>
      </p:sp>
    </p:spTree>
    <p:extLst>
      <p:ext uri="{BB962C8B-B14F-4D97-AF65-F5344CB8AC3E}">
        <p14:creationId xmlns:p14="http://schemas.microsoft.com/office/powerpoint/2010/main" val="10984987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3C25857-8660-48FD-B2C9-D178709D0618}" type="slidenum">
              <a:rPr lang="sr-Latn-CS" smtClean="0"/>
              <a:pPr>
                <a:defRPr/>
              </a:pPr>
              <a:t>78</a:t>
            </a:fld>
            <a:endParaRPr lang="sr-Latn-CS"/>
          </a:p>
        </p:txBody>
      </p:sp>
    </p:spTree>
    <p:extLst>
      <p:ext uri="{BB962C8B-B14F-4D97-AF65-F5344CB8AC3E}">
        <p14:creationId xmlns:p14="http://schemas.microsoft.com/office/powerpoint/2010/main" val="21213638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9"/>
          <p:cNvSpPr>
            <a:spLocks noGrp="1" noChangeArrowheads="1"/>
          </p:cNvSpPr>
          <p:nvPr>
            <p:ph type="dt" sz="half" idx="10"/>
          </p:nvPr>
        </p:nvSpPr>
        <p:spPr>
          <a:ln/>
        </p:spPr>
        <p:txBody>
          <a:bodyPr/>
          <a:lstStyle>
            <a:lvl1pPr>
              <a:defRPr/>
            </a:lvl1pPr>
          </a:lstStyle>
          <a:p>
            <a:pPr>
              <a:defRPr/>
            </a:pPr>
            <a:endParaRPr lang="en-US"/>
          </a:p>
        </p:txBody>
      </p:sp>
      <p:sp>
        <p:nvSpPr>
          <p:cNvPr id="5" name="Footer Placeholder 21"/>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17"/>
          <p:cNvSpPr>
            <a:spLocks noGrp="1" noChangeArrowheads="1"/>
          </p:cNvSpPr>
          <p:nvPr>
            <p:ph type="sldNum" sz="quarter" idx="12"/>
          </p:nvPr>
        </p:nvSpPr>
        <p:spPr>
          <a:ln/>
        </p:spPr>
        <p:txBody>
          <a:bodyPr/>
          <a:lstStyle>
            <a:lvl1pPr>
              <a:defRPr/>
            </a:lvl1pPr>
          </a:lstStyle>
          <a:p>
            <a:pPr>
              <a:defRPr/>
            </a:pPr>
            <a:fld id="{31E1FAA1-71D7-45E6-836C-D7D8BA007A1D}" type="slidenum">
              <a:rPr lang="en-US"/>
              <a:pPr>
                <a:defRPr/>
              </a:pPr>
              <a:t>‹#›</a:t>
            </a:fld>
            <a:endParaRPr lang="en-US"/>
          </a:p>
        </p:txBody>
      </p:sp>
    </p:spTree>
    <p:extLst>
      <p:ext uri="{BB962C8B-B14F-4D97-AF65-F5344CB8AC3E}">
        <p14:creationId xmlns:p14="http://schemas.microsoft.com/office/powerpoint/2010/main" val="17026303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9"/>
          <p:cNvSpPr>
            <a:spLocks noGrp="1" noChangeArrowheads="1"/>
          </p:cNvSpPr>
          <p:nvPr>
            <p:ph type="dt" sz="half" idx="10"/>
          </p:nvPr>
        </p:nvSpPr>
        <p:spPr>
          <a:ln/>
        </p:spPr>
        <p:txBody>
          <a:bodyPr/>
          <a:lstStyle>
            <a:lvl1pPr>
              <a:defRPr/>
            </a:lvl1pPr>
          </a:lstStyle>
          <a:p>
            <a:pPr>
              <a:defRPr/>
            </a:pPr>
            <a:endParaRPr lang="en-US"/>
          </a:p>
        </p:txBody>
      </p:sp>
      <p:sp>
        <p:nvSpPr>
          <p:cNvPr id="5" name="Footer Placeholder 21"/>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17"/>
          <p:cNvSpPr>
            <a:spLocks noGrp="1" noChangeArrowheads="1"/>
          </p:cNvSpPr>
          <p:nvPr>
            <p:ph type="sldNum" sz="quarter" idx="12"/>
          </p:nvPr>
        </p:nvSpPr>
        <p:spPr>
          <a:ln/>
        </p:spPr>
        <p:txBody>
          <a:bodyPr/>
          <a:lstStyle>
            <a:lvl1pPr>
              <a:defRPr/>
            </a:lvl1pPr>
          </a:lstStyle>
          <a:p>
            <a:pPr>
              <a:defRPr/>
            </a:pPr>
            <a:fld id="{4F50EED4-F99E-4907-9A35-78ACBC910623}" type="slidenum">
              <a:rPr lang="en-US"/>
              <a:pPr>
                <a:defRPr/>
              </a:pPr>
              <a:t>‹#›</a:t>
            </a:fld>
            <a:endParaRPr lang="en-US"/>
          </a:p>
        </p:txBody>
      </p:sp>
    </p:spTree>
    <p:extLst>
      <p:ext uri="{BB962C8B-B14F-4D97-AF65-F5344CB8AC3E}">
        <p14:creationId xmlns:p14="http://schemas.microsoft.com/office/powerpoint/2010/main" val="38617045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62038"/>
            <a:ext cx="2057400" cy="5751512"/>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1062038"/>
            <a:ext cx="6019800" cy="57515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9"/>
          <p:cNvSpPr>
            <a:spLocks noGrp="1" noChangeArrowheads="1"/>
          </p:cNvSpPr>
          <p:nvPr>
            <p:ph type="dt" sz="half" idx="10"/>
          </p:nvPr>
        </p:nvSpPr>
        <p:spPr>
          <a:ln/>
        </p:spPr>
        <p:txBody>
          <a:bodyPr/>
          <a:lstStyle>
            <a:lvl1pPr>
              <a:defRPr/>
            </a:lvl1pPr>
          </a:lstStyle>
          <a:p>
            <a:pPr>
              <a:defRPr/>
            </a:pPr>
            <a:endParaRPr lang="en-US"/>
          </a:p>
        </p:txBody>
      </p:sp>
      <p:sp>
        <p:nvSpPr>
          <p:cNvPr id="5" name="Footer Placeholder 21"/>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17"/>
          <p:cNvSpPr>
            <a:spLocks noGrp="1" noChangeArrowheads="1"/>
          </p:cNvSpPr>
          <p:nvPr>
            <p:ph type="sldNum" sz="quarter" idx="12"/>
          </p:nvPr>
        </p:nvSpPr>
        <p:spPr>
          <a:ln/>
        </p:spPr>
        <p:txBody>
          <a:bodyPr/>
          <a:lstStyle>
            <a:lvl1pPr>
              <a:defRPr/>
            </a:lvl1pPr>
          </a:lstStyle>
          <a:p>
            <a:pPr>
              <a:defRPr/>
            </a:pPr>
            <a:fld id="{151D487B-EA6F-4BD6-AF6B-1DDD6CFD2866}" type="slidenum">
              <a:rPr lang="en-US"/>
              <a:pPr>
                <a:defRPr/>
              </a:pPr>
              <a:t>‹#›</a:t>
            </a:fld>
            <a:endParaRPr lang="en-US"/>
          </a:p>
        </p:txBody>
      </p:sp>
    </p:spTree>
    <p:extLst>
      <p:ext uri="{BB962C8B-B14F-4D97-AF65-F5344CB8AC3E}">
        <p14:creationId xmlns:p14="http://schemas.microsoft.com/office/powerpoint/2010/main" val="28592767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9"/>
          <p:cNvSpPr>
            <a:spLocks noGrp="1" noChangeArrowheads="1"/>
          </p:cNvSpPr>
          <p:nvPr>
            <p:ph type="dt" sz="half" idx="10"/>
          </p:nvPr>
        </p:nvSpPr>
        <p:spPr>
          <a:ln/>
        </p:spPr>
        <p:txBody>
          <a:bodyPr/>
          <a:lstStyle>
            <a:lvl1pPr>
              <a:defRPr/>
            </a:lvl1pPr>
          </a:lstStyle>
          <a:p>
            <a:pPr>
              <a:defRPr/>
            </a:pPr>
            <a:endParaRPr lang="en-US"/>
          </a:p>
        </p:txBody>
      </p:sp>
      <p:sp>
        <p:nvSpPr>
          <p:cNvPr id="5" name="Footer Placeholder 21"/>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17"/>
          <p:cNvSpPr>
            <a:spLocks noGrp="1" noChangeArrowheads="1"/>
          </p:cNvSpPr>
          <p:nvPr>
            <p:ph type="sldNum" sz="quarter" idx="12"/>
          </p:nvPr>
        </p:nvSpPr>
        <p:spPr>
          <a:ln/>
        </p:spPr>
        <p:txBody>
          <a:bodyPr/>
          <a:lstStyle>
            <a:lvl1pPr>
              <a:defRPr/>
            </a:lvl1pPr>
          </a:lstStyle>
          <a:p>
            <a:pPr>
              <a:defRPr/>
            </a:pPr>
            <a:fld id="{BC4539A9-D912-40C5-8C39-0FC385675F41}" type="slidenum">
              <a:rPr lang="en-US"/>
              <a:pPr>
                <a:defRPr/>
              </a:pPr>
              <a:t>‹#›</a:t>
            </a:fld>
            <a:endParaRPr lang="en-US"/>
          </a:p>
        </p:txBody>
      </p:sp>
    </p:spTree>
    <p:extLst>
      <p:ext uri="{BB962C8B-B14F-4D97-AF65-F5344CB8AC3E}">
        <p14:creationId xmlns:p14="http://schemas.microsoft.com/office/powerpoint/2010/main" val="1683395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9"/>
          <p:cNvSpPr>
            <a:spLocks noGrp="1" noChangeArrowheads="1"/>
          </p:cNvSpPr>
          <p:nvPr>
            <p:ph type="dt" sz="half" idx="10"/>
          </p:nvPr>
        </p:nvSpPr>
        <p:spPr>
          <a:ln/>
        </p:spPr>
        <p:txBody>
          <a:bodyPr/>
          <a:lstStyle>
            <a:lvl1pPr>
              <a:defRPr/>
            </a:lvl1pPr>
          </a:lstStyle>
          <a:p>
            <a:pPr>
              <a:defRPr/>
            </a:pPr>
            <a:endParaRPr lang="en-US"/>
          </a:p>
        </p:txBody>
      </p:sp>
      <p:sp>
        <p:nvSpPr>
          <p:cNvPr id="5" name="Footer Placeholder 21"/>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17"/>
          <p:cNvSpPr>
            <a:spLocks noGrp="1" noChangeArrowheads="1"/>
          </p:cNvSpPr>
          <p:nvPr>
            <p:ph type="sldNum" sz="quarter" idx="12"/>
          </p:nvPr>
        </p:nvSpPr>
        <p:spPr>
          <a:ln/>
        </p:spPr>
        <p:txBody>
          <a:bodyPr/>
          <a:lstStyle>
            <a:lvl1pPr>
              <a:defRPr/>
            </a:lvl1pPr>
          </a:lstStyle>
          <a:p>
            <a:pPr>
              <a:defRPr/>
            </a:pPr>
            <a:fld id="{3A90AF69-25F2-4F1B-929F-287DD1B3605D}" type="slidenum">
              <a:rPr lang="en-US"/>
              <a:pPr>
                <a:defRPr/>
              </a:pPr>
              <a:t>‹#›</a:t>
            </a:fld>
            <a:endParaRPr lang="en-US"/>
          </a:p>
        </p:txBody>
      </p:sp>
    </p:spTree>
    <p:extLst>
      <p:ext uri="{BB962C8B-B14F-4D97-AF65-F5344CB8AC3E}">
        <p14:creationId xmlns:p14="http://schemas.microsoft.com/office/powerpoint/2010/main" val="42152453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2287588"/>
            <a:ext cx="4038600" cy="4525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2287588"/>
            <a:ext cx="4038600" cy="4525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9"/>
          <p:cNvSpPr>
            <a:spLocks noGrp="1" noChangeArrowheads="1"/>
          </p:cNvSpPr>
          <p:nvPr>
            <p:ph type="dt" sz="half" idx="10"/>
          </p:nvPr>
        </p:nvSpPr>
        <p:spPr>
          <a:ln/>
        </p:spPr>
        <p:txBody>
          <a:bodyPr/>
          <a:lstStyle>
            <a:lvl1pPr>
              <a:defRPr/>
            </a:lvl1pPr>
          </a:lstStyle>
          <a:p>
            <a:pPr>
              <a:defRPr/>
            </a:pPr>
            <a:endParaRPr lang="en-US"/>
          </a:p>
        </p:txBody>
      </p:sp>
      <p:sp>
        <p:nvSpPr>
          <p:cNvPr id="6" name="Footer Placeholder 21"/>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17"/>
          <p:cNvSpPr>
            <a:spLocks noGrp="1" noChangeArrowheads="1"/>
          </p:cNvSpPr>
          <p:nvPr>
            <p:ph type="sldNum" sz="quarter" idx="12"/>
          </p:nvPr>
        </p:nvSpPr>
        <p:spPr>
          <a:ln/>
        </p:spPr>
        <p:txBody>
          <a:bodyPr/>
          <a:lstStyle>
            <a:lvl1pPr>
              <a:defRPr/>
            </a:lvl1pPr>
          </a:lstStyle>
          <a:p>
            <a:pPr>
              <a:defRPr/>
            </a:pPr>
            <a:fld id="{6F580862-CBC3-4579-B950-4394DB3C86D7}" type="slidenum">
              <a:rPr lang="en-US"/>
              <a:pPr>
                <a:defRPr/>
              </a:pPr>
              <a:t>‹#›</a:t>
            </a:fld>
            <a:endParaRPr lang="en-US"/>
          </a:p>
        </p:txBody>
      </p:sp>
    </p:spTree>
    <p:extLst>
      <p:ext uri="{BB962C8B-B14F-4D97-AF65-F5344CB8AC3E}">
        <p14:creationId xmlns:p14="http://schemas.microsoft.com/office/powerpoint/2010/main" val="919723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9"/>
          <p:cNvSpPr>
            <a:spLocks noGrp="1" noChangeArrowheads="1"/>
          </p:cNvSpPr>
          <p:nvPr>
            <p:ph type="dt" sz="half" idx="10"/>
          </p:nvPr>
        </p:nvSpPr>
        <p:spPr>
          <a:ln/>
        </p:spPr>
        <p:txBody>
          <a:bodyPr/>
          <a:lstStyle>
            <a:lvl1pPr>
              <a:defRPr/>
            </a:lvl1pPr>
          </a:lstStyle>
          <a:p>
            <a:pPr>
              <a:defRPr/>
            </a:pPr>
            <a:endParaRPr lang="en-US"/>
          </a:p>
        </p:txBody>
      </p:sp>
      <p:sp>
        <p:nvSpPr>
          <p:cNvPr id="8" name="Footer Placeholder 21"/>
          <p:cNvSpPr>
            <a:spLocks noGrp="1" noChangeArrowheads="1"/>
          </p:cNvSpPr>
          <p:nvPr>
            <p:ph type="ftr" sz="quarter" idx="11"/>
          </p:nvPr>
        </p:nvSpPr>
        <p:spPr>
          <a:ln/>
        </p:spPr>
        <p:txBody>
          <a:bodyPr/>
          <a:lstStyle>
            <a:lvl1pPr>
              <a:defRPr/>
            </a:lvl1pPr>
          </a:lstStyle>
          <a:p>
            <a:pPr>
              <a:defRPr/>
            </a:pPr>
            <a:endParaRPr lang="en-US"/>
          </a:p>
        </p:txBody>
      </p:sp>
      <p:sp>
        <p:nvSpPr>
          <p:cNvPr id="9" name="Slide Number Placeholder 17"/>
          <p:cNvSpPr>
            <a:spLocks noGrp="1" noChangeArrowheads="1"/>
          </p:cNvSpPr>
          <p:nvPr>
            <p:ph type="sldNum" sz="quarter" idx="12"/>
          </p:nvPr>
        </p:nvSpPr>
        <p:spPr>
          <a:ln/>
        </p:spPr>
        <p:txBody>
          <a:bodyPr/>
          <a:lstStyle>
            <a:lvl1pPr>
              <a:defRPr/>
            </a:lvl1pPr>
          </a:lstStyle>
          <a:p>
            <a:pPr>
              <a:defRPr/>
            </a:pPr>
            <a:fld id="{D009B04F-4806-4762-9329-EF71AD0B5FF2}" type="slidenum">
              <a:rPr lang="en-US"/>
              <a:pPr>
                <a:defRPr/>
              </a:pPr>
              <a:t>‹#›</a:t>
            </a:fld>
            <a:endParaRPr lang="en-US"/>
          </a:p>
        </p:txBody>
      </p:sp>
    </p:spTree>
    <p:extLst>
      <p:ext uri="{BB962C8B-B14F-4D97-AF65-F5344CB8AC3E}">
        <p14:creationId xmlns:p14="http://schemas.microsoft.com/office/powerpoint/2010/main" val="18902280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9"/>
          <p:cNvSpPr>
            <a:spLocks noGrp="1" noChangeArrowheads="1"/>
          </p:cNvSpPr>
          <p:nvPr>
            <p:ph type="dt" sz="half" idx="10"/>
          </p:nvPr>
        </p:nvSpPr>
        <p:spPr>
          <a:ln/>
        </p:spPr>
        <p:txBody>
          <a:bodyPr/>
          <a:lstStyle>
            <a:lvl1pPr>
              <a:defRPr/>
            </a:lvl1pPr>
          </a:lstStyle>
          <a:p>
            <a:pPr>
              <a:defRPr/>
            </a:pPr>
            <a:endParaRPr lang="en-US"/>
          </a:p>
        </p:txBody>
      </p:sp>
      <p:sp>
        <p:nvSpPr>
          <p:cNvPr id="4" name="Footer Placeholder 21"/>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17"/>
          <p:cNvSpPr>
            <a:spLocks noGrp="1" noChangeArrowheads="1"/>
          </p:cNvSpPr>
          <p:nvPr>
            <p:ph type="sldNum" sz="quarter" idx="12"/>
          </p:nvPr>
        </p:nvSpPr>
        <p:spPr>
          <a:ln/>
        </p:spPr>
        <p:txBody>
          <a:bodyPr/>
          <a:lstStyle>
            <a:lvl1pPr>
              <a:defRPr/>
            </a:lvl1pPr>
          </a:lstStyle>
          <a:p>
            <a:pPr>
              <a:defRPr/>
            </a:pPr>
            <a:fld id="{4DC642A0-1C4E-4E5C-BF7A-2CAB86D95381}" type="slidenum">
              <a:rPr lang="en-US"/>
              <a:pPr>
                <a:defRPr/>
              </a:pPr>
              <a:t>‹#›</a:t>
            </a:fld>
            <a:endParaRPr lang="en-US"/>
          </a:p>
        </p:txBody>
      </p:sp>
    </p:spTree>
    <p:extLst>
      <p:ext uri="{BB962C8B-B14F-4D97-AF65-F5344CB8AC3E}">
        <p14:creationId xmlns:p14="http://schemas.microsoft.com/office/powerpoint/2010/main" val="124932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9"/>
          <p:cNvSpPr>
            <a:spLocks noGrp="1" noChangeArrowheads="1"/>
          </p:cNvSpPr>
          <p:nvPr>
            <p:ph type="dt" sz="half" idx="10"/>
          </p:nvPr>
        </p:nvSpPr>
        <p:spPr>
          <a:ln/>
        </p:spPr>
        <p:txBody>
          <a:bodyPr/>
          <a:lstStyle>
            <a:lvl1pPr>
              <a:defRPr/>
            </a:lvl1pPr>
          </a:lstStyle>
          <a:p>
            <a:pPr>
              <a:defRPr/>
            </a:pPr>
            <a:endParaRPr lang="en-US"/>
          </a:p>
        </p:txBody>
      </p:sp>
      <p:sp>
        <p:nvSpPr>
          <p:cNvPr id="3" name="Footer Placeholder 21"/>
          <p:cNvSpPr>
            <a:spLocks noGrp="1" noChangeArrowheads="1"/>
          </p:cNvSpPr>
          <p:nvPr>
            <p:ph type="ftr" sz="quarter" idx="11"/>
          </p:nvPr>
        </p:nvSpPr>
        <p:spPr>
          <a:ln/>
        </p:spPr>
        <p:txBody>
          <a:bodyPr/>
          <a:lstStyle>
            <a:lvl1pPr>
              <a:defRPr/>
            </a:lvl1pPr>
          </a:lstStyle>
          <a:p>
            <a:pPr>
              <a:defRPr/>
            </a:pPr>
            <a:endParaRPr lang="en-US"/>
          </a:p>
        </p:txBody>
      </p:sp>
      <p:sp>
        <p:nvSpPr>
          <p:cNvPr id="4" name="Slide Number Placeholder 17"/>
          <p:cNvSpPr>
            <a:spLocks noGrp="1" noChangeArrowheads="1"/>
          </p:cNvSpPr>
          <p:nvPr>
            <p:ph type="sldNum" sz="quarter" idx="12"/>
          </p:nvPr>
        </p:nvSpPr>
        <p:spPr>
          <a:ln/>
        </p:spPr>
        <p:txBody>
          <a:bodyPr/>
          <a:lstStyle>
            <a:lvl1pPr>
              <a:defRPr/>
            </a:lvl1pPr>
          </a:lstStyle>
          <a:p>
            <a:pPr>
              <a:defRPr/>
            </a:pPr>
            <a:fld id="{71B94C14-4682-4242-928E-B5333A93A5A4}" type="slidenum">
              <a:rPr lang="en-US"/>
              <a:pPr>
                <a:defRPr/>
              </a:pPr>
              <a:t>‹#›</a:t>
            </a:fld>
            <a:endParaRPr lang="en-US"/>
          </a:p>
        </p:txBody>
      </p:sp>
    </p:spTree>
    <p:extLst>
      <p:ext uri="{BB962C8B-B14F-4D97-AF65-F5344CB8AC3E}">
        <p14:creationId xmlns:p14="http://schemas.microsoft.com/office/powerpoint/2010/main" val="41969812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9"/>
          <p:cNvSpPr>
            <a:spLocks noGrp="1" noChangeArrowheads="1"/>
          </p:cNvSpPr>
          <p:nvPr>
            <p:ph type="dt" sz="half" idx="10"/>
          </p:nvPr>
        </p:nvSpPr>
        <p:spPr>
          <a:ln/>
        </p:spPr>
        <p:txBody>
          <a:bodyPr/>
          <a:lstStyle>
            <a:lvl1pPr>
              <a:defRPr/>
            </a:lvl1pPr>
          </a:lstStyle>
          <a:p>
            <a:pPr>
              <a:defRPr/>
            </a:pPr>
            <a:endParaRPr lang="en-US"/>
          </a:p>
        </p:txBody>
      </p:sp>
      <p:sp>
        <p:nvSpPr>
          <p:cNvPr id="6" name="Footer Placeholder 21"/>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17"/>
          <p:cNvSpPr>
            <a:spLocks noGrp="1" noChangeArrowheads="1"/>
          </p:cNvSpPr>
          <p:nvPr>
            <p:ph type="sldNum" sz="quarter" idx="12"/>
          </p:nvPr>
        </p:nvSpPr>
        <p:spPr>
          <a:ln/>
        </p:spPr>
        <p:txBody>
          <a:bodyPr/>
          <a:lstStyle>
            <a:lvl1pPr>
              <a:defRPr/>
            </a:lvl1pPr>
          </a:lstStyle>
          <a:p>
            <a:pPr>
              <a:defRPr/>
            </a:pPr>
            <a:fld id="{39C12AD1-83AF-4B5E-B585-D936BC46E640}" type="slidenum">
              <a:rPr lang="en-US"/>
              <a:pPr>
                <a:defRPr/>
              </a:pPr>
              <a:t>‹#›</a:t>
            </a:fld>
            <a:endParaRPr lang="en-US"/>
          </a:p>
        </p:txBody>
      </p:sp>
    </p:spTree>
    <p:extLst>
      <p:ext uri="{BB962C8B-B14F-4D97-AF65-F5344CB8AC3E}">
        <p14:creationId xmlns:p14="http://schemas.microsoft.com/office/powerpoint/2010/main" val="14782861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9"/>
          <p:cNvSpPr>
            <a:spLocks noGrp="1" noChangeArrowheads="1"/>
          </p:cNvSpPr>
          <p:nvPr>
            <p:ph type="dt" sz="half" idx="10"/>
          </p:nvPr>
        </p:nvSpPr>
        <p:spPr>
          <a:ln/>
        </p:spPr>
        <p:txBody>
          <a:bodyPr/>
          <a:lstStyle>
            <a:lvl1pPr>
              <a:defRPr/>
            </a:lvl1pPr>
          </a:lstStyle>
          <a:p>
            <a:pPr>
              <a:defRPr/>
            </a:pPr>
            <a:endParaRPr lang="en-US"/>
          </a:p>
        </p:txBody>
      </p:sp>
      <p:sp>
        <p:nvSpPr>
          <p:cNvPr id="6" name="Footer Placeholder 21"/>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17"/>
          <p:cNvSpPr>
            <a:spLocks noGrp="1" noChangeArrowheads="1"/>
          </p:cNvSpPr>
          <p:nvPr>
            <p:ph type="sldNum" sz="quarter" idx="12"/>
          </p:nvPr>
        </p:nvSpPr>
        <p:spPr>
          <a:ln/>
        </p:spPr>
        <p:txBody>
          <a:bodyPr/>
          <a:lstStyle>
            <a:lvl1pPr>
              <a:defRPr/>
            </a:lvl1pPr>
          </a:lstStyle>
          <a:p>
            <a:pPr>
              <a:defRPr/>
            </a:pPr>
            <a:fld id="{1A6D98AB-B3D2-4126-827F-C6C258839A6B}" type="slidenum">
              <a:rPr lang="en-US"/>
              <a:pPr>
                <a:defRPr/>
              </a:pPr>
              <a:t>‹#›</a:t>
            </a:fld>
            <a:endParaRPr lang="en-US"/>
          </a:p>
        </p:txBody>
      </p:sp>
    </p:spTree>
    <p:extLst>
      <p:ext uri="{BB962C8B-B14F-4D97-AF65-F5344CB8AC3E}">
        <p14:creationId xmlns:p14="http://schemas.microsoft.com/office/powerpoint/2010/main" val="846640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10620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sr-Latn-CS"/>
              <a:t>Click to edit Master title style</a:t>
            </a:r>
          </a:p>
        </p:txBody>
      </p:sp>
      <p:sp>
        <p:nvSpPr>
          <p:cNvPr id="2051" name="Rectangle 3"/>
          <p:cNvSpPr>
            <a:spLocks noGrp="1" noChangeArrowheads="1"/>
          </p:cNvSpPr>
          <p:nvPr>
            <p:ph type="body" idx="1"/>
          </p:nvPr>
        </p:nvSpPr>
        <p:spPr bwMode="auto">
          <a:xfrm>
            <a:off x="457200" y="2287588"/>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sr-Latn-CS"/>
              <a:t>Click to edit Master text styles</a:t>
            </a:r>
          </a:p>
          <a:p>
            <a:pPr lvl="1"/>
            <a:r>
              <a:rPr lang="sr-Latn-CS"/>
              <a:t>Second level</a:t>
            </a:r>
          </a:p>
          <a:p>
            <a:pPr lvl="2"/>
            <a:r>
              <a:rPr lang="sr-Latn-CS"/>
              <a:t>Third level</a:t>
            </a:r>
          </a:p>
          <a:p>
            <a:pPr lvl="3"/>
            <a:r>
              <a:rPr lang="sr-Latn-CS"/>
              <a:t>Fourth level</a:t>
            </a:r>
          </a:p>
          <a:p>
            <a:pPr lvl="4"/>
            <a:r>
              <a:rPr lang="sr-Latn-CS"/>
              <a:t>Fifth level</a:t>
            </a:r>
          </a:p>
        </p:txBody>
      </p:sp>
      <p:sp>
        <p:nvSpPr>
          <p:cNvPr id="2052" name="Date Placeholder 9"/>
          <p:cNvSpPr>
            <a:spLocks noGrp="1" noChangeArrowheads="1"/>
          </p:cNvSpPr>
          <p:nvPr>
            <p:ph type="dt" sz="half" idx="2"/>
          </p:nvPr>
        </p:nvSpPr>
        <p:spPr bwMode="auto">
          <a:xfrm>
            <a:off x="457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a:lvl1pPr>
          </a:lstStyle>
          <a:p>
            <a:pPr>
              <a:defRPr/>
            </a:pPr>
            <a:endParaRPr lang="en-US"/>
          </a:p>
        </p:txBody>
      </p:sp>
      <p:sp>
        <p:nvSpPr>
          <p:cNvPr id="2053" name="Footer Placeholder 21"/>
          <p:cNvSpPr>
            <a:spLocks noGrp="1" noChangeArrowheads="1"/>
          </p:cNvSpPr>
          <p:nvPr>
            <p:ph type="ftr" sz="quarter" idx="3"/>
          </p:nvPr>
        </p:nvSpPr>
        <p:spPr bwMode="auto">
          <a:xfrm>
            <a:off x="2667000" y="6356350"/>
            <a:ext cx="3352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a:lvl1pPr>
          </a:lstStyle>
          <a:p>
            <a:pPr>
              <a:defRPr/>
            </a:pPr>
            <a:endParaRPr lang="en-US"/>
          </a:p>
        </p:txBody>
      </p:sp>
      <p:sp>
        <p:nvSpPr>
          <p:cNvPr id="2054" name="Slide Number Placeholder 17"/>
          <p:cNvSpPr>
            <a:spLocks noGrp="1" noChangeArrowheads="1"/>
          </p:cNvSpPr>
          <p:nvPr>
            <p:ph type="sldNum" sz="quarter" idx="4"/>
          </p:nvPr>
        </p:nvSpPr>
        <p:spPr bwMode="auto">
          <a:xfrm>
            <a:off x="7924800" y="6356350"/>
            <a:ext cx="7620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a:lvl1pPr>
          </a:lstStyle>
          <a:p>
            <a:pPr>
              <a:defRPr/>
            </a:pPr>
            <a:fld id="{0564D5AA-3826-426E-AA72-BCFCC638ACBD}" type="slidenum">
              <a:rPr lang="en-US"/>
              <a:pPr>
                <a:defRPr/>
              </a:pPr>
              <a:t>‹#›</a:t>
            </a:fld>
            <a:endParaRPr lang="en-US"/>
          </a:p>
        </p:txBody>
      </p:sp>
      <p:pic>
        <p:nvPicPr>
          <p:cNvPr id="2055" name="Picture 7"/>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2268538" y="68263"/>
            <a:ext cx="4464050" cy="106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88" r:id="rId1"/>
    <p:sldLayoutId id="2147483789" r:id="rId2"/>
    <p:sldLayoutId id="2147483790" r:id="rId3"/>
    <p:sldLayoutId id="2147483791" r:id="rId4"/>
    <p:sldLayoutId id="2147483792" r:id="rId5"/>
    <p:sldLayoutId id="2147483793" r:id="rId6"/>
    <p:sldLayoutId id="2147483794" r:id="rId7"/>
    <p:sldLayoutId id="2147483795" r:id="rId8"/>
    <p:sldLayoutId id="2147483796" r:id="rId9"/>
    <p:sldLayoutId id="2147483797" r:id="rId10"/>
    <p:sldLayoutId id="2147483798" r:id="rId11"/>
  </p:sldLayoutIdLst>
  <p:txStyles>
    <p:titleStyle>
      <a:lvl1pPr algn="ctr" rtl="0" eaLnBrk="0" fontAlgn="base" hangingPunct="0">
        <a:spcBef>
          <a:spcPct val="0"/>
        </a:spcBef>
        <a:spcAft>
          <a:spcPct val="0"/>
        </a:spcAft>
        <a:defRPr sz="3600" kern="1200">
          <a:solidFill>
            <a:schemeClr val="tx2"/>
          </a:solidFill>
          <a:latin typeface="+mj-lt"/>
          <a:ea typeface="+mj-ea"/>
          <a:cs typeface="+mj-cs"/>
        </a:defRPr>
      </a:lvl1pPr>
      <a:lvl2pPr algn="ctr" rtl="0" eaLnBrk="0" fontAlgn="base" hangingPunct="0">
        <a:spcBef>
          <a:spcPct val="0"/>
        </a:spcBef>
        <a:spcAft>
          <a:spcPct val="0"/>
        </a:spcAft>
        <a:defRPr sz="3600">
          <a:solidFill>
            <a:schemeClr val="tx2"/>
          </a:solidFill>
          <a:latin typeface="Arial" panose="020B0604020202020204" pitchFamily="34" charset="0"/>
        </a:defRPr>
      </a:lvl2pPr>
      <a:lvl3pPr algn="ctr" rtl="0" eaLnBrk="0" fontAlgn="base" hangingPunct="0">
        <a:spcBef>
          <a:spcPct val="0"/>
        </a:spcBef>
        <a:spcAft>
          <a:spcPct val="0"/>
        </a:spcAft>
        <a:defRPr sz="3600">
          <a:solidFill>
            <a:schemeClr val="tx2"/>
          </a:solidFill>
          <a:latin typeface="Arial" panose="020B0604020202020204" pitchFamily="34" charset="0"/>
        </a:defRPr>
      </a:lvl3pPr>
      <a:lvl4pPr algn="ctr" rtl="0" eaLnBrk="0" fontAlgn="base" hangingPunct="0">
        <a:spcBef>
          <a:spcPct val="0"/>
        </a:spcBef>
        <a:spcAft>
          <a:spcPct val="0"/>
        </a:spcAft>
        <a:defRPr sz="3600">
          <a:solidFill>
            <a:schemeClr val="tx2"/>
          </a:solidFill>
          <a:latin typeface="Arial" panose="020B0604020202020204" pitchFamily="34" charset="0"/>
        </a:defRPr>
      </a:lvl4pPr>
      <a:lvl5pPr algn="ctr" rtl="0" eaLnBrk="0" fontAlgn="base" hangingPunct="0">
        <a:spcBef>
          <a:spcPct val="0"/>
        </a:spcBef>
        <a:spcAft>
          <a:spcPct val="0"/>
        </a:spcAft>
        <a:defRPr sz="3600">
          <a:solidFill>
            <a:schemeClr val="tx2"/>
          </a:solidFill>
          <a:latin typeface="Arial" panose="020B0604020202020204" pitchFamily="34" charset="0"/>
        </a:defRPr>
      </a:lvl5pPr>
      <a:lvl6pPr marL="457200" algn="ctr" rtl="0" eaLnBrk="0" fontAlgn="base" hangingPunct="0">
        <a:spcBef>
          <a:spcPct val="0"/>
        </a:spcBef>
        <a:spcAft>
          <a:spcPct val="0"/>
        </a:spcAft>
        <a:defRPr sz="3600">
          <a:solidFill>
            <a:schemeClr val="tx2"/>
          </a:solidFill>
          <a:latin typeface="Arial" panose="020B0604020202020204" pitchFamily="34" charset="0"/>
        </a:defRPr>
      </a:lvl6pPr>
      <a:lvl7pPr marL="914400" algn="ctr" rtl="0" eaLnBrk="0" fontAlgn="base" hangingPunct="0">
        <a:spcBef>
          <a:spcPct val="0"/>
        </a:spcBef>
        <a:spcAft>
          <a:spcPct val="0"/>
        </a:spcAft>
        <a:defRPr sz="3600">
          <a:solidFill>
            <a:schemeClr val="tx2"/>
          </a:solidFill>
          <a:latin typeface="Arial" panose="020B0604020202020204" pitchFamily="34" charset="0"/>
        </a:defRPr>
      </a:lvl7pPr>
      <a:lvl8pPr marL="1371600" algn="ctr" rtl="0" eaLnBrk="0" fontAlgn="base" hangingPunct="0">
        <a:spcBef>
          <a:spcPct val="0"/>
        </a:spcBef>
        <a:spcAft>
          <a:spcPct val="0"/>
        </a:spcAft>
        <a:defRPr sz="3600">
          <a:solidFill>
            <a:schemeClr val="tx2"/>
          </a:solidFill>
          <a:latin typeface="Arial" panose="020B0604020202020204" pitchFamily="34" charset="0"/>
        </a:defRPr>
      </a:lvl8pPr>
      <a:lvl9pPr marL="1828800" algn="ctr" rtl="0" eaLnBrk="0" fontAlgn="base" hangingPunct="0">
        <a:spcBef>
          <a:spcPct val="0"/>
        </a:spcBef>
        <a:spcAft>
          <a:spcPct val="0"/>
        </a:spcAft>
        <a:defRPr sz="36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26.jpe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6.png"/><Relationship Id="rId1" Type="http://schemas.openxmlformats.org/officeDocument/2006/relationships/slideLayout" Target="../slideLayouts/slideLayout7.xml"/><Relationship Id="rId5" Type="http://schemas.openxmlformats.org/officeDocument/2006/relationships/hyperlink" Target="https://www.kenhub.com/en/library/anatomy/corpora-quadrigemina" TargetMode="External"/><Relationship Id="rId4" Type="http://schemas.openxmlformats.org/officeDocument/2006/relationships/image" Target="../media/image37.png"/></Relationships>
</file>

<file path=ppt/slides/_rels/slide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40.gif"/><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hyperlink" Target="https://www.kenhub.com/en/library/anatomy/upper-limb-muscles-and-movements" TargetMode="Externa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hyperlink" Target="https://www.kenhub.com/en/library/anatomy/eye-anatomy" TargetMode="Externa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12.jpeg"/><Relationship Id="rId4" Type="http://schemas.openxmlformats.org/officeDocument/2006/relationships/image" Target="../media/image3.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7106" name="Rectangle 2">
            <a:extLst>
              <a:ext uri="{FF2B5EF4-FFF2-40B4-BE49-F238E27FC236}">
                <a16:creationId xmlns:a16="http://schemas.microsoft.com/office/drawing/2014/main" id="{83E09360-53E1-37A2-9313-2217B3C632AD}"/>
              </a:ext>
            </a:extLst>
          </p:cNvPr>
          <p:cNvSpPr>
            <a:spLocks noGrp="1" noChangeArrowheads="1"/>
          </p:cNvSpPr>
          <p:nvPr>
            <p:ph type="title" idx="4294967295"/>
          </p:nvPr>
        </p:nvSpPr>
        <p:spPr>
          <a:xfrm>
            <a:off x="475456" y="116632"/>
            <a:ext cx="8229600" cy="720080"/>
          </a:xfrm>
        </p:spPr>
        <p:txBody>
          <a:bodyPr/>
          <a:lstStyle/>
          <a:p>
            <a:pPr eaLnBrk="1" hangingPunct="1">
              <a:defRPr/>
            </a:pPr>
            <a:r>
              <a:rPr lang="sr-Latn-CS" altLang="en-US" dirty="0">
                <a:solidFill>
                  <a:srgbClr val="FFC000"/>
                </a:solidFill>
                <a:effectLst>
                  <a:outerShdw blurRad="38100" dist="38100" dir="2700000" algn="tl">
                    <a:srgbClr val="000000"/>
                  </a:outerShdw>
                </a:effectLst>
                <a:latin typeface="Constantia" panose="02030602050306030303" pitchFamily="18" charset="0"/>
              </a:rPr>
              <a:t>TRUNCUS CEREBRI</a:t>
            </a:r>
            <a:endParaRPr lang="en-US" altLang="en-US" dirty="0">
              <a:solidFill>
                <a:srgbClr val="FFC000"/>
              </a:solidFill>
              <a:effectLst>
                <a:outerShdw blurRad="38100" dist="38100" dir="2700000" algn="tl">
                  <a:srgbClr val="000000"/>
                </a:outerShdw>
              </a:effectLst>
              <a:latin typeface="Constantia" panose="02030602050306030303" pitchFamily="18" charset="0"/>
            </a:endParaRPr>
          </a:p>
        </p:txBody>
      </p:sp>
      <p:sp>
        <p:nvSpPr>
          <p:cNvPr id="47107" name="Rectangle 3">
            <a:extLst>
              <a:ext uri="{FF2B5EF4-FFF2-40B4-BE49-F238E27FC236}">
                <a16:creationId xmlns:a16="http://schemas.microsoft.com/office/drawing/2014/main" id="{D36CA859-139E-E468-EE1F-94F2B8B9C61F}"/>
              </a:ext>
            </a:extLst>
          </p:cNvPr>
          <p:cNvSpPr>
            <a:spLocks noGrp="1" noChangeArrowheads="1"/>
          </p:cNvSpPr>
          <p:nvPr>
            <p:ph type="body" idx="4294967295"/>
          </p:nvPr>
        </p:nvSpPr>
        <p:spPr>
          <a:xfrm>
            <a:off x="36513" y="980728"/>
            <a:ext cx="9107487" cy="2736304"/>
          </a:xfrm>
        </p:spPr>
        <p:txBody>
          <a:bodyPr/>
          <a:lstStyle/>
          <a:p>
            <a:pPr eaLnBrk="1" hangingPunct="1">
              <a:lnSpc>
                <a:spcPct val="90000"/>
              </a:lnSpc>
              <a:defRPr/>
            </a:pPr>
            <a:r>
              <a:rPr lang="sr-Latn-CS" altLang="en-US" sz="3000" dirty="0">
                <a:effectLst>
                  <a:outerShdw blurRad="38100" dist="38100" dir="2700000" algn="tl">
                    <a:srgbClr val="000000"/>
                  </a:outerShdw>
                </a:effectLst>
                <a:latin typeface="Constantia" panose="02030602050306030303" pitchFamily="18" charset="0"/>
              </a:rPr>
              <a:t>MEDULLA OBLONGATA</a:t>
            </a:r>
            <a:endParaRPr lang="en-GB" altLang="en-US" sz="3000" dirty="0">
              <a:effectLst>
                <a:outerShdw blurRad="38100" dist="38100" dir="2700000" algn="tl">
                  <a:srgbClr val="000000"/>
                </a:outerShdw>
              </a:effectLst>
              <a:latin typeface="Constantia" panose="02030602050306030303" pitchFamily="18" charset="0"/>
            </a:endParaRPr>
          </a:p>
          <a:p>
            <a:pPr eaLnBrk="1" hangingPunct="1">
              <a:lnSpc>
                <a:spcPct val="90000"/>
              </a:lnSpc>
              <a:defRPr/>
            </a:pPr>
            <a:endParaRPr lang="sr-Latn-CS" altLang="en-US" sz="3000" dirty="0">
              <a:effectLst>
                <a:outerShdw blurRad="38100" dist="38100" dir="2700000" algn="tl">
                  <a:srgbClr val="000000"/>
                </a:outerShdw>
              </a:effectLst>
              <a:latin typeface="Constantia" panose="02030602050306030303" pitchFamily="18" charset="0"/>
            </a:endParaRPr>
          </a:p>
          <a:p>
            <a:pPr eaLnBrk="1" hangingPunct="1">
              <a:lnSpc>
                <a:spcPct val="90000"/>
              </a:lnSpc>
              <a:defRPr/>
            </a:pPr>
            <a:r>
              <a:rPr lang="sr-Latn-CS" altLang="en-US" sz="3000" dirty="0">
                <a:effectLst>
                  <a:outerShdw blurRad="38100" dist="38100" dir="2700000" algn="tl">
                    <a:srgbClr val="000000"/>
                  </a:outerShdw>
                </a:effectLst>
                <a:latin typeface="Constantia" panose="02030602050306030303" pitchFamily="18" charset="0"/>
              </a:rPr>
              <a:t>PONS</a:t>
            </a:r>
          </a:p>
          <a:p>
            <a:pPr marL="0" indent="0" eaLnBrk="1" hangingPunct="1">
              <a:lnSpc>
                <a:spcPct val="90000"/>
              </a:lnSpc>
              <a:buNone/>
              <a:defRPr/>
            </a:pPr>
            <a:endParaRPr lang="sr-Latn-CS" altLang="en-US" sz="3000" dirty="0">
              <a:effectLst>
                <a:outerShdw blurRad="38100" dist="38100" dir="2700000" algn="tl">
                  <a:srgbClr val="000000"/>
                </a:outerShdw>
              </a:effectLst>
              <a:latin typeface="Constantia" panose="02030602050306030303" pitchFamily="18" charset="0"/>
            </a:endParaRPr>
          </a:p>
          <a:p>
            <a:pPr eaLnBrk="1" hangingPunct="1">
              <a:lnSpc>
                <a:spcPct val="90000"/>
              </a:lnSpc>
              <a:defRPr/>
            </a:pPr>
            <a:r>
              <a:rPr lang="en-GB" altLang="en-US" sz="3000" dirty="0">
                <a:effectLst>
                  <a:outerShdw blurRad="38100" dist="38100" dir="2700000" algn="tl">
                    <a:srgbClr val="000000"/>
                  </a:outerShdw>
                </a:effectLst>
                <a:latin typeface="Constantia" panose="02030602050306030303" pitchFamily="18" charset="0"/>
              </a:rPr>
              <a:t>MIDBRAIN </a:t>
            </a:r>
            <a:r>
              <a:rPr lang="sr-Latn-CS" altLang="en-US" sz="3000" dirty="0">
                <a:effectLst>
                  <a:outerShdw blurRad="38100" dist="38100" dir="2700000" algn="tl">
                    <a:srgbClr val="000000"/>
                  </a:outerShdw>
                </a:effectLst>
                <a:latin typeface="Constantia" panose="02030602050306030303" pitchFamily="18" charset="0"/>
              </a:rPr>
              <a:t>(MESENCEPHALON</a:t>
            </a:r>
            <a:r>
              <a:rPr lang="sr-Cyrl-CS" altLang="en-US" sz="3000" dirty="0">
                <a:effectLst>
                  <a:outerShdw blurRad="38100" dist="38100" dir="2700000" algn="tl">
                    <a:srgbClr val="000000"/>
                  </a:outerShdw>
                </a:effectLst>
                <a:latin typeface="Constantia" panose="02030602050306030303" pitchFamily="18" charset="0"/>
              </a:rPr>
              <a:t>)</a:t>
            </a:r>
            <a:endParaRPr lang="en-GB" altLang="en-US" sz="3000" dirty="0">
              <a:effectLst>
                <a:outerShdw blurRad="38100" dist="38100" dir="2700000" algn="tl">
                  <a:srgbClr val="000000"/>
                </a:outerShdw>
              </a:effectLst>
              <a:latin typeface="Constantia" panose="02030602050306030303" pitchFamily="18" charset="0"/>
            </a:endParaRPr>
          </a:p>
          <a:p>
            <a:pPr marL="0" indent="0" eaLnBrk="1" hangingPunct="1">
              <a:lnSpc>
                <a:spcPct val="90000"/>
              </a:lnSpc>
              <a:buNone/>
              <a:defRPr/>
            </a:pPr>
            <a:endParaRPr lang="sr-Latn-CS" altLang="en-US" sz="3000" dirty="0">
              <a:solidFill>
                <a:schemeClr val="bg1">
                  <a:lumMod val="50000"/>
                </a:schemeClr>
              </a:solidFill>
              <a:effectLst>
                <a:outerShdw blurRad="38100" dist="38100" dir="2700000" algn="tl">
                  <a:srgbClr val="000000"/>
                </a:outerShdw>
              </a:effectLst>
            </a:endParaRPr>
          </a:p>
        </p:txBody>
      </p:sp>
      <p:pic>
        <p:nvPicPr>
          <p:cNvPr id="2" name="Picture 4">
            <a:extLst>
              <a:ext uri="{FF2B5EF4-FFF2-40B4-BE49-F238E27FC236}">
                <a16:creationId xmlns:a16="http://schemas.microsoft.com/office/drawing/2014/main" id="{9E1D3AFC-DF02-D5DB-EFE7-528636ADA53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7936" t="6335" r="37537" b="37746"/>
          <a:stretch/>
        </p:blipFill>
        <p:spPr bwMode="auto">
          <a:xfrm>
            <a:off x="0" y="4385482"/>
            <a:ext cx="3060324" cy="2355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4">
            <a:extLst>
              <a:ext uri="{FF2B5EF4-FFF2-40B4-BE49-F238E27FC236}">
                <a16:creationId xmlns:a16="http://schemas.microsoft.com/office/drawing/2014/main" id="{98869E4B-5F82-C61A-BFC7-2E9013E95D69}"/>
              </a:ext>
            </a:extLst>
          </p:cNvPr>
          <p:cNvPicPr>
            <a:picLocks noGrp="1" noChangeAspect="1" noChangeArrowheads="1"/>
          </p:cNvPicPr>
          <p:nvPr/>
        </p:nvPicPr>
        <p:blipFill>
          <a:blip r:embed="rId3">
            <a:extLst>
              <a:ext uri="{28A0092B-C50C-407E-A947-70E740481C1C}">
                <a14:useLocalDpi xmlns:a14="http://schemas.microsoft.com/office/drawing/2010/main" val="0"/>
              </a:ext>
            </a:extLst>
          </a:blip>
          <a:srcRect l="7788" t="6854" r="38164" b="38190"/>
          <a:stretch>
            <a:fillRect/>
          </a:stretch>
        </p:blipFill>
        <p:spPr bwMode="auto">
          <a:xfrm>
            <a:off x="3138432" y="4613894"/>
            <a:ext cx="2943514" cy="2244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 name="Picture 4">
            <a:extLst>
              <a:ext uri="{FF2B5EF4-FFF2-40B4-BE49-F238E27FC236}">
                <a16:creationId xmlns:a16="http://schemas.microsoft.com/office/drawing/2014/main" id="{9BAE5997-F02E-73F1-DDFB-D92FB16569C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8711" t="6258" r="38312" b="37549"/>
          <a:stretch>
            <a:fillRect/>
          </a:stretch>
        </p:blipFill>
        <p:spPr bwMode="auto">
          <a:xfrm>
            <a:off x="6160054" y="4502114"/>
            <a:ext cx="2959931" cy="23558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538ADBF5-04FD-329F-8516-3B06D9A0D7F0}"/>
              </a:ext>
            </a:extLst>
          </p:cNvPr>
          <p:cNvPicPr>
            <a:picLocks noGrp="1" noChangeAspect="1" noChangeArrowheads="1"/>
          </p:cNvPicPr>
          <p:nvPr/>
        </p:nvPicPr>
        <p:blipFill>
          <a:blip r:embed="rId2">
            <a:extLst>
              <a:ext uri="{28A0092B-C50C-407E-A947-70E740481C1C}">
                <a14:useLocalDpi xmlns:a14="http://schemas.microsoft.com/office/drawing/2010/main" val="0"/>
              </a:ext>
            </a:extLst>
          </a:blip>
          <a:srcRect l="7788" t="6854" r="38164" b="38190"/>
          <a:stretch>
            <a:fillRect/>
          </a:stretch>
        </p:blipFill>
        <p:spPr bwMode="auto">
          <a:xfrm>
            <a:off x="4355976" y="3262556"/>
            <a:ext cx="4716016" cy="359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 name="Picture 2">
            <a:extLst>
              <a:ext uri="{FF2B5EF4-FFF2-40B4-BE49-F238E27FC236}">
                <a16:creationId xmlns:a16="http://schemas.microsoft.com/office/drawing/2014/main" id="{E4B16DDD-6720-20AD-1D56-B1FD71CD3CB4}"/>
              </a:ext>
            </a:extLst>
          </p:cNvPr>
          <p:cNvPicPr>
            <a:picLocks noChangeAspect="1"/>
          </p:cNvPicPr>
          <p:nvPr/>
        </p:nvPicPr>
        <p:blipFill>
          <a:blip r:embed="rId3"/>
          <a:stretch>
            <a:fillRect/>
          </a:stretch>
        </p:blipFill>
        <p:spPr>
          <a:xfrm>
            <a:off x="0" y="116633"/>
            <a:ext cx="5220830" cy="3456383"/>
          </a:xfrm>
          <a:prstGeom prst="rect">
            <a:avLst/>
          </a:prstGeom>
        </p:spPr>
      </p:pic>
      <p:sp>
        <p:nvSpPr>
          <p:cNvPr id="5" name="TextBox 4">
            <a:extLst>
              <a:ext uri="{FF2B5EF4-FFF2-40B4-BE49-F238E27FC236}">
                <a16:creationId xmlns:a16="http://schemas.microsoft.com/office/drawing/2014/main" id="{E9894C14-3484-099B-9AC7-D0EEC5939D49}"/>
              </a:ext>
            </a:extLst>
          </p:cNvPr>
          <p:cNvSpPr txBox="1"/>
          <p:nvPr/>
        </p:nvSpPr>
        <p:spPr>
          <a:xfrm>
            <a:off x="5657699" y="332656"/>
            <a:ext cx="3259482" cy="400110"/>
          </a:xfrm>
          <a:prstGeom prst="rect">
            <a:avLst/>
          </a:prstGeom>
          <a:noFill/>
        </p:spPr>
        <p:txBody>
          <a:bodyPr wrap="none" rtlCol="0">
            <a:spAutoFit/>
          </a:bodyPr>
          <a:lstStyle/>
          <a:p>
            <a:r>
              <a:rPr lang="en-GB" sz="2000" b="1" dirty="0">
                <a:solidFill>
                  <a:srgbClr val="C00000"/>
                </a:solidFill>
              </a:rPr>
              <a:t>Anterior (Ventral) surface</a:t>
            </a:r>
          </a:p>
        </p:txBody>
      </p:sp>
      <p:cxnSp>
        <p:nvCxnSpPr>
          <p:cNvPr id="6" name="Straight Connector 5">
            <a:extLst>
              <a:ext uri="{FF2B5EF4-FFF2-40B4-BE49-F238E27FC236}">
                <a16:creationId xmlns:a16="http://schemas.microsoft.com/office/drawing/2014/main" id="{E299E483-8573-D87A-48AF-A4420011EBED}"/>
              </a:ext>
            </a:extLst>
          </p:cNvPr>
          <p:cNvCxnSpPr/>
          <p:nvPr/>
        </p:nvCxnSpPr>
        <p:spPr bwMode="auto">
          <a:xfrm>
            <a:off x="827584" y="980728"/>
            <a:ext cx="2808312" cy="0"/>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Straight Connector 6">
            <a:extLst>
              <a:ext uri="{FF2B5EF4-FFF2-40B4-BE49-F238E27FC236}">
                <a16:creationId xmlns:a16="http://schemas.microsoft.com/office/drawing/2014/main" id="{0423E396-3F8D-64B2-E6F3-6586028EE332}"/>
              </a:ext>
            </a:extLst>
          </p:cNvPr>
          <p:cNvCxnSpPr/>
          <p:nvPr/>
        </p:nvCxnSpPr>
        <p:spPr bwMode="auto">
          <a:xfrm>
            <a:off x="0" y="1556792"/>
            <a:ext cx="1835696" cy="0"/>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Straight Connector 8">
            <a:extLst>
              <a:ext uri="{FF2B5EF4-FFF2-40B4-BE49-F238E27FC236}">
                <a16:creationId xmlns:a16="http://schemas.microsoft.com/office/drawing/2014/main" id="{AF08F55A-F357-B056-D87D-D7926FFCF942}"/>
              </a:ext>
            </a:extLst>
          </p:cNvPr>
          <p:cNvCxnSpPr/>
          <p:nvPr/>
        </p:nvCxnSpPr>
        <p:spPr bwMode="auto">
          <a:xfrm>
            <a:off x="3275856" y="2132856"/>
            <a:ext cx="1764196" cy="0"/>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Straight Connector 10">
            <a:extLst>
              <a:ext uri="{FF2B5EF4-FFF2-40B4-BE49-F238E27FC236}">
                <a16:creationId xmlns:a16="http://schemas.microsoft.com/office/drawing/2014/main" id="{6A45401A-D6E0-F315-D457-351A7366C280}"/>
              </a:ext>
            </a:extLst>
          </p:cNvPr>
          <p:cNvCxnSpPr/>
          <p:nvPr/>
        </p:nvCxnSpPr>
        <p:spPr bwMode="auto">
          <a:xfrm>
            <a:off x="0" y="2420888"/>
            <a:ext cx="1115616" cy="0"/>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Straight Connector 12">
            <a:extLst>
              <a:ext uri="{FF2B5EF4-FFF2-40B4-BE49-F238E27FC236}">
                <a16:creationId xmlns:a16="http://schemas.microsoft.com/office/drawing/2014/main" id="{8C9120E5-71D5-0736-7996-F0AF2D1B28D9}"/>
              </a:ext>
            </a:extLst>
          </p:cNvPr>
          <p:cNvCxnSpPr/>
          <p:nvPr/>
        </p:nvCxnSpPr>
        <p:spPr bwMode="auto">
          <a:xfrm>
            <a:off x="2987824" y="2996952"/>
            <a:ext cx="2369738" cy="0"/>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2290" name="Picture 2" descr="undefined">
            <a:extLst>
              <a:ext uri="{FF2B5EF4-FFF2-40B4-BE49-F238E27FC236}">
                <a16:creationId xmlns:a16="http://schemas.microsoft.com/office/drawing/2014/main" id="{E8AA9DB0-181D-C231-267A-5E7918E8C6B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4784" y="3711431"/>
            <a:ext cx="3923170" cy="29423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87240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3250" name="Rectangle 2">
            <a:extLst>
              <a:ext uri="{FF2B5EF4-FFF2-40B4-BE49-F238E27FC236}">
                <a16:creationId xmlns:a16="http://schemas.microsoft.com/office/drawing/2014/main" id="{6E7BD4A8-2832-005C-1FB1-F226BB51406E}"/>
              </a:ext>
            </a:extLst>
          </p:cNvPr>
          <p:cNvSpPr>
            <a:spLocks noChangeArrowheads="1"/>
          </p:cNvSpPr>
          <p:nvPr/>
        </p:nvSpPr>
        <p:spPr bwMode="auto">
          <a:xfrm>
            <a:off x="0" y="1304925"/>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tx1"/>
              </a:buClr>
              <a:buFont typeface="Wingdings" panose="05000000000000000000" pitchFamily="2" charset="2"/>
              <a:buChar char="–"/>
              <a:defRPr sz="2800">
                <a:solidFill>
                  <a:schemeClr val="tx1"/>
                </a:solidFill>
                <a:latin typeface="Tahoma" panose="020B0604030504040204" pitchFamily="34" charset="0"/>
              </a:defRPr>
            </a:lvl2pPr>
            <a:lvl3pPr marL="1143000" indent="-228600">
              <a:spcBef>
                <a:spcPct val="20000"/>
              </a:spcBef>
              <a:buClr>
                <a:schemeClr val="hlink"/>
              </a:buClr>
              <a:buFont typeface="Wingdings" panose="05000000000000000000" pitchFamily="2" charset="2"/>
              <a:buChar char="§"/>
              <a:defRPr sz="2400">
                <a:solidFill>
                  <a:schemeClr val="tx1"/>
                </a:solidFill>
                <a:latin typeface="Tahoma" panose="020B0604030504040204" pitchFamily="34" charset="0"/>
              </a:defRPr>
            </a:lvl3pPr>
            <a:lvl4pPr marL="1600200" indent="-228600">
              <a:spcBef>
                <a:spcPct val="20000"/>
              </a:spcBef>
              <a:buFont typeface="Wingdings" panose="05000000000000000000" pitchFamily="2" charset="2"/>
              <a:buChar char="–"/>
              <a:defRPr sz="2000">
                <a:solidFill>
                  <a:schemeClr val="tx1"/>
                </a:solidFill>
                <a:latin typeface="Tahoma" panose="020B0604030504040204" pitchFamily="34" charset="0"/>
              </a:defRPr>
            </a:lvl4pPr>
            <a:lvl5pPr marL="2057400" indent="-228600">
              <a:spcBef>
                <a:spcPct val="20000"/>
              </a:spcBef>
              <a:buClr>
                <a:schemeClr val="hlink"/>
              </a:buClr>
              <a:buFont typeface="Wingdings" panose="05000000000000000000" pitchFamily="2" charset="2"/>
              <a:buChar char="§"/>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9pPr>
          </a:lstStyle>
          <a:p>
            <a:pPr eaLnBrk="1" hangingPunct="1">
              <a:spcBef>
                <a:spcPct val="0"/>
              </a:spcBef>
              <a:buClrTx/>
              <a:buSzTx/>
              <a:buFont typeface="Arial" panose="020B0604020202020204" pitchFamily="34" charset="0"/>
              <a:buNone/>
            </a:pPr>
            <a:endParaRPr lang="en-US" altLang="en-US" sz="1800"/>
          </a:p>
        </p:txBody>
      </p:sp>
      <p:sp>
        <p:nvSpPr>
          <p:cNvPr id="53251" name="Rectangle 3">
            <a:extLst>
              <a:ext uri="{FF2B5EF4-FFF2-40B4-BE49-F238E27FC236}">
                <a16:creationId xmlns:a16="http://schemas.microsoft.com/office/drawing/2014/main" id="{0E0DBCDF-B8A7-7B79-9D40-816E5F2655E9}"/>
              </a:ext>
            </a:extLst>
          </p:cNvPr>
          <p:cNvSpPr>
            <a:spLocks noGrp="1" noChangeArrowheads="1"/>
          </p:cNvSpPr>
          <p:nvPr>
            <p:ph type="title" idx="4294967295"/>
          </p:nvPr>
        </p:nvSpPr>
        <p:spPr>
          <a:xfrm>
            <a:off x="0" y="8254"/>
            <a:ext cx="4572000" cy="838200"/>
          </a:xfrm>
        </p:spPr>
        <p:txBody>
          <a:bodyPr/>
          <a:lstStyle/>
          <a:p>
            <a:pPr eaLnBrk="1" hangingPunct="1">
              <a:tabLst>
                <a:tab pos="271463" algn="l"/>
              </a:tabLst>
            </a:pPr>
            <a:r>
              <a:rPr lang="en-US" altLang="en-US" sz="3200" b="1" u="sng" dirty="0">
                <a:latin typeface="Constantia" panose="02030602050306030303" pitchFamily="18" charset="0"/>
              </a:rPr>
              <a:t>Medulla Oblongata</a:t>
            </a:r>
          </a:p>
        </p:txBody>
      </p:sp>
      <p:sp>
        <p:nvSpPr>
          <p:cNvPr id="53252" name="Text Placeholder 5">
            <a:extLst>
              <a:ext uri="{FF2B5EF4-FFF2-40B4-BE49-F238E27FC236}">
                <a16:creationId xmlns:a16="http://schemas.microsoft.com/office/drawing/2014/main" id="{BE770995-732E-E2A7-57D0-8FF3ED2E5F2F}"/>
              </a:ext>
            </a:extLst>
          </p:cNvPr>
          <p:cNvSpPr>
            <a:spLocks noGrp="1" noChangeArrowheads="1"/>
          </p:cNvSpPr>
          <p:nvPr/>
        </p:nvSpPr>
        <p:spPr bwMode="auto">
          <a:xfrm>
            <a:off x="4139952" y="62683"/>
            <a:ext cx="5019923" cy="67870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marL="342900" indent="-342900">
              <a:spcBef>
                <a:spcPct val="20000"/>
              </a:spcBef>
              <a:buClr>
                <a:schemeClr val="hlink"/>
              </a:buClr>
              <a:buSzPct val="8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tx1"/>
              </a:buClr>
              <a:buFont typeface="Wingdings" panose="05000000000000000000" pitchFamily="2" charset="2"/>
              <a:buChar char="–"/>
              <a:defRPr sz="2800">
                <a:solidFill>
                  <a:schemeClr val="tx1"/>
                </a:solidFill>
                <a:latin typeface="Tahoma" panose="020B0604030504040204" pitchFamily="34" charset="0"/>
              </a:defRPr>
            </a:lvl2pPr>
            <a:lvl3pPr marL="1143000" indent="-228600">
              <a:spcBef>
                <a:spcPct val="20000"/>
              </a:spcBef>
              <a:buClr>
                <a:schemeClr val="hlink"/>
              </a:buClr>
              <a:buFont typeface="Wingdings" panose="05000000000000000000" pitchFamily="2" charset="2"/>
              <a:buChar char="§"/>
              <a:defRPr sz="2400">
                <a:solidFill>
                  <a:schemeClr val="tx1"/>
                </a:solidFill>
                <a:latin typeface="Tahoma" panose="020B0604030504040204" pitchFamily="34" charset="0"/>
              </a:defRPr>
            </a:lvl3pPr>
            <a:lvl4pPr marL="1600200" indent="-228600">
              <a:spcBef>
                <a:spcPct val="20000"/>
              </a:spcBef>
              <a:buFont typeface="Wingdings" panose="05000000000000000000" pitchFamily="2" charset="2"/>
              <a:buChar char="–"/>
              <a:defRPr sz="2000">
                <a:solidFill>
                  <a:schemeClr val="tx1"/>
                </a:solidFill>
                <a:latin typeface="Tahoma" panose="020B0604030504040204" pitchFamily="34" charset="0"/>
              </a:defRPr>
            </a:lvl4pPr>
            <a:lvl5pPr marL="2057400" indent="-228600">
              <a:spcBef>
                <a:spcPct val="20000"/>
              </a:spcBef>
              <a:buClr>
                <a:schemeClr val="hlink"/>
              </a:buClr>
              <a:buFont typeface="Wingdings" panose="05000000000000000000" pitchFamily="2" charset="2"/>
              <a:buChar char="§"/>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9pPr>
          </a:lstStyle>
          <a:p>
            <a:pPr>
              <a:lnSpc>
                <a:spcPct val="90000"/>
              </a:lnSpc>
            </a:pPr>
            <a:r>
              <a:rPr lang="en-GB" altLang="en-US" sz="1800" dirty="0">
                <a:solidFill>
                  <a:srgbClr val="C00000"/>
                </a:solidFill>
                <a:latin typeface="Constantia" panose="02030602050306030303" pitchFamily="18" charset="0"/>
              </a:rPr>
              <a:t>DORSAL (POSTERIOR) SURFACE has</a:t>
            </a:r>
            <a:r>
              <a:rPr lang="en-GB" altLang="en-US" sz="1800" dirty="0">
                <a:solidFill>
                  <a:srgbClr val="C00000"/>
                </a:solidFill>
                <a:latin typeface="Cambria" panose="02040503050406030204" pitchFamily="18" charset="0"/>
                <a:ea typeface="Cambria" panose="02040503050406030204" pitchFamily="18" charset="0"/>
              </a:rPr>
              <a:t> 2 </a:t>
            </a:r>
            <a:r>
              <a:rPr lang="en-GB" altLang="en-US" sz="1800" dirty="0">
                <a:solidFill>
                  <a:srgbClr val="C00000"/>
                </a:solidFill>
                <a:latin typeface="Constantia" panose="02030602050306030303" pitchFamily="18" charset="0"/>
              </a:rPr>
              <a:t>PARTS</a:t>
            </a:r>
            <a:r>
              <a:rPr lang="sr-Cyrl-CS" altLang="en-US" sz="1800" dirty="0">
                <a:solidFill>
                  <a:srgbClr val="C00000"/>
                </a:solidFill>
                <a:latin typeface="Constantia" panose="02030602050306030303" pitchFamily="18" charset="0"/>
              </a:rPr>
              <a:t>:</a:t>
            </a:r>
            <a:br>
              <a:rPr lang="en-GB" altLang="en-US" sz="1800" dirty="0">
                <a:latin typeface="Constantia" panose="02030602050306030303" pitchFamily="18" charset="0"/>
              </a:rPr>
            </a:br>
            <a:endParaRPr lang="en-US" altLang="en-US" sz="1800" dirty="0">
              <a:latin typeface="Constantia" panose="02030602050306030303" pitchFamily="18" charset="0"/>
            </a:endParaRPr>
          </a:p>
          <a:p>
            <a:pPr>
              <a:lnSpc>
                <a:spcPct val="90000"/>
              </a:lnSpc>
              <a:buFont typeface="Wingdings" panose="05000000000000000000" pitchFamily="2" charset="2"/>
              <a:buNone/>
            </a:pPr>
            <a:r>
              <a:rPr lang="sr-Cyrl-CS" altLang="en-US" sz="1800" dirty="0">
                <a:latin typeface="Constantia" panose="02030602050306030303" pitchFamily="18" charset="0"/>
              </a:rPr>
              <a:t>- </a:t>
            </a:r>
            <a:r>
              <a:rPr lang="en-GB" altLang="en-US" sz="1800" dirty="0">
                <a:latin typeface="Constantia" panose="02030602050306030303" pitchFamily="18" charset="0"/>
              </a:rPr>
              <a:t>UPPER</a:t>
            </a:r>
            <a:r>
              <a:rPr lang="sr-Cyrl-CS" altLang="en-US" sz="1800" dirty="0">
                <a:latin typeface="Constantia" panose="02030602050306030303" pitchFamily="18" charset="0"/>
              </a:rPr>
              <a:t> (</a:t>
            </a:r>
            <a:r>
              <a:rPr lang="en-GB" altLang="en-US" sz="1800" dirty="0">
                <a:latin typeface="Constantia" panose="02030602050306030303" pitchFamily="18" charset="0"/>
              </a:rPr>
              <a:t>forms the inferior part of </a:t>
            </a:r>
            <a:r>
              <a:rPr lang="sr-Cyrl-CS" altLang="en-US" sz="1800" dirty="0" err="1">
                <a:latin typeface="Constantia" panose="02030602050306030303" pitchFamily="18" charset="0"/>
              </a:rPr>
              <a:t>fossa</a:t>
            </a:r>
            <a:br>
              <a:rPr lang="en-GB" altLang="en-US" sz="1800" dirty="0">
                <a:latin typeface="Constantia" panose="02030602050306030303" pitchFamily="18" charset="0"/>
              </a:rPr>
            </a:br>
            <a:r>
              <a:rPr lang="en-GB" altLang="en-US" sz="1800" dirty="0">
                <a:latin typeface="Constantia" panose="02030602050306030303" pitchFamily="18" charset="0"/>
              </a:rPr>
              <a:t>           r</a:t>
            </a:r>
            <a:r>
              <a:rPr lang="sr-Cyrl-CS" altLang="en-US" sz="1800" dirty="0" err="1">
                <a:latin typeface="Constantia" panose="02030602050306030303" pitchFamily="18" charset="0"/>
              </a:rPr>
              <a:t>homboidea</a:t>
            </a:r>
            <a:r>
              <a:rPr lang="sr-Cyrl-CS" altLang="en-US" sz="1800" dirty="0">
                <a:latin typeface="Constantia" panose="02030602050306030303" pitchFamily="18" charset="0"/>
              </a:rPr>
              <a:t> - </a:t>
            </a:r>
            <a:r>
              <a:rPr lang="sr-Cyrl-CS" altLang="en-US" sz="1800" dirty="0" err="1">
                <a:latin typeface="Constantia" panose="02030602050306030303" pitchFamily="18" charset="0"/>
              </a:rPr>
              <a:t>pars</a:t>
            </a:r>
            <a:r>
              <a:rPr lang="sr-Cyrl-CS" altLang="en-US" sz="1800" dirty="0">
                <a:latin typeface="Constantia" panose="02030602050306030303" pitchFamily="18" charset="0"/>
              </a:rPr>
              <a:t> </a:t>
            </a:r>
            <a:r>
              <a:rPr lang="sr-Cyrl-CS" altLang="en-US" sz="1800" dirty="0" err="1">
                <a:latin typeface="Constantia" panose="02030602050306030303" pitchFamily="18" charset="0"/>
              </a:rPr>
              <a:t>bulbaris</a:t>
            </a:r>
            <a:r>
              <a:rPr lang="sr-Cyrl-CS" altLang="en-US" sz="1800" dirty="0">
                <a:latin typeface="Constantia" panose="02030602050306030303" pitchFamily="18" charset="0"/>
              </a:rPr>
              <a:t>)</a:t>
            </a:r>
            <a:endParaRPr lang="en-US" altLang="en-US" sz="1800" dirty="0">
              <a:latin typeface="Constantia" panose="02030602050306030303" pitchFamily="18" charset="0"/>
            </a:endParaRPr>
          </a:p>
          <a:p>
            <a:pPr>
              <a:lnSpc>
                <a:spcPct val="90000"/>
              </a:lnSpc>
              <a:buFont typeface="Wingdings" panose="05000000000000000000" pitchFamily="2" charset="2"/>
              <a:buNone/>
            </a:pPr>
            <a:r>
              <a:rPr lang="sr-Cyrl-CS" altLang="en-US" sz="1800" dirty="0">
                <a:latin typeface="Constantia" panose="02030602050306030303" pitchFamily="18" charset="0"/>
              </a:rPr>
              <a:t>	- </a:t>
            </a:r>
            <a:r>
              <a:rPr lang="sr-Cyrl-CS" altLang="en-US" sz="1800" dirty="0" err="1">
                <a:latin typeface="Constantia" panose="02030602050306030303" pitchFamily="18" charset="0"/>
              </a:rPr>
              <a:t>trigonum</a:t>
            </a:r>
            <a:r>
              <a:rPr lang="sr-Cyrl-CS" altLang="en-US" sz="1800" dirty="0">
                <a:latin typeface="Constantia" panose="02030602050306030303" pitchFamily="18" charset="0"/>
              </a:rPr>
              <a:t> </a:t>
            </a:r>
            <a:r>
              <a:rPr lang="sr-Cyrl-CS" altLang="en-US" sz="1800" dirty="0" err="1">
                <a:latin typeface="Constantia" panose="02030602050306030303" pitchFamily="18" charset="0"/>
              </a:rPr>
              <a:t>nervi</a:t>
            </a:r>
            <a:r>
              <a:rPr lang="sr-Cyrl-CS" altLang="en-US" sz="1800" dirty="0">
                <a:latin typeface="Constantia" panose="02030602050306030303" pitchFamily="18" charset="0"/>
              </a:rPr>
              <a:t> </a:t>
            </a:r>
            <a:r>
              <a:rPr lang="sr-Cyrl-CS" altLang="en-US" sz="1800" dirty="0" err="1">
                <a:latin typeface="Constantia" panose="02030602050306030303" pitchFamily="18" charset="0"/>
              </a:rPr>
              <a:t>hypoglossi</a:t>
            </a:r>
            <a:r>
              <a:rPr lang="sr-Cyrl-CS" altLang="en-US" sz="1800" dirty="0">
                <a:latin typeface="Constantia" panose="02030602050306030303" pitchFamily="18" charset="0"/>
              </a:rPr>
              <a:t> </a:t>
            </a:r>
            <a:br>
              <a:rPr lang="sr-Cyrl-CS" altLang="en-US" sz="1800" dirty="0">
                <a:latin typeface="Constantia" panose="02030602050306030303" pitchFamily="18" charset="0"/>
              </a:rPr>
            </a:br>
            <a:r>
              <a:rPr lang="sr-Cyrl-CS" altLang="en-US" sz="1800" dirty="0">
                <a:latin typeface="Constantia" panose="02030602050306030303" pitchFamily="18" charset="0"/>
              </a:rPr>
              <a:t>  (</a:t>
            </a:r>
            <a:r>
              <a:rPr lang="en-GB" altLang="en-US" sz="1800" dirty="0">
                <a:latin typeface="Constantia" panose="02030602050306030303" pitchFamily="18" charset="0"/>
              </a:rPr>
              <a:t>formed by deeper located motor nucleus of</a:t>
            </a:r>
            <a:br>
              <a:rPr lang="en-GB" altLang="en-US" sz="1800" dirty="0">
                <a:latin typeface="Constantia" panose="02030602050306030303" pitchFamily="18" charset="0"/>
              </a:rPr>
            </a:br>
            <a:r>
              <a:rPr lang="en-GB" altLang="en-US" sz="1800" dirty="0">
                <a:latin typeface="Constantia" panose="02030602050306030303" pitchFamily="18" charset="0"/>
              </a:rPr>
              <a:t>    </a:t>
            </a:r>
            <a:r>
              <a:rPr lang="sr-Cyrl-CS" altLang="en-US" sz="1800" dirty="0">
                <a:latin typeface="Constantia" panose="02030602050306030303" pitchFamily="18" charset="0"/>
              </a:rPr>
              <a:t>N. XII)</a:t>
            </a:r>
            <a:endParaRPr lang="en-US" altLang="en-US" sz="1800" dirty="0">
              <a:latin typeface="Constantia" panose="02030602050306030303" pitchFamily="18" charset="0"/>
            </a:endParaRPr>
          </a:p>
          <a:p>
            <a:pPr>
              <a:lnSpc>
                <a:spcPct val="90000"/>
              </a:lnSpc>
              <a:buFont typeface="Wingdings" panose="05000000000000000000" pitchFamily="2" charset="2"/>
              <a:buNone/>
            </a:pPr>
            <a:r>
              <a:rPr lang="sr-Cyrl-CS" altLang="en-US" sz="1800" dirty="0">
                <a:latin typeface="Constantia" panose="02030602050306030303" pitchFamily="18" charset="0"/>
              </a:rPr>
              <a:t>	- </a:t>
            </a:r>
            <a:r>
              <a:rPr lang="sr-Cyrl-CS" altLang="en-US" sz="1800" dirty="0" err="1">
                <a:latin typeface="Constantia" panose="02030602050306030303" pitchFamily="18" charset="0"/>
              </a:rPr>
              <a:t>trigonum</a:t>
            </a:r>
            <a:r>
              <a:rPr lang="sr-Cyrl-CS" altLang="en-US" sz="1800" dirty="0">
                <a:latin typeface="Constantia" panose="02030602050306030303" pitchFamily="18" charset="0"/>
              </a:rPr>
              <a:t> </a:t>
            </a:r>
            <a:r>
              <a:rPr lang="sr-Cyrl-CS" altLang="en-US" sz="1800" dirty="0" err="1">
                <a:latin typeface="Constantia" panose="02030602050306030303" pitchFamily="18" charset="0"/>
              </a:rPr>
              <a:t>nervi</a:t>
            </a:r>
            <a:r>
              <a:rPr lang="sr-Cyrl-CS" altLang="en-US" sz="1800" dirty="0">
                <a:latin typeface="Constantia" panose="02030602050306030303" pitchFamily="18" charset="0"/>
              </a:rPr>
              <a:t> </a:t>
            </a:r>
            <a:r>
              <a:rPr lang="sr-Cyrl-CS" altLang="en-US" sz="1800" dirty="0" err="1">
                <a:latin typeface="Constantia" panose="02030602050306030303" pitchFamily="18" charset="0"/>
              </a:rPr>
              <a:t>vagi</a:t>
            </a:r>
            <a:r>
              <a:rPr lang="sr-Cyrl-CS" altLang="en-US" sz="1800" dirty="0">
                <a:latin typeface="Constantia" panose="02030602050306030303" pitchFamily="18" charset="0"/>
              </a:rPr>
              <a:t> </a:t>
            </a:r>
            <a:br>
              <a:rPr lang="sr-Cyrl-CS" altLang="en-US" sz="1800" dirty="0">
                <a:latin typeface="Constantia" panose="02030602050306030303" pitchFamily="18" charset="0"/>
              </a:rPr>
            </a:br>
            <a:r>
              <a:rPr lang="sr-Cyrl-CS" altLang="en-US" sz="1800" dirty="0">
                <a:latin typeface="Constantia" panose="02030602050306030303" pitchFamily="18" charset="0"/>
              </a:rPr>
              <a:t>  (</a:t>
            </a:r>
            <a:r>
              <a:rPr lang="en-GB" altLang="en-US" sz="1800" dirty="0">
                <a:latin typeface="Constantia" panose="02030602050306030303" pitchFamily="18" charset="0"/>
              </a:rPr>
              <a:t>formed by deeper located parasympathetic</a:t>
            </a:r>
            <a:br>
              <a:rPr lang="en-GB" altLang="en-US" sz="1800" dirty="0">
                <a:latin typeface="Constantia" panose="02030602050306030303" pitchFamily="18" charset="0"/>
              </a:rPr>
            </a:br>
            <a:r>
              <a:rPr lang="en-GB" altLang="en-US" sz="1800" dirty="0">
                <a:latin typeface="Constantia" panose="02030602050306030303" pitchFamily="18" charset="0"/>
              </a:rPr>
              <a:t>    nucleus of</a:t>
            </a:r>
            <a:r>
              <a:rPr lang="sr-Cyrl-CS" altLang="en-US" sz="1800" dirty="0">
                <a:latin typeface="Constantia" panose="02030602050306030303" pitchFamily="18" charset="0"/>
              </a:rPr>
              <a:t> N. X</a:t>
            </a:r>
            <a:r>
              <a:rPr lang="en-GB" altLang="en-US" sz="1800" dirty="0">
                <a:latin typeface="Constantia" panose="02030602050306030303" pitchFamily="18" charset="0"/>
              </a:rPr>
              <a:t> - </a:t>
            </a:r>
            <a:r>
              <a:rPr lang="en-GB" altLang="en-US" sz="1800" dirty="0" err="1">
                <a:latin typeface="Constantia" panose="02030602050306030303" pitchFamily="18" charset="0"/>
              </a:rPr>
              <a:t>nc</a:t>
            </a:r>
            <a:r>
              <a:rPr lang="en-GB" altLang="en-US" sz="1800" dirty="0">
                <a:latin typeface="Constantia" panose="02030602050306030303" pitchFamily="18" charset="0"/>
              </a:rPr>
              <a:t>. dorsalis n. </a:t>
            </a:r>
            <a:r>
              <a:rPr lang="en-GB" altLang="en-US" sz="1800" dirty="0" err="1">
                <a:latin typeface="Constantia" panose="02030602050306030303" pitchFamily="18" charset="0"/>
              </a:rPr>
              <a:t>vagi</a:t>
            </a:r>
            <a:r>
              <a:rPr lang="sr-Cyrl-CS" altLang="en-US" sz="1800" dirty="0">
                <a:latin typeface="Constantia" panose="02030602050306030303" pitchFamily="18" charset="0"/>
              </a:rPr>
              <a:t>)</a:t>
            </a:r>
            <a:endParaRPr lang="en-US" altLang="en-US" sz="1800" dirty="0">
              <a:latin typeface="Constantia" panose="02030602050306030303" pitchFamily="18" charset="0"/>
            </a:endParaRPr>
          </a:p>
          <a:p>
            <a:pPr>
              <a:lnSpc>
                <a:spcPct val="90000"/>
              </a:lnSpc>
              <a:buFont typeface="Wingdings" panose="05000000000000000000" pitchFamily="2" charset="2"/>
              <a:buNone/>
            </a:pPr>
            <a:r>
              <a:rPr lang="sr-Cyrl-CS" altLang="en-US" sz="1800" dirty="0">
                <a:latin typeface="Constantia" panose="02030602050306030303" pitchFamily="18" charset="0"/>
              </a:rPr>
              <a:t>	- </a:t>
            </a:r>
            <a:r>
              <a:rPr lang="sr-Cyrl-CS" altLang="en-US" sz="1800" dirty="0" err="1">
                <a:latin typeface="Constantia" panose="02030602050306030303" pitchFamily="18" charset="0"/>
              </a:rPr>
              <a:t>area</a:t>
            </a:r>
            <a:r>
              <a:rPr lang="sr-Cyrl-CS" altLang="en-US" sz="1800" dirty="0">
                <a:latin typeface="Constantia" panose="02030602050306030303" pitchFamily="18" charset="0"/>
              </a:rPr>
              <a:t> </a:t>
            </a:r>
            <a:r>
              <a:rPr lang="sr-Cyrl-CS" altLang="en-US" sz="1800" dirty="0" err="1">
                <a:latin typeface="Constantia" panose="02030602050306030303" pitchFamily="18" charset="0"/>
              </a:rPr>
              <a:t>postrema</a:t>
            </a:r>
            <a:br>
              <a:rPr lang="en-GB" altLang="en-US" sz="1800" dirty="0">
                <a:latin typeface="Constantia" panose="02030602050306030303" pitchFamily="18" charset="0"/>
              </a:rPr>
            </a:br>
            <a:endParaRPr lang="en-US" altLang="en-US" sz="1800" dirty="0">
              <a:latin typeface="Constantia" panose="02030602050306030303" pitchFamily="18" charset="0"/>
            </a:endParaRPr>
          </a:p>
          <a:p>
            <a:pPr>
              <a:lnSpc>
                <a:spcPct val="90000"/>
              </a:lnSpc>
              <a:buFont typeface="Wingdings" panose="05000000000000000000" pitchFamily="2" charset="2"/>
              <a:buNone/>
            </a:pPr>
            <a:r>
              <a:rPr lang="sr-Cyrl-CS" altLang="en-US" sz="1800" dirty="0">
                <a:latin typeface="Constantia" panose="02030602050306030303" pitchFamily="18" charset="0"/>
              </a:rPr>
              <a:t>-</a:t>
            </a:r>
            <a:r>
              <a:rPr lang="en-US" altLang="en-US" sz="1800" dirty="0">
                <a:latin typeface="Constantia" panose="02030602050306030303" pitchFamily="18" charset="0"/>
              </a:rPr>
              <a:t>LOWER</a:t>
            </a:r>
          </a:p>
          <a:p>
            <a:pPr>
              <a:lnSpc>
                <a:spcPct val="90000"/>
              </a:lnSpc>
              <a:buFont typeface="Wingdings" panose="05000000000000000000" pitchFamily="2" charset="2"/>
              <a:buNone/>
            </a:pPr>
            <a:r>
              <a:rPr lang="sr-Cyrl-CS" altLang="en-US" sz="1800" dirty="0">
                <a:latin typeface="Constantia" panose="02030602050306030303" pitchFamily="18" charset="0"/>
              </a:rPr>
              <a:t>	- </a:t>
            </a:r>
            <a:r>
              <a:rPr lang="en-GB" altLang="en-US" sz="1800" dirty="0">
                <a:latin typeface="Constantia" panose="02030602050306030303" pitchFamily="18" charset="0"/>
              </a:rPr>
              <a:t>posterior median groove (</a:t>
            </a:r>
            <a:r>
              <a:rPr lang="sr-Cyrl-CS" altLang="en-US" sz="1800" dirty="0" err="1">
                <a:latin typeface="Constantia" panose="02030602050306030303" pitchFamily="18" charset="0"/>
              </a:rPr>
              <a:t>sulcus</a:t>
            </a:r>
            <a:r>
              <a:rPr lang="sr-Cyrl-CS" altLang="en-US" sz="1800" dirty="0">
                <a:latin typeface="Constantia" panose="02030602050306030303" pitchFamily="18" charset="0"/>
              </a:rPr>
              <a:t> </a:t>
            </a:r>
            <a:r>
              <a:rPr lang="sr-Cyrl-CS" altLang="en-US" sz="1800" dirty="0" err="1">
                <a:latin typeface="Constantia" panose="02030602050306030303" pitchFamily="18" charset="0"/>
              </a:rPr>
              <a:t>medianus</a:t>
            </a:r>
            <a:br>
              <a:rPr lang="en-GB" altLang="en-US" sz="1800" dirty="0">
                <a:latin typeface="Constantia" panose="02030602050306030303" pitchFamily="18" charset="0"/>
              </a:rPr>
            </a:br>
            <a:r>
              <a:rPr lang="en-GB" altLang="en-US" sz="1800" dirty="0">
                <a:latin typeface="Constantia" panose="02030602050306030303" pitchFamily="18" charset="0"/>
              </a:rPr>
              <a:t>  </a:t>
            </a:r>
            <a:r>
              <a:rPr lang="sr-Cyrl-CS" altLang="en-US" sz="1800" dirty="0" err="1">
                <a:latin typeface="Constantia" panose="02030602050306030303" pitchFamily="18" charset="0"/>
              </a:rPr>
              <a:t>posterior</a:t>
            </a:r>
            <a:r>
              <a:rPr lang="en-GB" altLang="en-US" sz="1800" dirty="0">
                <a:latin typeface="Constantia" panose="02030602050306030303" pitchFamily="18" charset="0"/>
              </a:rPr>
              <a:t>)</a:t>
            </a:r>
            <a:endParaRPr lang="en-US" altLang="en-US" sz="1800" dirty="0">
              <a:latin typeface="Constantia" panose="02030602050306030303" pitchFamily="18" charset="0"/>
            </a:endParaRPr>
          </a:p>
          <a:p>
            <a:pPr>
              <a:lnSpc>
                <a:spcPct val="90000"/>
              </a:lnSpc>
              <a:buFont typeface="Wingdings" panose="05000000000000000000" pitchFamily="2" charset="2"/>
              <a:buNone/>
            </a:pPr>
            <a:r>
              <a:rPr lang="sr-Cyrl-CS" altLang="en-US" sz="1800" dirty="0">
                <a:latin typeface="Constantia" panose="02030602050306030303" pitchFamily="18" charset="0"/>
              </a:rPr>
              <a:t>	- </a:t>
            </a:r>
            <a:r>
              <a:rPr lang="en-US" altLang="en-US" sz="1800" dirty="0">
                <a:latin typeface="Constantia" panose="02030602050306030303" pitchFamily="18" charset="0"/>
              </a:rPr>
              <a:t>t</a:t>
            </a:r>
            <a:r>
              <a:rPr lang="sr-Cyrl-CS" altLang="en-US" sz="1800" dirty="0" err="1">
                <a:latin typeface="Constantia" panose="02030602050306030303" pitchFamily="18" charset="0"/>
              </a:rPr>
              <a:t>uberculum</a:t>
            </a:r>
            <a:r>
              <a:rPr lang="sr-Cyrl-CS" altLang="en-US" sz="1800" dirty="0">
                <a:latin typeface="Constantia" panose="02030602050306030303" pitchFamily="18" charset="0"/>
              </a:rPr>
              <a:t> </a:t>
            </a:r>
            <a:r>
              <a:rPr lang="sr-Cyrl-CS" altLang="en-US" sz="1800" dirty="0" err="1">
                <a:latin typeface="Constantia" panose="02030602050306030303" pitchFamily="18" charset="0"/>
              </a:rPr>
              <a:t>gracile</a:t>
            </a:r>
            <a:r>
              <a:rPr lang="en-GB" altLang="en-US" sz="1800" dirty="0">
                <a:latin typeface="Constantia" panose="02030602050306030303" pitchFamily="18" charset="0"/>
              </a:rPr>
              <a:t> </a:t>
            </a:r>
            <a:r>
              <a:rPr lang="sr-Cyrl-CS" altLang="en-US" sz="1800" dirty="0">
                <a:latin typeface="Constantia" panose="02030602050306030303" pitchFamily="18" charset="0"/>
              </a:rPr>
              <a:t> (</a:t>
            </a:r>
            <a:r>
              <a:rPr lang="en-GB" altLang="en-US" sz="1800" dirty="0">
                <a:latin typeface="Constantia" panose="02030602050306030303" pitchFamily="18" charset="0"/>
              </a:rPr>
              <a:t>formed by deeper</a:t>
            </a:r>
            <a:br>
              <a:rPr lang="en-GB" altLang="en-US" sz="1800" dirty="0">
                <a:latin typeface="Constantia" panose="02030602050306030303" pitchFamily="18" charset="0"/>
              </a:rPr>
            </a:br>
            <a:r>
              <a:rPr lang="en-GB" altLang="en-US" sz="1800" dirty="0">
                <a:latin typeface="Constantia" panose="02030602050306030303" pitchFamily="18" charset="0"/>
              </a:rPr>
              <a:t>   located nucleus </a:t>
            </a:r>
            <a:r>
              <a:rPr lang="en-GB" altLang="en-US" sz="1800" dirty="0" err="1">
                <a:latin typeface="Constantia" panose="02030602050306030303" pitchFamily="18" charset="0"/>
              </a:rPr>
              <a:t>gracilis</a:t>
            </a:r>
            <a:r>
              <a:rPr lang="en-GB" altLang="en-US" sz="1800" dirty="0">
                <a:latin typeface="Constantia" panose="02030602050306030303" pitchFamily="18" charset="0"/>
              </a:rPr>
              <a:t>)</a:t>
            </a:r>
            <a:endParaRPr lang="en-US" altLang="en-US" sz="1800" dirty="0">
              <a:latin typeface="Constantia" panose="02030602050306030303" pitchFamily="18" charset="0"/>
            </a:endParaRPr>
          </a:p>
          <a:p>
            <a:pPr>
              <a:lnSpc>
                <a:spcPct val="90000"/>
              </a:lnSpc>
              <a:buFont typeface="Wingdings" panose="05000000000000000000" pitchFamily="2" charset="2"/>
              <a:buNone/>
            </a:pPr>
            <a:r>
              <a:rPr lang="en-US" altLang="en-US" sz="1800" dirty="0">
                <a:latin typeface="Constantia" panose="02030602050306030303" pitchFamily="18" charset="0"/>
              </a:rPr>
              <a:t>	- t</a:t>
            </a:r>
            <a:r>
              <a:rPr lang="sr-Cyrl-CS" altLang="en-US" sz="1800" dirty="0" err="1">
                <a:latin typeface="Constantia" panose="02030602050306030303" pitchFamily="18" charset="0"/>
              </a:rPr>
              <a:t>uberculum</a:t>
            </a:r>
            <a:r>
              <a:rPr lang="sr-Cyrl-CS" altLang="en-US" sz="1800" dirty="0">
                <a:latin typeface="Constantia" panose="02030602050306030303" pitchFamily="18" charset="0"/>
              </a:rPr>
              <a:t> </a:t>
            </a:r>
            <a:r>
              <a:rPr lang="sr-Cyrl-CS" altLang="en-US" sz="1800" dirty="0" err="1">
                <a:latin typeface="Constantia" panose="02030602050306030303" pitchFamily="18" charset="0"/>
              </a:rPr>
              <a:t>cuneatum</a:t>
            </a:r>
            <a:r>
              <a:rPr lang="en-GB" altLang="en-US" sz="1800" dirty="0">
                <a:latin typeface="Constantia" panose="02030602050306030303" pitchFamily="18" charset="0"/>
              </a:rPr>
              <a:t> (formed by deeper</a:t>
            </a:r>
            <a:br>
              <a:rPr lang="en-GB" altLang="en-US" sz="1800" dirty="0">
                <a:latin typeface="Constantia" panose="02030602050306030303" pitchFamily="18" charset="0"/>
              </a:rPr>
            </a:br>
            <a:r>
              <a:rPr lang="en-GB" altLang="en-US" sz="1800" dirty="0">
                <a:latin typeface="Constantia" panose="02030602050306030303" pitchFamily="18" charset="0"/>
              </a:rPr>
              <a:t>   located nucleus cuneatus)</a:t>
            </a:r>
            <a:br>
              <a:rPr lang="sr-Cyrl-CS" altLang="en-US" sz="1800" dirty="0">
                <a:latin typeface="Constantia" panose="02030602050306030303" pitchFamily="18" charset="0"/>
              </a:rPr>
            </a:br>
            <a:r>
              <a:rPr lang="sr-Cyrl-RS" altLang="en-US" sz="1800" dirty="0">
                <a:latin typeface="Constantia" panose="02030602050306030303" pitchFamily="18" charset="0"/>
              </a:rPr>
              <a:t>- </a:t>
            </a:r>
            <a:r>
              <a:rPr lang="en-GB" altLang="en-US" sz="1800" dirty="0">
                <a:latin typeface="Constantia" panose="02030602050306030303" pitchFamily="18" charset="0"/>
              </a:rPr>
              <a:t>gives rise to inferior cerebellar </a:t>
            </a:r>
            <a:r>
              <a:rPr lang="sr-Cyrl-CS" altLang="en-US" sz="1800" dirty="0" err="1">
                <a:latin typeface="Constantia" panose="02030602050306030303" pitchFamily="18" charset="0"/>
              </a:rPr>
              <a:t>pedunc</a:t>
            </a:r>
            <a:r>
              <a:rPr lang="en-GB" altLang="en-US" sz="1800" dirty="0">
                <a:latin typeface="Constantia" panose="02030602050306030303" pitchFamily="18" charset="0"/>
              </a:rPr>
              <a:t>les</a:t>
            </a:r>
            <a:br>
              <a:rPr lang="en-GB" altLang="en-US" sz="1800" dirty="0">
                <a:latin typeface="Constantia" panose="02030602050306030303" pitchFamily="18" charset="0"/>
              </a:rPr>
            </a:br>
            <a:r>
              <a:rPr lang="en-GB" altLang="en-US" sz="1800" dirty="0">
                <a:latin typeface="Constantia" panose="02030602050306030303" pitchFamily="18" charset="0"/>
              </a:rPr>
              <a:t>   (</a:t>
            </a:r>
            <a:r>
              <a:rPr lang="en-GB" altLang="en-US" sz="1800" dirty="0" err="1">
                <a:latin typeface="Constantia" panose="02030602050306030303" pitchFamily="18" charset="0"/>
              </a:rPr>
              <a:t>pedunculli</a:t>
            </a:r>
            <a:r>
              <a:rPr lang="en-GB" altLang="en-US" sz="1800" dirty="0">
                <a:latin typeface="Constantia" panose="02030602050306030303" pitchFamily="18" charset="0"/>
              </a:rPr>
              <a:t> </a:t>
            </a:r>
            <a:r>
              <a:rPr lang="sr-Cyrl-CS" altLang="en-US" sz="1800" dirty="0" err="1">
                <a:latin typeface="Constantia" panose="02030602050306030303" pitchFamily="18" charset="0"/>
              </a:rPr>
              <a:t>cerebellares</a:t>
            </a:r>
            <a:r>
              <a:rPr lang="sr-Cyrl-CS" altLang="en-US" sz="1800" dirty="0">
                <a:latin typeface="Constantia" panose="02030602050306030303" pitchFamily="18" charset="0"/>
              </a:rPr>
              <a:t> </a:t>
            </a:r>
            <a:r>
              <a:rPr lang="sr-Cyrl-CS" altLang="en-US" sz="1800" dirty="0" err="1">
                <a:latin typeface="Constantia" panose="02030602050306030303" pitchFamily="18" charset="0"/>
              </a:rPr>
              <a:t>inferiors</a:t>
            </a:r>
            <a:r>
              <a:rPr lang="en-GB" altLang="en-US" sz="1800" dirty="0">
                <a:latin typeface="Constantia" panose="02030602050306030303" pitchFamily="18" charset="0"/>
              </a:rPr>
              <a:t>)</a:t>
            </a:r>
            <a:r>
              <a:rPr lang="sr-Cyrl-RS" altLang="en-US" sz="1800" dirty="0">
                <a:latin typeface="Constantia" panose="02030602050306030303" pitchFamily="18" charset="0"/>
              </a:rPr>
              <a:t>, </a:t>
            </a:r>
            <a:r>
              <a:rPr lang="en-GB" altLang="en-US" sz="1800" dirty="0">
                <a:latin typeface="Constantia" panose="02030602050306030303" pitchFamily="18" charset="0"/>
              </a:rPr>
              <a:t>white</a:t>
            </a:r>
            <a:br>
              <a:rPr lang="en-GB" altLang="en-US" sz="1800" dirty="0">
                <a:latin typeface="Constantia" panose="02030602050306030303" pitchFamily="18" charset="0"/>
              </a:rPr>
            </a:br>
            <a:r>
              <a:rPr lang="en-GB" altLang="en-US" sz="1800" dirty="0">
                <a:latin typeface="Constantia" panose="02030602050306030303" pitchFamily="18" charset="0"/>
              </a:rPr>
              <a:t>   matter that connects medulla oblongata</a:t>
            </a:r>
            <a:br>
              <a:rPr lang="en-GB" altLang="en-US" sz="1800" dirty="0">
                <a:latin typeface="Constantia" panose="02030602050306030303" pitchFamily="18" charset="0"/>
              </a:rPr>
            </a:br>
            <a:r>
              <a:rPr lang="en-GB" altLang="en-US" sz="1800" dirty="0">
                <a:latin typeface="Constantia" panose="02030602050306030303" pitchFamily="18" charset="0"/>
              </a:rPr>
              <a:t>   with cerebellum</a:t>
            </a:r>
            <a:endParaRPr lang="sr-Cyrl-CS" altLang="en-US" sz="1800" dirty="0">
              <a:latin typeface="Constantia" panose="02030602050306030303" pitchFamily="18" charset="0"/>
            </a:endParaRPr>
          </a:p>
        </p:txBody>
      </p:sp>
      <p:pic>
        <p:nvPicPr>
          <p:cNvPr id="53253" name="Picture 4">
            <a:extLst>
              <a:ext uri="{FF2B5EF4-FFF2-40B4-BE49-F238E27FC236}">
                <a16:creationId xmlns:a16="http://schemas.microsoft.com/office/drawing/2014/main" id="{3973CBD7-028A-5493-87AB-9EC3F807127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8711" t="6258" r="38312" b="37549"/>
          <a:stretch>
            <a:fillRect/>
          </a:stretch>
        </p:blipFill>
        <p:spPr bwMode="auto">
          <a:xfrm>
            <a:off x="9277" y="2055813"/>
            <a:ext cx="4130675" cy="3287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621D75F-0D32-A81D-C210-F35002ED9B39}"/>
              </a:ext>
            </a:extLst>
          </p:cNvPr>
          <p:cNvPicPr>
            <a:picLocks noChangeAspect="1"/>
          </p:cNvPicPr>
          <p:nvPr/>
        </p:nvPicPr>
        <p:blipFill rotWithShape="1">
          <a:blip r:embed="rId2"/>
          <a:srcRect t="7888" b="45175"/>
          <a:stretch/>
        </p:blipFill>
        <p:spPr>
          <a:xfrm>
            <a:off x="107503" y="65366"/>
            <a:ext cx="4996571" cy="1640587"/>
          </a:xfrm>
          <a:prstGeom prst="rect">
            <a:avLst/>
          </a:prstGeom>
        </p:spPr>
      </p:pic>
      <p:sp>
        <p:nvSpPr>
          <p:cNvPr id="4" name="TextBox 3">
            <a:extLst>
              <a:ext uri="{FF2B5EF4-FFF2-40B4-BE49-F238E27FC236}">
                <a16:creationId xmlns:a16="http://schemas.microsoft.com/office/drawing/2014/main" id="{5878D71C-6B44-D434-1EBA-4A8F489E8B2D}"/>
              </a:ext>
            </a:extLst>
          </p:cNvPr>
          <p:cNvSpPr txBox="1"/>
          <p:nvPr/>
        </p:nvSpPr>
        <p:spPr>
          <a:xfrm>
            <a:off x="5657699" y="332656"/>
            <a:ext cx="3331361" cy="400110"/>
          </a:xfrm>
          <a:prstGeom prst="rect">
            <a:avLst/>
          </a:prstGeom>
          <a:noFill/>
        </p:spPr>
        <p:txBody>
          <a:bodyPr wrap="none" rtlCol="0">
            <a:spAutoFit/>
          </a:bodyPr>
          <a:lstStyle/>
          <a:p>
            <a:r>
              <a:rPr lang="en-GB" sz="2000" b="1" dirty="0">
                <a:solidFill>
                  <a:srgbClr val="C00000"/>
                </a:solidFill>
              </a:rPr>
              <a:t>Posterior (Dorsal) surface</a:t>
            </a:r>
          </a:p>
        </p:txBody>
      </p:sp>
      <p:pic>
        <p:nvPicPr>
          <p:cNvPr id="5" name="Picture 4">
            <a:extLst>
              <a:ext uri="{FF2B5EF4-FFF2-40B4-BE49-F238E27FC236}">
                <a16:creationId xmlns:a16="http://schemas.microsoft.com/office/drawing/2014/main" id="{3884E86B-8E13-3480-DAD3-E54F10A306A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8711" t="6258" r="38312" b="37549"/>
          <a:stretch>
            <a:fillRect/>
          </a:stretch>
        </p:blipFill>
        <p:spPr bwMode="auto">
          <a:xfrm>
            <a:off x="4203059" y="2892032"/>
            <a:ext cx="4900709" cy="39006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 name="TextBox 6">
            <a:extLst>
              <a:ext uri="{FF2B5EF4-FFF2-40B4-BE49-F238E27FC236}">
                <a16:creationId xmlns:a16="http://schemas.microsoft.com/office/drawing/2014/main" id="{728775BB-59D1-5031-3832-B0B184FE646F}"/>
              </a:ext>
            </a:extLst>
          </p:cNvPr>
          <p:cNvSpPr txBox="1"/>
          <p:nvPr/>
        </p:nvSpPr>
        <p:spPr>
          <a:xfrm>
            <a:off x="114838" y="5121084"/>
            <a:ext cx="4572000" cy="707886"/>
          </a:xfrm>
          <a:prstGeom prst="rect">
            <a:avLst/>
          </a:prstGeom>
          <a:noFill/>
          <a:ln>
            <a:solidFill>
              <a:srgbClr val="C00000"/>
            </a:solidFill>
          </a:ln>
        </p:spPr>
        <p:txBody>
          <a:bodyPr wrap="square">
            <a:spAutoFit/>
          </a:bodyPr>
          <a:lstStyle/>
          <a:p>
            <a:r>
              <a:rPr lang="en-GB" sz="2000" b="0" i="0" dirty="0">
                <a:solidFill>
                  <a:srgbClr val="32323C"/>
                </a:solidFill>
                <a:effectLst/>
                <a:latin typeface="+mn-lt"/>
              </a:rPr>
              <a:t>In order to see the posterior surface, the </a:t>
            </a:r>
            <a:r>
              <a:rPr lang="en-GB" sz="2000" b="0" i="0" u="none" strike="noStrike" dirty="0">
                <a:effectLst/>
                <a:latin typeface="+mn-lt"/>
              </a:rPr>
              <a:t>cerebellum</a:t>
            </a:r>
            <a:r>
              <a:rPr lang="en-GB" sz="2000" b="0" i="0" dirty="0">
                <a:solidFill>
                  <a:srgbClr val="32323C"/>
                </a:solidFill>
                <a:effectLst/>
                <a:latin typeface="+mn-lt"/>
              </a:rPr>
              <a:t> must be removed.</a:t>
            </a:r>
            <a:endParaRPr lang="en-GB" sz="2000" dirty="0">
              <a:latin typeface="+mn-lt"/>
            </a:endParaRPr>
          </a:p>
        </p:txBody>
      </p:sp>
      <p:sp>
        <p:nvSpPr>
          <p:cNvPr id="2" name="TextBox 1">
            <a:extLst>
              <a:ext uri="{FF2B5EF4-FFF2-40B4-BE49-F238E27FC236}">
                <a16:creationId xmlns:a16="http://schemas.microsoft.com/office/drawing/2014/main" id="{10E2E646-07BA-E5BA-BBD9-9CA622254A4F}"/>
              </a:ext>
            </a:extLst>
          </p:cNvPr>
          <p:cNvSpPr txBox="1"/>
          <p:nvPr/>
        </p:nvSpPr>
        <p:spPr>
          <a:xfrm>
            <a:off x="166306" y="1626661"/>
            <a:ext cx="5479385" cy="400110"/>
          </a:xfrm>
          <a:prstGeom prst="rect">
            <a:avLst/>
          </a:prstGeom>
          <a:noFill/>
        </p:spPr>
        <p:txBody>
          <a:bodyPr wrap="none" rtlCol="0">
            <a:spAutoFit/>
          </a:bodyPr>
          <a:lstStyle/>
          <a:p>
            <a:r>
              <a:rPr lang="en-GB" sz="2000" dirty="0"/>
              <a:t>Forms the lower (distal) part of rhomboid fossa</a:t>
            </a:r>
          </a:p>
        </p:txBody>
      </p:sp>
      <p:pic>
        <p:nvPicPr>
          <p:cNvPr id="6" name="Picture 5">
            <a:extLst>
              <a:ext uri="{FF2B5EF4-FFF2-40B4-BE49-F238E27FC236}">
                <a16:creationId xmlns:a16="http://schemas.microsoft.com/office/drawing/2014/main" id="{F20CCB47-1B5C-68E8-BD8A-F57F2F1A2ABA}"/>
              </a:ext>
            </a:extLst>
          </p:cNvPr>
          <p:cNvPicPr>
            <a:picLocks noChangeAspect="1"/>
          </p:cNvPicPr>
          <p:nvPr/>
        </p:nvPicPr>
        <p:blipFill rotWithShape="1">
          <a:blip r:embed="rId2"/>
          <a:srcRect t="56498" b="-1"/>
          <a:stretch/>
        </p:blipFill>
        <p:spPr>
          <a:xfrm>
            <a:off x="107502" y="2067514"/>
            <a:ext cx="4996571" cy="1520552"/>
          </a:xfrm>
          <a:prstGeom prst="rect">
            <a:avLst/>
          </a:prstGeom>
        </p:spPr>
      </p:pic>
    </p:spTree>
    <p:extLst>
      <p:ext uri="{BB962C8B-B14F-4D97-AF65-F5344CB8AC3E}">
        <p14:creationId xmlns:p14="http://schemas.microsoft.com/office/powerpoint/2010/main" val="5813709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91750C-8847-DB59-779F-6E88D13B330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8711" t="6258" r="38312" b="37549"/>
          <a:stretch>
            <a:fillRect/>
          </a:stretch>
        </p:blipFill>
        <p:spPr bwMode="auto">
          <a:xfrm>
            <a:off x="4203059" y="2892032"/>
            <a:ext cx="4900709" cy="39006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 name="Picture 2">
            <a:extLst>
              <a:ext uri="{FF2B5EF4-FFF2-40B4-BE49-F238E27FC236}">
                <a16:creationId xmlns:a16="http://schemas.microsoft.com/office/drawing/2014/main" id="{20B10A56-6288-E033-469C-DF52773C809C}"/>
              </a:ext>
            </a:extLst>
          </p:cNvPr>
          <p:cNvPicPr>
            <a:picLocks noChangeAspect="1"/>
          </p:cNvPicPr>
          <p:nvPr/>
        </p:nvPicPr>
        <p:blipFill>
          <a:blip r:embed="rId3"/>
          <a:stretch>
            <a:fillRect/>
          </a:stretch>
        </p:blipFill>
        <p:spPr>
          <a:xfrm>
            <a:off x="0" y="51807"/>
            <a:ext cx="5076056" cy="3397906"/>
          </a:xfrm>
          <a:prstGeom prst="rect">
            <a:avLst/>
          </a:prstGeom>
        </p:spPr>
      </p:pic>
      <p:sp>
        <p:nvSpPr>
          <p:cNvPr id="5" name="TextBox 4">
            <a:extLst>
              <a:ext uri="{FF2B5EF4-FFF2-40B4-BE49-F238E27FC236}">
                <a16:creationId xmlns:a16="http://schemas.microsoft.com/office/drawing/2014/main" id="{F06A926E-9A71-B517-46B0-F47084C1D654}"/>
              </a:ext>
            </a:extLst>
          </p:cNvPr>
          <p:cNvSpPr txBox="1"/>
          <p:nvPr/>
        </p:nvSpPr>
        <p:spPr>
          <a:xfrm>
            <a:off x="5657699" y="332656"/>
            <a:ext cx="3331361" cy="400110"/>
          </a:xfrm>
          <a:prstGeom prst="rect">
            <a:avLst/>
          </a:prstGeom>
          <a:noFill/>
        </p:spPr>
        <p:txBody>
          <a:bodyPr wrap="none" rtlCol="0">
            <a:spAutoFit/>
          </a:bodyPr>
          <a:lstStyle/>
          <a:p>
            <a:r>
              <a:rPr lang="en-GB" sz="2000" b="1" dirty="0">
                <a:solidFill>
                  <a:srgbClr val="C00000"/>
                </a:solidFill>
              </a:rPr>
              <a:t>Posterior (Dorsal) surface</a:t>
            </a:r>
          </a:p>
        </p:txBody>
      </p:sp>
      <p:cxnSp>
        <p:nvCxnSpPr>
          <p:cNvPr id="7" name="Straight Connector 6">
            <a:extLst>
              <a:ext uri="{FF2B5EF4-FFF2-40B4-BE49-F238E27FC236}">
                <a16:creationId xmlns:a16="http://schemas.microsoft.com/office/drawing/2014/main" id="{38A68A9E-F9EF-8817-46BC-9D9B15E32F37}"/>
              </a:ext>
            </a:extLst>
          </p:cNvPr>
          <p:cNvCxnSpPr/>
          <p:nvPr/>
        </p:nvCxnSpPr>
        <p:spPr bwMode="auto">
          <a:xfrm>
            <a:off x="2123728" y="908720"/>
            <a:ext cx="2808312" cy="0"/>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Straight Connector 7">
            <a:extLst>
              <a:ext uri="{FF2B5EF4-FFF2-40B4-BE49-F238E27FC236}">
                <a16:creationId xmlns:a16="http://schemas.microsoft.com/office/drawing/2014/main" id="{D6A297BA-8D35-178F-2A98-0B58CA9DE19F}"/>
              </a:ext>
            </a:extLst>
          </p:cNvPr>
          <p:cNvCxnSpPr/>
          <p:nvPr/>
        </p:nvCxnSpPr>
        <p:spPr bwMode="auto">
          <a:xfrm>
            <a:off x="4203059" y="1628800"/>
            <a:ext cx="1017013" cy="0"/>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Straight Connector 9">
            <a:extLst>
              <a:ext uri="{FF2B5EF4-FFF2-40B4-BE49-F238E27FC236}">
                <a16:creationId xmlns:a16="http://schemas.microsoft.com/office/drawing/2014/main" id="{B92466E5-7952-24F2-F132-A8255A0B4438}"/>
              </a:ext>
            </a:extLst>
          </p:cNvPr>
          <p:cNvCxnSpPr/>
          <p:nvPr/>
        </p:nvCxnSpPr>
        <p:spPr bwMode="auto">
          <a:xfrm>
            <a:off x="179512" y="1988840"/>
            <a:ext cx="1088504" cy="0"/>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Straight Connector 11">
            <a:extLst>
              <a:ext uri="{FF2B5EF4-FFF2-40B4-BE49-F238E27FC236}">
                <a16:creationId xmlns:a16="http://schemas.microsoft.com/office/drawing/2014/main" id="{6DD85E82-B439-97E9-BBF3-4C092B861C95}"/>
              </a:ext>
            </a:extLst>
          </p:cNvPr>
          <p:cNvCxnSpPr/>
          <p:nvPr/>
        </p:nvCxnSpPr>
        <p:spPr bwMode="auto">
          <a:xfrm>
            <a:off x="4139952" y="2636912"/>
            <a:ext cx="936104" cy="0"/>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Straight Connector 14">
            <a:extLst>
              <a:ext uri="{FF2B5EF4-FFF2-40B4-BE49-F238E27FC236}">
                <a16:creationId xmlns:a16="http://schemas.microsoft.com/office/drawing/2014/main" id="{13F25FAF-0C8E-9DAE-7E74-E7452213E24A}"/>
              </a:ext>
            </a:extLst>
          </p:cNvPr>
          <p:cNvCxnSpPr/>
          <p:nvPr/>
        </p:nvCxnSpPr>
        <p:spPr bwMode="auto">
          <a:xfrm>
            <a:off x="179512" y="2996952"/>
            <a:ext cx="1088504" cy="0"/>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2480184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1A10854-4627-07B4-67F9-C214B2BC532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8711" t="6258" r="38312" b="37549"/>
          <a:stretch>
            <a:fillRect/>
          </a:stretch>
        </p:blipFill>
        <p:spPr bwMode="auto">
          <a:xfrm>
            <a:off x="4203059" y="2892032"/>
            <a:ext cx="4900709" cy="39006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 name="Picture 2">
            <a:extLst>
              <a:ext uri="{FF2B5EF4-FFF2-40B4-BE49-F238E27FC236}">
                <a16:creationId xmlns:a16="http://schemas.microsoft.com/office/drawing/2014/main" id="{0E3AB71C-00C9-CCF8-57AD-1DC996FE6033}"/>
              </a:ext>
            </a:extLst>
          </p:cNvPr>
          <p:cNvPicPr>
            <a:picLocks noChangeAspect="1"/>
          </p:cNvPicPr>
          <p:nvPr/>
        </p:nvPicPr>
        <p:blipFill>
          <a:blip r:embed="rId3"/>
          <a:stretch>
            <a:fillRect/>
          </a:stretch>
        </p:blipFill>
        <p:spPr>
          <a:xfrm>
            <a:off x="0" y="44624"/>
            <a:ext cx="5256584" cy="3722618"/>
          </a:xfrm>
          <a:prstGeom prst="rect">
            <a:avLst/>
          </a:prstGeom>
        </p:spPr>
      </p:pic>
      <p:cxnSp>
        <p:nvCxnSpPr>
          <p:cNvPr id="5" name="Straight Connector 4">
            <a:extLst>
              <a:ext uri="{FF2B5EF4-FFF2-40B4-BE49-F238E27FC236}">
                <a16:creationId xmlns:a16="http://schemas.microsoft.com/office/drawing/2014/main" id="{A705713F-4158-6619-6BD7-BFB6B579C47E}"/>
              </a:ext>
            </a:extLst>
          </p:cNvPr>
          <p:cNvCxnSpPr/>
          <p:nvPr/>
        </p:nvCxnSpPr>
        <p:spPr bwMode="auto">
          <a:xfrm>
            <a:off x="4288119" y="980728"/>
            <a:ext cx="1017013" cy="0"/>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 name="Straight Connector 5">
            <a:extLst>
              <a:ext uri="{FF2B5EF4-FFF2-40B4-BE49-F238E27FC236}">
                <a16:creationId xmlns:a16="http://schemas.microsoft.com/office/drawing/2014/main" id="{E9FB0D34-4B6C-089D-669E-0C73BDA58878}"/>
              </a:ext>
            </a:extLst>
          </p:cNvPr>
          <p:cNvCxnSpPr/>
          <p:nvPr/>
        </p:nvCxnSpPr>
        <p:spPr bwMode="auto">
          <a:xfrm>
            <a:off x="179512" y="1340768"/>
            <a:ext cx="1017013" cy="0"/>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Straight Connector 6">
            <a:extLst>
              <a:ext uri="{FF2B5EF4-FFF2-40B4-BE49-F238E27FC236}">
                <a16:creationId xmlns:a16="http://schemas.microsoft.com/office/drawing/2014/main" id="{D437DA5B-FFCB-607A-21BD-661C05040A3C}"/>
              </a:ext>
            </a:extLst>
          </p:cNvPr>
          <p:cNvCxnSpPr/>
          <p:nvPr/>
        </p:nvCxnSpPr>
        <p:spPr bwMode="auto">
          <a:xfrm>
            <a:off x="2483768" y="1556792"/>
            <a:ext cx="1296144" cy="0"/>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Straight Connector 9">
            <a:extLst>
              <a:ext uri="{FF2B5EF4-FFF2-40B4-BE49-F238E27FC236}">
                <a16:creationId xmlns:a16="http://schemas.microsoft.com/office/drawing/2014/main" id="{4F2A7C5F-4F4C-AE93-9CCD-BA195C7E38C2}"/>
              </a:ext>
            </a:extLst>
          </p:cNvPr>
          <p:cNvCxnSpPr/>
          <p:nvPr/>
        </p:nvCxnSpPr>
        <p:spPr bwMode="auto">
          <a:xfrm>
            <a:off x="2843808" y="1916832"/>
            <a:ext cx="1944216" cy="0"/>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Straight Connector 11">
            <a:extLst>
              <a:ext uri="{FF2B5EF4-FFF2-40B4-BE49-F238E27FC236}">
                <a16:creationId xmlns:a16="http://schemas.microsoft.com/office/drawing/2014/main" id="{5F70A459-5072-A40C-F670-43B505510395}"/>
              </a:ext>
            </a:extLst>
          </p:cNvPr>
          <p:cNvCxnSpPr/>
          <p:nvPr/>
        </p:nvCxnSpPr>
        <p:spPr bwMode="auto">
          <a:xfrm>
            <a:off x="3316011" y="2492896"/>
            <a:ext cx="1944216" cy="0"/>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Straight Connector 12">
            <a:extLst>
              <a:ext uri="{FF2B5EF4-FFF2-40B4-BE49-F238E27FC236}">
                <a16:creationId xmlns:a16="http://schemas.microsoft.com/office/drawing/2014/main" id="{63DECDCC-7441-FFDF-9199-08BC246B17AC}"/>
              </a:ext>
            </a:extLst>
          </p:cNvPr>
          <p:cNvCxnSpPr/>
          <p:nvPr/>
        </p:nvCxnSpPr>
        <p:spPr bwMode="auto">
          <a:xfrm>
            <a:off x="224417" y="3284984"/>
            <a:ext cx="1611279" cy="0"/>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Straight Connector 14">
            <a:extLst>
              <a:ext uri="{FF2B5EF4-FFF2-40B4-BE49-F238E27FC236}">
                <a16:creationId xmlns:a16="http://schemas.microsoft.com/office/drawing/2014/main" id="{5CDBDAD4-091E-49AA-1BC8-E85CFC0C5371}"/>
              </a:ext>
            </a:extLst>
          </p:cNvPr>
          <p:cNvCxnSpPr/>
          <p:nvPr/>
        </p:nvCxnSpPr>
        <p:spPr bwMode="auto">
          <a:xfrm>
            <a:off x="1907704" y="3573016"/>
            <a:ext cx="1944216" cy="0"/>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 name="TextBox 15">
            <a:extLst>
              <a:ext uri="{FF2B5EF4-FFF2-40B4-BE49-F238E27FC236}">
                <a16:creationId xmlns:a16="http://schemas.microsoft.com/office/drawing/2014/main" id="{6E5DEFE5-7512-0B59-8BA7-28534656356A}"/>
              </a:ext>
            </a:extLst>
          </p:cNvPr>
          <p:cNvSpPr txBox="1"/>
          <p:nvPr/>
        </p:nvSpPr>
        <p:spPr>
          <a:xfrm>
            <a:off x="5657699" y="332656"/>
            <a:ext cx="3331361" cy="400110"/>
          </a:xfrm>
          <a:prstGeom prst="rect">
            <a:avLst/>
          </a:prstGeom>
          <a:noFill/>
        </p:spPr>
        <p:txBody>
          <a:bodyPr wrap="none" rtlCol="0">
            <a:spAutoFit/>
          </a:bodyPr>
          <a:lstStyle/>
          <a:p>
            <a:r>
              <a:rPr lang="en-GB" sz="2000" b="1" dirty="0">
                <a:solidFill>
                  <a:srgbClr val="C00000"/>
                </a:solidFill>
              </a:rPr>
              <a:t>Posterior (Dorsal) surface</a:t>
            </a:r>
          </a:p>
        </p:txBody>
      </p:sp>
      <p:sp>
        <p:nvSpPr>
          <p:cNvPr id="17" name="TextBox 16">
            <a:extLst>
              <a:ext uri="{FF2B5EF4-FFF2-40B4-BE49-F238E27FC236}">
                <a16:creationId xmlns:a16="http://schemas.microsoft.com/office/drawing/2014/main" id="{15849CCE-B635-6000-655B-690DEF300ACF}"/>
              </a:ext>
            </a:extLst>
          </p:cNvPr>
          <p:cNvSpPr txBox="1"/>
          <p:nvPr/>
        </p:nvSpPr>
        <p:spPr>
          <a:xfrm>
            <a:off x="57140" y="5085185"/>
            <a:ext cx="4740169" cy="1323439"/>
          </a:xfrm>
          <a:prstGeom prst="rect">
            <a:avLst/>
          </a:prstGeom>
          <a:noFill/>
          <a:ln>
            <a:solidFill>
              <a:srgbClr val="C00000"/>
            </a:solidFill>
          </a:ln>
        </p:spPr>
        <p:txBody>
          <a:bodyPr wrap="square" rtlCol="0">
            <a:spAutoFit/>
          </a:bodyPr>
          <a:lstStyle/>
          <a:p>
            <a:r>
              <a:rPr lang="en-GB" sz="2000" b="1" dirty="0"/>
              <a:t>Upper part of posterior (dorsal) </a:t>
            </a:r>
            <a:br>
              <a:rPr lang="en-GB" sz="2000" b="1" dirty="0"/>
            </a:br>
            <a:r>
              <a:rPr lang="en-GB" sz="2000" b="1" dirty="0"/>
              <a:t>surface of medulla oblongata</a:t>
            </a:r>
            <a:br>
              <a:rPr lang="en-GB" sz="2000" b="1" dirty="0"/>
            </a:br>
            <a:r>
              <a:rPr lang="en-GB" sz="2000" b="1" dirty="0"/>
              <a:t>forms the lower (distal) part of </a:t>
            </a:r>
            <a:br>
              <a:rPr lang="en-GB" sz="2000" b="1" dirty="0"/>
            </a:br>
            <a:r>
              <a:rPr lang="en-GB" sz="2000" b="1" dirty="0">
                <a:solidFill>
                  <a:srgbClr val="FF0000"/>
                </a:solidFill>
              </a:rPr>
              <a:t>rhomboid fossa (fossa </a:t>
            </a:r>
            <a:r>
              <a:rPr lang="en-GB" sz="2000" b="1" dirty="0" err="1">
                <a:solidFill>
                  <a:srgbClr val="FF0000"/>
                </a:solidFill>
              </a:rPr>
              <a:t>rhomboidea</a:t>
            </a:r>
            <a:r>
              <a:rPr lang="en-GB" sz="2000" b="1" dirty="0">
                <a:solidFill>
                  <a:srgbClr val="FF0000"/>
                </a:solidFill>
              </a:rPr>
              <a:t>)</a:t>
            </a:r>
          </a:p>
        </p:txBody>
      </p:sp>
    </p:spTree>
    <p:extLst>
      <p:ext uri="{BB962C8B-B14F-4D97-AF65-F5344CB8AC3E}">
        <p14:creationId xmlns:p14="http://schemas.microsoft.com/office/powerpoint/2010/main" val="2745590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27D8952-AD70-44F5-8F4E-A198E3D6B8C3}"/>
              </a:ext>
            </a:extLst>
          </p:cNvPr>
          <p:cNvSpPr txBox="1"/>
          <p:nvPr/>
        </p:nvSpPr>
        <p:spPr>
          <a:xfrm>
            <a:off x="0" y="1412776"/>
            <a:ext cx="9144000" cy="3139321"/>
          </a:xfrm>
          <a:prstGeom prst="rect">
            <a:avLst/>
          </a:prstGeom>
          <a:noFill/>
        </p:spPr>
        <p:txBody>
          <a:bodyPr wrap="square">
            <a:spAutoFit/>
          </a:bodyPr>
          <a:lstStyle/>
          <a:p>
            <a:r>
              <a:rPr lang="en-GB" dirty="0">
                <a:latin typeface="Constantia" panose="02030602050306030303" pitchFamily="18" charset="0"/>
              </a:rPr>
              <a:t>- The core of the brainstem comprises the </a:t>
            </a:r>
            <a:r>
              <a:rPr lang="en-GB" b="1" dirty="0">
                <a:latin typeface="Constantia" panose="02030602050306030303" pitchFamily="18" charset="0"/>
              </a:rPr>
              <a:t>reticular formation </a:t>
            </a:r>
            <a:r>
              <a:rPr lang="en-GB" dirty="0">
                <a:latin typeface="Constantia" panose="02030602050306030303" pitchFamily="18" charset="0"/>
              </a:rPr>
              <a:t>- a phylogenetically</a:t>
            </a:r>
            <a:br>
              <a:rPr lang="en-GB" dirty="0">
                <a:latin typeface="Constantia" panose="02030602050306030303" pitchFamily="18" charset="0"/>
              </a:rPr>
            </a:br>
            <a:r>
              <a:rPr lang="en-GB" dirty="0">
                <a:latin typeface="Constantia" panose="02030602050306030303" pitchFamily="18" charset="0"/>
              </a:rPr>
              <a:t>  ancient, complex system of nuclei and network of </a:t>
            </a:r>
            <a:r>
              <a:rPr lang="en-GB" dirty="0" err="1">
                <a:latin typeface="Constantia" panose="02030602050306030303" pitchFamily="18" charset="0"/>
              </a:rPr>
              <a:t>fibers</a:t>
            </a:r>
            <a:r>
              <a:rPr lang="en-GB" dirty="0">
                <a:latin typeface="Constantia" panose="02030602050306030303" pitchFamily="18" charset="0"/>
              </a:rPr>
              <a:t>, forming a matrix with a lot</a:t>
            </a:r>
            <a:br>
              <a:rPr lang="en-GB" dirty="0">
                <a:latin typeface="Constantia" panose="02030602050306030303" pitchFamily="18" charset="0"/>
              </a:rPr>
            </a:br>
            <a:r>
              <a:rPr lang="en-GB" dirty="0">
                <a:latin typeface="Constantia" panose="02030602050306030303" pitchFamily="18" charset="0"/>
              </a:rPr>
              <a:t>  of connections and functions some of which are crucial for survival. </a:t>
            </a:r>
          </a:p>
          <a:p>
            <a:r>
              <a:rPr lang="en-GB" dirty="0">
                <a:latin typeface="Constantia" panose="02030602050306030303" pitchFamily="18" charset="0"/>
              </a:rPr>
              <a:t>  Essential functions of the reticular formation include control of consciousness, somatic</a:t>
            </a:r>
            <a:br>
              <a:rPr lang="en-GB" dirty="0">
                <a:latin typeface="Constantia" panose="02030602050306030303" pitchFamily="18" charset="0"/>
              </a:rPr>
            </a:br>
            <a:r>
              <a:rPr lang="en-GB" dirty="0">
                <a:latin typeface="Constantia" panose="02030602050306030303" pitchFamily="18" charset="0"/>
              </a:rPr>
              <a:t>  and visceral sensation, as well as regulation of the respiratory and cardiovascular systems,</a:t>
            </a:r>
            <a:br>
              <a:rPr lang="en-GB" dirty="0">
                <a:latin typeface="Constantia" panose="02030602050306030303" pitchFamily="18" charset="0"/>
              </a:rPr>
            </a:br>
            <a:r>
              <a:rPr lang="en-GB" dirty="0">
                <a:latin typeface="Constantia" panose="02030602050306030303" pitchFamily="18" charset="0"/>
              </a:rPr>
              <a:t>  and control of muscle tone, posture maintenance, and movement. </a:t>
            </a:r>
            <a:br>
              <a:rPr lang="en-GB" dirty="0">
                <a:latin typeface="Constantia" panose="02030602050306030303" pitchFamily="18" charset="0"/>
              </a:rPr>
            </a:br>
            <a:r>
              <a:rPr lang="en-GB" dirty="0">
                <a:latin typeface="Constantia" panose="02030602050306030303" pitchFamily="18" charset="0"/>
              </a:rPr>
              <a:t>- The brainstem is also the origin of most of the cranial nerves and the location of</a:t>
            </a:r>
            <a:br>
              <a:rPr lang="en-GB" dirty="0">
                <a:latin typeface="Constantia" panose="02030602050306030303" pitchFamily="18" charset="0"/>
              </a:rPr>
            </a:br>
            <a:r>
              <a:rPr lang="en-GB" dirty="0">
                <a:latin typeface="Constantia" panose="02030602050306030303" pitchFamily="18" charset="0"/>
              </a:rPr>
              <a:t>  </a:t>
            </a:r>
            <a:r>
              <a:rPr lang="en-GB" b="1" dirty="0">
                <a:latin typeface="Constantia" panose="02030602050306030303" pitchFamily="18" charset="0"/>
              </a:rPr>
              <a:t>nuclei of cranial nerves</a:t>
            </a:r>
            <a:r>
              <a:rPr lang="en-GB" dirty="0">
                <a:latin typeface="Constantia" panose="02030602050306030303" pitchFamily="18" charset="0"/>
              </a:rPr>
              <a:t>.</a:t>
            </a:r>
          </a:p>
          <a:p>
            <a:r>
              <a:rPr lang="en-GB" dirty="0">
                <a:latin typeface="Constantia" panose="02030602050306030303" pitchFamily="18" charset="0"/>
              </a:rPr>
              <a:t>- The brainstem also</a:t>
            </a:r>
            <a:r>
              <a:rPr lang="en-GB" dirty="0">
                <a:highlight>
                  <a:srgbClr val="FFFFFF"/>
                </a:highlight>
                <a:latin typeface="Constantia" panose="02030602050306030303" pitchFamily="18" charset="0"/>
              </a:rPr>
              <a:t> </a:t>
            </a:r>
            <a:r>
              <a:rPr lang="en-GB" b="0" i="0" dirty="0">
                <a:effectLst/>
                <a:highlight>
                  <a:srgbClr val="FFFFFF"/>
                </a:highlight>
                <a:latin typeface="Constantia" panose="02030602050306030303" pitchFamily="18" charset="0"/>
              </a:rPr>
              <a:t>contains the </a:t>
            </a:r>
            <a:r>
              <a:rPr lang="en-GB" b="1" i="0" dirty="0">
                <a:effectLst/>
                <a:highlight>
                  <a:srgbClr val="FFFFFF"/>
                </a:highlight>
                <a:latin typeface="Constantia" panose="02030602050306030303" pitchFamily="18" charset="0"/>
              </a:rPr>
              <a:t>relay nuclei </a:t>
            </a:r>
            <a:r>
              <a:rPr lang="en-GB" b="0" i="0" dirty="0">
                <a:effectLst/>
                <a:highlight>
                  <a:srgbClr val="FFFFFF"/>
                </a:highlight>
                <a:latin typeface="Constantia" panose="02030602050306030303" pitchFamily="18" charset="0"/>
              </a:rPr>
              <a:t>involved in the processing of sensory,</a:t>
            </a:r>
            <a:br>
              <a:rPr lang="en-GB" b="0" i="0" dirty="0">
                <a:effectLst/>
                <a:highlight>
                  <a:srgbClr val="FFFFFF"/>
                </a:highlight>
                <a:latin typeface="Constantia" panose="02030602050306030303" pitchFamily="18" charset="0"/>
              </a:rPr>
            </a:br>
            <a:r>
              <a:rPr lang="en-GB" b="0" i="0" dirty="0">
                <a:effectLst/>
                <a:highlight>
                  <a:srgbClr val="FFFFFF"/>
                </a:highlight>
                <a:latin typeface="Constantia" panose="02030602050306030303" pitchFamily="18" charset="0"/>
              </a:rPr>
              <a:t>  motor, auditory and</a:t>
            </a:r>
            <a:r>
              <a:rPr lang="en-GB" dirty="0">
                <a:highlight>
                  <a:srgbClr val="FFFFFF"/>
                </a:highlight>
                <a:latin typeface="Constantia" panose="02030602050306030303" pitchFamily="18" charset="0"/>
              </a:rPr>
              <a:t> </a:t>
            </a:r>
            <a:r>
              <a:rPr lang="en-GB" b="0" i="0" dirty="0">
                <a:effectLst/>
                <a:highlight>
                  <a:srgbClr val="FFFFFF"/>
                </a:highlight>
                <a:latin typeface="Constantia" panose="02030602050306030303" pitchFamily="18" charset="0"/>
              </a:rPr>
              <a:t>visual information</a:t>
            </a:r>
          </a:p>
          <a:p>
            <a:endParaRPr lang="en-GB" dirty="0">
              <a:latin typeface="Constantia" panose="02030602050306030303" pitchFamily="18" charset="0"/>
            </a:endParaRPr>
          </a:p>
        </p:txBody>
      </p:sp>
      <p:sp>
        <p:nvSpPr>
          <p:cNvPr id="2" name="Rectangle 3">
            <a:extLst>
              <a:ext uri="{FF2B5EF4-FFF2-40B4-BE49-F238E27FC236}">
                <a16:creationId xmlns:a16="http://schemas.microsoft.com/office/drawing/2014/main" id="{E3FCE246-3EC2-C8BB-724E-F6EF107146B1}"/>
              </a:ext>
            </a:extLst>
          </p:cNvPr>
          <p:cNvSpPr txBox="1">
            <a:spLocks noChangeArrowheads="1"/>
          </p:cNvSpPr>
          <p:nvPr/>
        </p:nvSpPr>
        <p:spPr bwMode="auto">
          <a:xfrm>
            <a:off x="629816" y="116632"/>
            <a:ext cx="7884368"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600" kern="1200">
                <a:solidFill>
                  <a:schemeClr val="tx2"/>
                </a:solidFill>
                <a:latin typeface="+mj-lt"/>
                <a:ea typeface="+mj-ea"/>
                <a:cs typeface="+mj-cs"/>
              </a:defRPr>
            </a:lvl1pPr>
            <a:lvl2pPr algn="ctr" rtl="0" eaLnBrk="0" fontAlgn="base" hangingPunct="0">
              <a:spcBef>
                <a:spcPct val="0"/>
              </a:spcBef>
              <a:spcAft>
                <a:spcPct val="0"/>
              </a:spcAft>
              <a:defRPr sz="3600">
                <a:solidFill>
                  <a:schemeClr val="tx2"/>
                </a:solidFill>
                <a:latin typeface="Arial" panose="020B0604020202020204" pitchFamily="34" charset="0"/>
              </a:defRPr>
            </a:lvl2pPr>
            <a:lvl3pPr algn="ctr" rtl="0" eaLnBrk="0" fontAlgn="base" hangingPunct="0">
              <a:spcBef>
                <a:spcPct val="0"/>
              </a:spcBef>
              <a:spcAft>
                <a:spcPct val="0"/>
              </a:spcAft>
              <a:defRPr sz="3600">
                <a:solidFill>
                  <a:schemeClr val="tx2"/>
                </a:solidFill>
                <a:latin typeface="Arial" panose="020B0604020202020204" pitchFamily="34" charset="0"/>
              </a:defRPr>
            </a:lvl3pPr>
            <a:lvl4pPr algn="ctr" rtl="0" eaLnBrk="0" fontAlgn="base" hangingPunct="0">
              <a:spcBef>
                <a:spcPct val="0"/>
              </a:spcBef>
              <a:spcAft>
                <a:spcPct val="0"/>
              </a:spcAft>
              <a:defRPr sz="3600">
                <a:solidFill>
                  <a:schemeClr val="tx2"/>
                </a:solidFill>
                <a:latin typeface="Arial" panose="020B0604020202020204" pitchFamily="34" charset="0"/>
              </a:defRPr>
            </a:lvl4pPr>
            <a:lvl5pPr algn="ctr" rtl="0" eaLnBrk="0" fontAlgn="base" hangingPunct="0">
              <a:spcBef>
                <a:spcPct val="0"/>
              </a:spcBef>
              <a:spcAft>
                <a:spcPct val="0"/>
              </a:spcAft>
              <a:defRPr sz="3600">
                <a:solidFill>
                  <a:schemeClr val="tx2"/>
                </a:solidFill>
                <a:latin typeface="Arial" panose="020B0604020202020204" pitchFamily="34" charset="0"/>
              </a:defRPr>
            </a:lvl5pPr>
            <a:lvl6pPr marL="457200" algn="ctr" rtl="0" eaLnBrk="0" fontAlgn="base" hangingPunct="0">
              <a:spcBef>
                <a:spcPct val="0"/>
              </a:spcBef>
              <a:spcAft>
                <a:spcPct val="0"/>
              </a:spcAft>
              <a:defRPr sz="3600">
                <a:solidFill>
                  <a:schemeClr val="tx2"/>
                </a:solidFill>
                <a:latin typeface="Arial" panose="020B0604020202020204" pitchFamily="34" charset="0"/>
              </a:defRPr>
            </a:lvl6pPr>
            <a:lvl7pPr marL="914400" algn="ctr" rtl="0" eaLnBrk="0" fontAlgn="base" hangingPunct="0">
              <a:spcBef>
                <a:spcPct val="0"/>
              </a:spcBef>
              <a:spcAft>
                <a:spcPct val="0"/>
              </a:spcAft>
              <a:defRPr sz="3600">
                <a:solidFill>
                  <a:schemeClr val="tx2"/>
                </a:solidFill>
                <a:latin typeface="Arial" panose="020B0604020202020204" pitchFamily="34" charset="0"/>
              </a:defRPr>
            </a:lvl7pPr>
            <a:lvl8pPr marL="1371600" algn="ctr" rtl="0" eaLnBrk="0" fontAlgn="base" hangingPunct="0">
              <a:spcBef>
                <a:spcPct val="0"/>
              </a:spcBef>
              <a:spcAft>
                <a:spcPct val="0"/>
              </a:spcAft>
              <a:defRPr sz="3600">
                <a:solidFill>
                  <a:schemeClr val="tx2"/>
                </a:solidFill>
                <a:latin typeface="Arial" panose="020B0604020202020204" pitchFamily="34" charset="0"/>
              </a:defRPr>
            </a:lvl8pPr>
            <a:lvl9pPr marL="1828800" algn="ctr" rtl="0" eaLnBrk="0" fontAlgn="base" hangingPunct="0">
              <a:spcBef>
                <a:spcPct val="0"/>
              </a:spcBef>
              <a:spcAft>
                <a:spcPct val="0"/>
              </a:spcAft>
              <a:defRPr sz="3600">
                <a:solidFill>
                  <a:schemeClr val="tx2"/>
                </a:solidFill>
                <a:latin typeface="Arial" panose="020B0604020202020204" pitchFamily="34" charset="0"/>
              </a:defRPr>
            </a:lvl9pPr>
          </a:lstStyle>
          <a:p>
            <a:pPr eaLnBrk="1" hangingPunct="1"/>
            <a:r>
              <a:rPr lang="en-US" altLang="en-US" b="1" u="sng" dirty="0">
                <a:latin typeface="Constantia" panose="02030602050306030303" pitchFamily="18" charset="0"/>
              </a:rPr>
              <a:t>The grey matter of brainstem</a:t>
            </a:r>
          </a:p>
          <a:p>
            <a:pPr eaLnBrk="1" hangingPunct="1"/>
            <a:r>
              <a:rPr lang="en-US" altLang="en-US" b="1" u="sng" dirty="0">
                <a:latin typeface="Constantia" panose="02030602050306030303" pitchFamily="18" charset="0"/>
              </a:rPr>
              <a:t>(nuclei)</a:t>
            </a:r>
          </a:p>
        </p:txBody>
      </p:sp>
      <p:pic>
        <p:nvPicPr>
          <p:cNvPr id="4" name="Picture 2">
            <a:extLst>
              <a:ext uri="{FF2B5EF4-FFF2-40B4-BE49-F238E27FC236}">
                <a16:creationId xmlns:a16="http://schemas.microsoft.com/office/drawing/2014/main" id="{E3F4230A-DA88-4CE9-1BA1-C5C352FC375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1166" t="14965" r="540" b="4662"/>
          <a:stretch/>
        </p:blipFill>
        <p:spPr bwMode="auto">
          <a:xfrm>
            <a:off x="94559" y="4487277"/>
            <a:ext cx="3037281" cy="2167366"/>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5" name="Picture 2">
            <a:extLst>
              <a:ext uri="{FF2B5EF4-FFF2-40B4-BE49-F238E27FC236}">
                <a16:creationId xmlns:a16="http://schemas.microsoft.com/office/drawing/2014/main" id="{21BF0ABD-5F1F-C186-162E-73643603C92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3729" t="27331" r="540" b="12637"/>
          <a:stretch/>
        </p:blipFill>
        <p:spPr bwMode="auto">
          <a:xfrm>
            <a:off x="3203848" y="4496453"/>
            <a:ext cx="3037281" cy="215819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6" name="Picture 2">
            <a:extLst>
              <a:ext uri="{FF2B5EF4-FFF2-40B4-BE49-F238E27FC236}">
                <a16:creationId xmlns:a16="http://schemas.microsoft.com/office/drawing/2014/main" id="{443F75A6-5C3A-2C5D-FC59-97F5DA242B5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20" t="26486" r="53461" b="5820"/>
          <a:stretch/>
        </p:blipFill>
        <p:spPr bwMode="auto">
          <a:xfrm>
            <a:off x="6302094" y="4495142"/>
            <a:ext cx="2699791" cy="2159501"/>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67361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6" descr="http://upload.wikimedia.org/wikipedia/commons/3/33/Human_brain_midsagittal_cut_description.JPG"/>
          <p:cNvPicPr>
            <a:picLocks noChangeAspect="1" noChangeArrowheads="1"/>
          </p:cNvPicPr>
          <p:nvPr/>
        </p:nvPicPr>
        <p:blipFill>
          <a:blip r:embed="rId2">
            <a:extLst>
              <a:ext uri="{28A0092B-C50C-407E-A947-70E740481C1C}">
                <a14:useLocalDpi xmlns:a14="http://schemas.microsoft.com/office/drawing/2010/main" val="0"/>
              </a:ext>
            </a:extLst>
          </a:blip>
          <a:srcRect l="5046"/>
          <a:stretch>
            <a:fillRect/>
          </a:stretch>
        </p:blipFill>
        <p:spPr bwMode="auto">
          <a:xfrm>
            <a:off x="5081452" y="1017422"/>
            <a:ext cx="3803650" cy="2778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xnSp>
        <p:nvCxnSpPr>
          <p:cNvPr id="40963" name="Straight Arrow Connector 7"/>
          <p:cNvCxnSpPr>
            <a:cxnSpLocks noChangeShapeType="1"/>
          </p:cNvCxnSpPr>
          <p:nvPr/>
        </p:nvCxnSpPr>
        <p:spPr bwMode="auto">
          <a:xfrm flipH="1" flipV="1">
            <a:off x="5975679" y="3518685"/>
            <a:ext cx="719137" cy="1274763"/>
          </a:xfrm>
          <a:prstGeom prst="straightConnector1">
            <a:avLst/>
          </a:prstGeom>
          <a:noFill/>
          <a:ln w="25400">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40964" name="Straight Arrow Connector 12"/>
          <p:cNvCxnSpPr>
            <a:cxnSpLocks noChangeShapeType="1"/>
          </p:cNvCxnSpPr>
          <p:nvPr/>
        </p:nvCxnSpPr>
        <p:spPr bwMode="auto">
          <a:xfrm flipH="1" flipV="1">
            <a:off x="6401920" y="3040838"/>
            <a:ext cx="1008063" cy="1800225"/>
          </a:xfrm>
          <a:prstGeom prst="straightConnector1">
            <a:avLst/>
          </a:prstGeom>
          <a:noFill/>
          <a:ln w="25400">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40965" name="Straight Arrow Connector 14"/>
          <p:cNvCxnSpPr>
            <a:cxnSpLocks noChangeShapeType="1"/>
          </p:cNvCxnSpPr>
          <p:nvPr/>
        </p:nvCxnSpPr>
        <p:spPr bwMode="auto">
          <a:xfrm flipH="1" flipV="1">
            <a:off x="6725770" y="2795779"/>
            <a:ext cx="1368425" cy="1655763"/>
          </a:xfrm>
          <a:prstGeom prst="straightConnector1">
            <a:avLst/>
          </a:prstGeom>
          <a:noFill/>
          <a:ln w="25400">
            <a:solidFill>
              <a:schemeClr val="tx1"/>
            </a:solidFill>
            <a:round/>
            <a:headEnd/>
            <a:tailEnd type="arrow" w="med" len="med"/>
          </a:ln>
          <a:extLst>
            <a:ext uri="{909E8E84-426E-40DD-AFC4-6F175D3DCCD1}">
              <a14:hiddenFill xmlns:a14="http://schemas.microsoft.com/office/drawing/2010/main">
                <a:noFill/>
              </a14:hiddenFill>
            </a:ext>
          </a:extLst>
        </p:spPr>
      </p:cxnSp>
      <p:sp>
        <p:nvSpPr>
          <p:cNvPr id="40966" name="TextBox 16"/>
          <p:cNvSpPr txBox="1">
            <a:spLocks noChangeArrowheads="1"/>
          </p:cNvSpPr>
          <p:nvPr/>
        </p:nvSpPr>
        <p:spPr bwMode="auto">
          <a:xfrm>
            <a:off x="5105282" y="4768258"/>
            <a:ext cx="20701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sr-Latn-CS" sz="1800" dirty="0" err="1">
                <a:latin typeface="Constantia" panose="02030602050306030303" pitchFamily="18" charset="0"/>
              </a:rPr>
              <a:t>Medulla</a:t>
            </a:r>
            <a:r>
              <a:rPr lang="sr-Latn-CS" sz="1800" dirty="0">
                <a:latin typeface="Constantia" panose="02030602050306030303" pitchFamily="18" charset="0"/>
              </a:rPr>
              <a:t> </a:t>
            </a:r>
            <a:r>
              <a:rPr lang="sr-Latn-CS" sz="1800" dirty="0" err="1">
                <a:latin typeface="Constantia" panose="02030602050306030303" pitchFamily="18" charset="0"/>
              </a:rPr>
              <a:t>oblongata</a:t>
            </a:r>
            <a:endParaRPr lang="sr-Latn-CS" sz="1800" dirty="0">
              <a:latin typeface="Constantia" panose="02030602050306030303" pitchFamily="18" charset="0"/>
            </a:endParaRPr>
          </a:p>
        </p:txBody>
      </p:sp>
      <p:sp>
        <p:nvSpPr>
          <p:cNvPr id="40967" name="TextBox 17"/>
          <p:cNvSpPr txBox="1">
            <a:spLocks noChangeArrowheads="1"/>
          </p:cNvSpPr>
          <p:nvPr/>
        </p:nvSpPr>
        <p:spPr bwMode="auto">
          <a:xfrm>
            <a:off x="7171062" y="4790915"/>
            <a:ext cx="6651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sr-Latn-CS" sz="1800" dirty="0" err="1">
                <a:latin typeface="Constantia" panose="02030602050306030303" pitchFamily="18" charset="0"/>
              </a:rPr>
              <a:t>Pons</a:t>
            </a:r>
            <a:endParaRPr lang="sr-Latn-CS" sz="1800" dirty="0">
              <a:latin typeface="Constantia" panose="02030602050306030303" pitchFamily="18" charset="0"/>
            </a:endParaRPr>
          </a:p>
        </p:txBody>
      </p:sp>
      <p:sp>
        <p:nvSpPr>
          <p:cNvPr id="40968" name="TextBox 19"/>
          <p:cNvSpPr txBox="1">
            <a:spLocks noChangeArrowheads="1"/>
          </p:cNvSpPr>
          <p:nvPr/>
        </p:nvSpPr>
        <p:spPr bwMode="auto">
          <a:xfrm>
            <a:off x="7275489" y="4362354"/>
            <a:ext cx="17462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sr-Latn-CS" sz="1800" dirty="0" err="1">
                <a:latin typeface="Constantia" panose="02030602050306030303" pitchFamily="18" charset="0"/>
              </a:rPr>
              <a:t>Mesencephalon</a:t>
            </a:r>
            <a:endParaRPr lang="sr-Latn-CS" sz="1800" dirty="0">
              <a:latin typeface="Constantia" panose="02030602050306030303" pitchFamily="18" charset="0"/>
            </a:endParaRPr>
          </a:p>
        </p:txBody>
      </p:sp>
      <p:sp>
        <p:nvSpPr>
          <p:cNvPr id="40969" name="Rectangle 4"/>
          <p:cNvSpPr>
            <a:spLocks noGrp="1" noChangeArrowheads="1"/>
          </p:cNvSpPr>
          <p:nvPr>
            <p:ph type="body" sz="half" idx="4294967295"/>
          </p:nvPr>
        </p:nvSpPr>
        <p:spPr>
          <a:xfrm>
            <a:off x="4574" y="-29804"/>
            <a:ext cx="8743890" cy="6741368"/>
          </a:xfrm>
        </p:spPr>
        <p:txBody>
          <a:bodyPr/>
          <a:lstStyle/>
          <a:p>
            <a:pPr marL="457200" indent="-457200" eaLnBrk="1" hangingPunct="1">
              <a:lnSpc>
                <a:spcPct val="80000"/>
              </a:lnSpc>
            </a:pPr>
            <a:r>
              <a:rPr lang="en-GB" altLang="en-US" sz="1600" dirty="0">
                <a:latin typeface="Constantia" panose="02030602050306030303" pitchFamily="18" charset="0"/>
              </a:rPr>
              <a:t>It contains nuclei of cranial nerves, relay nuclei and nuclei of reticular formation</a:t>
            </a:r>
            <a:r>
              <a:rPr lang="en-US" altLang="en-US" sz="1600" dirty="0">
                <a:latin typeface="Constantia" panose="02030602050306030303" pitchFamily="18" charset="0"/>
              </a:rPr>
              <a:t>.</a:t>
            </a:r>
          </a:p>
          <a:p>
            <a:pPr marL="457200" indent="-457200" eaLnBrk="1" hangingPunct="1">
              <a:lnSpc>
                <a:spcPct val="80000"/>
              </a:lnSpc>
              <a:buFontTx/>
              <a:buNone/>
            </a:pPr>
            <a:endParaRPr lang="en-US" sz="1000" dirty="0">
              <a:latin typeface="Constantia" panose="02030602050306030303" pitchFamily="18" charset="0"/>
            </a:endParaRPr>
          </a:p>
          <a:p>
            <a:pPr marL="457200" indent="-457200" eaLnBrk="1" hangingPunct="1">
              <a:lnSpc>
                <a:spcPct val="80000"/>
              </a:lnSpc>
            </a:pPr>
            <a:r>
              <a:rPr lang="en-US" altLang="en-US" sz="1600" b="1" dirty="0">
                <a:solidFill>
                  <a:srgbClr val="C00000"/>
                </a:solidFill>
                <a:latin typeface="Constantia" panose="02030602050306030303" pitchFamily="18" charset="0"/>
              </a:rPr>
              <a:t>Nuclei of cranial nerves</a:t>
            </a:r>
            <a:r>
              <a:rPr lang="en-US" altLang="en-US" sz="1600" dirty="0">
                <a:latin typeface="Constantia" panose="02030602050306030303" pitchFamily="18" charset="0"/>
              </a:rPr>
              <a:t>:</a:t>
            </a:r>
          </a:p>
          <a:p>
            <a:pPr marL="838200" lvl="1" indent="-381000" eaLnBrk="1" hangingPunct="1">
              <a:lnSpc>
                <a:spcPct val="80000"/>
              </a:lnSpc>
            </a:pPr>
            <a:r>
              <a:rPr lang="en-US" altLang="en-US" sz="1600" dirty="0">
                <a:latin typeface="Constantia" panose="02030602050306030303" pitchFamily="18" charset="0"/>
              </a:rPr>
              <a:t>N. </a:t>
            </a:r>
            <a:r>
              <a:rPr lang="en-US" altLang="en-US" sz="1600" dirty="0" err="1">
                <a:latin typeface="Constantia" panose="02030602050306030303" pitchFamily="18" charset="0"/>
              </a:rPr>
              <a:t>glossopharyngeus</a:t>
            </a:r>
            <a:r>
              <a:rPr lang="en-US" sz="1600" dirty="0">
                <a:latin typeface="Constantia" panose="02030602050306030303" pitchFamily="18" charset="0"/>
              </a:rPr>
              <a:t> (9),</a:t>
            </a:r>
            <a:endParaRPr lang="en-US" altLang="en-US" sz="1600" dirty="0">
              <a:latin typeface="Constantia" panose="02030602050306030303" pitchFamily="18" charset="0"/>
            </a:endParaRPr>
          </a:p>
          <a:p>
            <a:pPr marL="838200" lvl="1" indent="-381000" eaLnBrk="1" hangingPunct="1">
              <a:lnSpc>
                <a:spcPct val="80000"/>
              </a:lnSpc>
            </a:pPr>
            <a:r>
              <a:rPr lang="en-US" altLang="en-US" sz="1600" dirty="0">
                <a:latin typeface="Constantia" panose="02030602050306030303" pitchFamily="18" charset="0"/>
              </a:rPr>
              <a:t>N. </a:t>
            </a:r>
            <a:r>
              <a:rPr lang="en-US" sz="1600" dirty="0" err="1">
                <a:latin typeface="Constantia" panose="02030602050306030303" pitchFamily="18" charset="0"/>
              </a:rPr>
              <a:t>Vagus</a:t>
            </a:r>
            <a:r>
              <a:rPr lang="en-US" sz="1600" dirty="0">
                <a:latin typeface="Constantia" panose="02030602050306030303" pitchFamily="18" charset="0"/>
              </a:rPr>
              <a:t> (10), </a:t>
            </a:r>
            <a:endParaRPr lang="en-US" altLang="en-US" sz="1600" dirty="0">
              <a:latin typeface="Constantia" panose="02030602050306030303" pitchFamily="18" charset="0"/>
            </a:endParaRPr>
          </a:p>
          <a:p>
            <a:pPr marL="838200" lvl="1" indent="-381000" eaLnBrk="1" hangingPunct="1">
              <a:lnSpc>
                <a:spcPct val="80000"/>
              </a:lnSpc>
            </a:pPr>
            <a:r>
              <a:rPr lang="en-US" altLang="en-US" sz="1600" dirty="0">
                <a:latin typeface="Constantia" panose="02030602050306030303" pitchFamily="18" charset="0"/>
              </a:rPr>
              <a:t>N. </a:t>
            </a:r>
            <a:r>
              <a:rPr lang="en-US" sz="1600" dirty="0" err="1">
                <a:latin typeface="Constantia" panose="02030602050306030303" pitchFamily="18" charset="0"/>
              </a:rPr>
              <a:t>Accessor</a:t>
            </a:r>
            <a:r>
              <a:rPr lang="en-US" altLang="en-US" sz="1600" dirty="0" err="1">
                <a:latin typeface="Constantia" panose="02030602050306030303" pitchFamily="18" charset="0"/>
              </a:rPr>
              <a:t>ius</a:t>
            </a:r>
            <a:r>
              <a:rPr lang="en-US" sz="1600" dirty="0">
                <a:latin typeface="Constantia" panose="02030602050306030303" pitchFamily="18" charset="0"/>
              </a:rPr>
              <a:t> (11),</a:t>
            </a:r>
            <a:endParaRPr lang="en-US" altLang="en-US" sz="1600" dirty="0">
              <a:latin typeface="Constantia" panose="02030602050306030303" pitchFamily="18" charset="0"/>
            </a:endParaRPr>
          </a:p>
          <a:p>
            <a:pPr marL="838200" lvl="1" indent="-381000" eaLnBrk="1" hangingPunct="1">
              <a:lnSpc>
                <a:spcPct val="80000"/>
              </a:lnSpc>
            </a:pPr>
            <a:r>
              <a:rPr lang="en-US" altLang="en-US" sz="1600" dirty="0">
                <a:latin typeface="Constantia" panose="02030602050306030303" pitchFamily="18" charset="0"/>
              </a:rPr>
              <a:t>N. </a:t>
            </a:r>
            <a:r>
              <a:rPr lang="en-US" sz="1600" dirty="0" err="1">
                <a:latin typeface="Constantia" panose="02030602050306030303" pitchFamily="18" charset="0"/>
              </a:rPr>
              <a:t>Hypogloss</a:t>
            </a:r>
            <a:r>
              <a:rPr lang="en-US" altLang="en-US" sz="1600" dirty="0" err="1">
                <a:latin typeface="Constantia" panose="02030602050306030303" pitchFamily="18" charset="0"/>
              </a:rPr>
              <a:t>us</a:t>
            </a:r>
            <a:r>
              <a:rPr lang="en-US" sz="1600" dirty="0">
                <a:latin typeface="Constantia" panose="02030602050306030303" pitchFamily="18" charset="0"/>
              </a:rPr>
              <a:t> (12)</a:t>
            </a:r>
          </a:p>
          <a:p>
            <a:pPr marL="838200" lvl="1" indent="-381000" eaLnBrk="1" hangingPunct="1">
              <a:lnSpc>
                <a:spcPct val="80000"/>
              </a:lnSpc>
              <a:buFontTx/>
              <a:buNone/>
            </a:pPr>
            <a:r>
              <a:rPr lang="en-GB" altLang="en-US" sz="1600" dirty="0">
                <a:latin typeface="Constantia" panose="02030602050306030303" pitchFamily="18" charset="0"/>
              </a:rPr>
              <a:t>Some nuclei of</a:t>
            </a:r>
            <a:r>
              <a:rPr lang="sr-Cyrl-RS" altLang="en-US" sz="1600" dirty="0">
                <a:latin typeface="Constantia" panose="02030602050306030303" pitchFamily="18" charset="0"/>
              </a:rPr>
              <a:t>:</a:t>
            </a:r>
          </a:p>
          <a:p>
            <a:pPr marL="838200" lvl="1" indent="-381000" eaLnBrk="1" hangingPunct="1">
              <a:lnSpc>
                <a:spcPct val="80000"/>
              </a:lnSpc>
              <a:buFontTx/>
              <a:buNone/>
            </a:pPr>
            <a:r>
              <a:rPr lang="sr-Cyrl-RS" altLang="en-US" sz="1600" dirty="0">
                <a:latin typeface="Constantia" panose="02030602050306030303" pitchFamily="18" charset="0"/>
              </a:rPr>
              <a:t>-      </a:t>
            </a:r>
            <a:r>
              <a:rPr lang="en-GB" altLang="en-US" sz="1600" dirty="0">
                <a:latin typeface="Constantia" panose="02030602050306030303" pitchFamily="18" charset="0"/>
              </a:rPr>
              <a:t>N. </a:t>
            </a:r>
            <a:r>
              <a:rPr lang="en-GB" altLang="en-US" sz="1600" dirty="0" err="1">
                <a:latin typeface="Constantia" panose="02030602050306030303" pitchFamily="18" charset="0"/>
              </a:rPr>
              <a:t>trigeminus</a:t>
            </a:r>
            <a:r>
              <a:rPr lang="en-GB" altLang="en-US" sz="1600" dirty="0">
                <a:latin typeface="Constantia" panose="02030602050306030303" pitchFamily="18" charset="0"/>
              </a:rPr>
              <a:t> (5)</a:t>
            </a:r>
          </a:p>
          <a:p>
            <a:pPr marL="838200" lvl="1" indent="-381000" eaLnBrk="1" hangingPunct="1">
              <a:lnSpc>
                <a:spcPct val="80000"/>
              </a:lnSpc>
              <a:buFontTx/>
              <a:buNone/>
            </a:pPr>
            <a:r>
              <a:rPr lang="en-GB" altLang="en-US" sz="1600" dirty="0">
                <a:latin typeface="Constantia" panose="02030602050306030303" pitchFamily="18" charset="0"/>
              </a:rPr>
              <a:t>-</a:t>
            </a:r>
            <a:r>
              <a:rPr lang="sr-Cyrl-RS" altLang="en-US" sz="1600" dirty="0">
                <a:latin typeface="Constantia" panose="02030602050306030303" pitchFamily="18" charset="0"/>
              </a:rPr>
              <a:t>      </a:t>
            </a:r>
            <a:r>
              <a:rPr lang="en-GB" altLang="en-US" sz="1600" dirty="0">
                <a:latin typeface="Constantia" panose="02030602050306030303" pitchFamily="18" charset="0"/>
              </a:rPr>
              <a:t>N. </a:t>
            </a:r>
            <a:r>
              <a:rPr lang="en-GB" altLang="en-US" sz="1600" dirty="0" err="1">
                <a:latin typeface="Constantia" panose="02030602050306030303" pitchFamily="18" charset="0"/>
              </a:rPr>
              <a:t>facialis</a:t>
            </a:r>
            <a:r>
              <a:rPr lang="en-GB" altLang="en-US" sz="1600" dirty="0">
                <a:latin typeface="Constantia" panose="02030602050306030303" pitchFamily="18" charset="0"/>
              </a:rPr>
              <a:t> (7)</a:t>
            </a:r>
          </a:p>
          <a:p>
            <a:pPr marL="838200" lvl="1" indent="-381000" eaLnBrk="1" hangingPunct="1">
              <a:lnSpc>
                <a:spcPct val="80000"/>
              </a:lnSpc>
              <a:buFontTx/>
              <a:buNone/>
            </a:pPr>
            <a:r>
              <a:rPr lang="en-GB" altLang="en-US" sz="1600" dirty="0">
                <a:latin typeface="Constantia" panose="02030602050306030303" pitchFamily="18" charset="0"/>
              </a:rPr>
              <a:t>-      N. </a:t>
            </a:r>
            <a:r>
              <a:rPr lang="en-GB" altLang="en-US" sz="1600" dirty="0" err="1">
                <a:latin typeface="Constantia" panose="02030602050306030303" pitchFamily="18" charset="0"/>
              </a:rPr>
              <a:t>vestibulocochlearis</a:t>
            </a:r>
            <a:r>
              <a:rPr lang="en-GB" altLang="en-US" sz="1600" dirty="0">
                <a:latin typeface="Constantia" panose="02030602050306030303" pitchFamily="18" charset="0"/>
              </a:rPr>
              <a:t> (8)</a:t>
            </a:r>
          </a:p>
          <a:p>
            <a:pPr marL="838200" lvl="1" indent="-381000" eaLnBrk="1" hangingPunct="1">
              <a:lnSpc>
                <a:spcPct val="80000"/>
              </a:lnSpc>
              <a:buFontTx/>
              <a:buNone/>
            </a:pPr>
            <a:endParaRPr lang="en-US" sz="800" dirty="0">
              <a:latin typeface="Constantia" panose="02030602050306030303" pitchFamily="18" charset="0"/>
            </a:endParaRPr>
          </a:p>
          <a:p>
            <a:pPr marL="457200" indent="-457200" eaLnBrk="1" hangingPunct="1">
              <a:lnSpc>
                <a:spcPct val="80000"/>
              </a:lnSpc>
            </a:pPr>
            <a:r>
              <a:rPr lang="en-GB" altLang="en-US" sz="1600" b="1" dirty="0">
                <a:solidFill>
                  <a:srgbClr val="C00000"/>
                </a:solidFill>
                <a:latin typeface="Constantia" panose="02030602050306030303" pitchFamily="18" charset="0"/>
              </a:rPr>
              <a:t>Relay nuclei </a:t>
            </a:r>
            <a:r>
              <a:rPr lang="en-GB" altLang="en-US" sz="1600" dirty="0">
                <a:latin typeface="Constantia" panose="02030602050306030303" pitchFamily="18" charset="0"/>
              </a:rPr>
              <a:t>- </a:t>
            </a:r>
            <a:r>
              <a:rPr lang="en-GB" sz="1400" b="0" i="0" dirty="0">
                <a:effectLst/>
                <a:highlight>
                  <a:srgbClr val="FFFFFF"/>
                </a:highlight>
                <a:latin typeface="Constantia" panose="02030602050306030303" pitchFamily="18" charset="0"/>
              </a:rPr>
              <a:t>which relay the stimuli from peripheral </a:t>
            </a:r>
            <a:br>
              <a:rPr lang="en-GB" sz="1400" b="0" i="0" dirty="0">
                <a:effectLst/>
                <a:highlight>
                  <a:srgbClr val="FFFFFF"/>
                </a:highlight>
                <a:latin typeface="Constantia" panose="02030602050306030303" pitchFamily="18" charset="0"/>
              </a:rPr>
            </a:br>
            <a:r>
              <a:rPr lang="en-GB" sz="1400" b="0" i="0" dirty="0">
                <a:effectLst/>
                <a:highlight>
                  <a:srgbClr val="FFFFFF"/>
                </a:highlight>
                <a:latin typeface="Constantia" panose="02030602050306030303" pitchFamily="18" charset="0"/>
              </a:rPr>
              <a:t>receptor areas to higher cortical </a:t>
            </a:r>
            <a:r>
              <a:rPr lang="en-GB" sz="1400" b="0" i="0" dirty="0" err="1">
                <a:effectLst/>
                <a:highlight>
                  <a:srgbClr val="FFFFFF"/>
                </a:highlight>
                <a:latin typeface="Constantia" panose="02030602050306030303" pitchFamily="18" charset="0"/>
              </a:rPr>
              <a:t>centers</a:t>
            </a:r>
            <a:endParaRPr lang="en-US" sz="1400" dirty="0">
              <a:latin typeface="Constantia" panose="02030602050306030303" pitchFamily="18" charset="0"/>
            </a:endParaRPr>
          </a:p>
          <a:p>
            <a:pPr marL="838200" lvl="1" indent="-381000" eaLnBrk="1" hangingPunct="1">
              <a:lnSpc>
                <a:spcPct val="80000"/>
              </a:lnSpc>
            </a:pPr>
            <a:r>
              <a:rPr lang="en-US" sz="1600" b="1" dirty="0">
                <a:latin typeface="Constantia" panose="02030602050306030303" pitchFamily="18" charset="0"/>
              </a:rPr>
              <a:t>Nucleus </a:t>
            </a:r>
            <a:r>
              <a:rPr lang="en-US" sz="1600" b="1" dirty="0" err="1">
                <a:latin typeface="Constantia" panose="02030602050306030303" pitchFamily="18" charset="0"/>
              </a:rPr>
              <a:t>gracilis</a:t>
            </a:r>
            <a:r>
              <a:rPr lang="en-US" sz="1600" dirty="0">
                <a:latin typeface="Constantia" panose="02030602050306030303" pitchFamily="18" charset="0"/>
              </a:rPr>
              <a:t> </a:t>
            </a:r>
            <a:r>
              <a:rPr lang="en-US" altLang="en-US" sz="1600" dirty="0">
                <a:latin typeface="Constantia" panose="02030602050306030303" pitchFamily="18" charset="0"/>
              </a:rPr>
              <a:t>and</a:t>
            </a:r>
            <a:r>
              <a:rPr lang="en-US" sz="1600" dirty="0">
                <a:latin typeface="Constantia" panose="02030602050306030303" pitchFamily="18" charset="0"/>
              </a:rPr>
              <a:t> </a:t>
            </a:r>
            <a:r>
              <a:rPr lang="en-US" sz="1600" b="1" dirty="0">
                <a:latin typeface="Constantia" panose="02030602050306030303" pitchFamily="18" charset="0"/>
              </a:rPr>
              <a:t>nucleus</a:t>
            </a:r>
            <a:r>
              <a:rPr lang="sr-Cyrl-RS" altLang="en-US" sz="1600" b="1" dirty="0">
                <a:latin typeface="Constantia" panose="02030602050306030303" pitchFamily="18" charset="0"/>
              </a:rPr>
              <a:t> </a:t>
            </a:r>
            <a:r>
              <a:rPr lang="en-US" sz="1600" b="1" dirty="0">
                <a:latin typeface="Constantia" panose="02030602050306030303" pitchFamily="18" charset="0"/>
              </a:rPr>
              <a:t>cuneatus</a:t>
            </a:r>
            <a:r>
              <a:rPr lang="en-US" sz="1600" dirty="0">
                <a:latin typeface="Constantia" panose="02030602050306030303" pitchFamily="18" charset="0"/>
              </a:rPr>
              <a:t> </a:t>
            </a:r>
            <a:br>
              <a:rPr lang="en-US" sz="1600" dirty="0">
                <a:latin typeface="Constantia" panose="02030602050306030303" pitchFamily="18" charset="0"/>
              </a:rPr>
            </a:br>
            <a:r>
              <a:rPr lang="en-US" altLang="en-US" sz="1600" dirty="0">
                <a:latin typeface="Constantia" panose="02030602050306030303" pitchFamily="18" charset="0"/>
              </a:rPr>
              <a:t>relays sensitive somatic information from trunk</a:t>
            </a:r>
            <a:br>
              <a:rPr lang="en-US" altLang="en-US" sz="1600" dirty="0">
                <a:latin typeface="Constantia" panose="02030602050306030303" pitchFamily="18" charset="0"/>
              </a:rPr>
            </a:br>
            <a:r>
              <a:rPr lang="en-US" altLang="en-US" sz="1600" dirty="0">
                <a:latin typeface="Constantia" panose="02030602050306030303" pitchFamily="18" charset="0"/>
              </a:rPr>
              <a:t>and limbs toward thalamus (diencephalon)</a:t>
            </a:r>
          </a:p>
          <a:p>
            <a:pPr marL="838200" lvl="1" indent="-381000" eaLnBrk="1" hangingPunct="1">
              <a:lnSpc>
                <a:spcPct val="80000"/>
              </a:lnSpc>
            </a:pPr>
            <a:r>
              <a:rPr lang="en-US" sz="1600" b="1" dirty="0">
                <a:latin typeface="Constantia" panose="02030602050306030303" pitchFamily="18" charset="0"/>
              </a:rPr>
              <a:t>Nucleus cuneatus </a:t>
            </a:r>
            <a:r>
              <a:rPr lang="en-US" sz="1600" b="1" dirty="0" err="1">
                <a:latin typeface="Constantia" panose="02030602050306030303" pitchFamily="18" charset="0"/>
              </a:rPr>
              <a:t>accessorius</a:t>
            </a:r>
            <a:r>
              <a:rPr lang="en-US" sz="1600" b="1" dirty="0">
                <a:latin typeface="Constantia" panose="02030602050306030303" pitchFamily="18" charset="0"/>
              </a:rPr>
              <a:t> </a:t>
            </a:r>
            <a:r>
              <a:rPr lang="en-US" sz="1600" dirty="0">
                <a:latin typeface="Constantia" panose="02030602050306030303" pitchFamily="18" charset="0"/>
              </a:rPr>
              <a:t>– sensory relay nucleus</a:t>
            </a:r>
          </a:p>
          <a:p>
            <a:pPr marL="838200" lvl="1" indent="-381000" eaLnBrk="1" hangingPunct="1">
              <a:lnSpc>
                <a:spcPct val="80000"/>
              </a:lnSpc>
            </a:pPr>
            <a:r>
              <a:rPr lang="en-GB" altLang="en-US" sz="1600" b="1" dirty="0">
                <a:latin typeface="Constantia" panose="02030602050306030303" pitchFamily="18" charset="0"/>
              </a:rPr>
              <a:t>Nuclei </a:t>
            </a:r>
            <a:r>
              <a:rPr lang="en-GB" altLang="en-US" sz="1600" b="1" dirty="0" err="1">
                <a:latin typeface="Constantia" panose="02030602050306030303" pitchFamily="18" charset="0"/>
              </a:rPr>
              <a:t>olivares</a:t>
            </a:r>
            <a:r>
              <a:rPr lang="sr-Cyrl-RS" altLang="en-US" sz="1600" b="1" dirty="0">
                <a:latin typeface="Constantia" panose="02030602050306030303" pitchFamily="18" charset="0"/>
              </a:rPr>
              <a:t> </a:t>
            </a:r>
            <a:r>
              <a:rPr lang="en-GB" altLang="en-US" sz="1600" b="1" dirty="0" err="1">
                <a:latin typeface="Constantia" panose="02030602050306030303" pitchFamily="18" charset="0"/>
              </a:rPr>
              <a:t>inferiores</a:t>
            </a:r>
            <a:br>
              <a:rPr lang="en-US" altLang="en-US" sz="1600" dirty="0">
                <a:latin typeface="Constantia" panose="02030602050306030303" pitchFamily="18" charset="0"/>
              </a:rPr>
            </a:br>
            <a:r>
              <a:rPr lang="en-US" altLang="en-US" sz="1600" dirty="0">
                <a:latin typeface="Constantia" panose="02030602050306030303" pitchFamily="18" charset="0"/>
              </a:rPr>
              <a:t>        - </a:t>
            </a:r>
            <a:r>
              <a:rPr lang="en-US" altLang="en-US" sz="1600" dirty="0" err="1">
                <a:latin typeface="Constantia" panose="02030602050306030303" pitchFamily="18" charset="0"/>
              </a:rPr>
              <a:t>nc</a:t>
            </a:r>
            <a:r>
              <a:rPr lang="en-US" altLang="en-US" sz="1600" dirty="0">
                <a:latin typeface="Constantia" panose="02030602050306030303" pitchFamily="18" charset="0"/>
              </a:rPr>
              <a:t>. olivaris inferior</a:t>
            </a:r>
            <a:br>
              <a:rPr lang="en-US" altLang="en-US" sz="1600" dirty="0">
                <a:latin typeface="Constantia" panose="02030602050306030303" pitchFamily="18" charset="0"/>
              </a:rPr>
            </a:br>
            <a:r>
              <a:rPr lang="en-US" altLang="en-US" sz="1600" dirty="0">
                <a:latin typeface="Constantia" panose="02030602050306030303" pitchFamily="18" charset="0"/>
              </a:rPr>
              <a:t>        - </a:t>
            </a:r>
            <a:r>
              <a:rPr lang="en-US" altLang="en-US" sz="1600" dirty="0" err="1">
                <a:latin typeface="Constantia" panose="02030602050306030303" pitchFamily="18" charset="0"/>
              </a:rPr>
              <a:t>nc</a:t>
            </a:r>
            <a:r>
              <a:rPr lang="en-US" altLang="en-US" sz="1600" dirty="0">
                <a:latin typeface="Constantia" panose="02030602050306030303" pitchFamily="18" charset="0"/>
              </a:rPr>
              <a:t>. olivaris accessories dorsalis</a:t>
            </a:r>
            <a:br>
              <a:rPr lang="en-US" altLang="en-US" sz="1600" dirty="0">
                <a:latin typeface="Constantia" panose="02030602050306030303" pitchFamily="18" charset="0"/>
              </a:rPr>
            </a:br>
            <a:r>
              <a:rPr lang="en-US" altLang="en-US" sz="1600" dirty="0">
                <a:latin typeface="Constantia" panose="02030602050306030303" pitchFamily="18" charset="0"/>
              </a:rPr>
              <a:t>        - </a:t>
            </a:r>
            <a:r>
              <a:rPr lang="en-US" altLang="en-US" sz="1600" dirty="0" err="1">
                <a:latin typeface="Constantia" panose="02030602050306030303" pitchFamily="18" charset="0"/>
              </a:rPr>
              <a:t>nc</a:t>
            </a:r>
            <a:r>
              <a:rPr lang="en-US" altLang="en-US" sz="1600" dirty="0">
                <a:latin typeface="Constantia" panose="02030602050306030303" pitchFamily="18" charset="0"/>
              </a:rPr>
              <a:t>. olivaris accessories medialis </a:t>
            </a:r>
            <a:br>
              <a:rPr lang="en-US" altLang="en-US" sz="1600" dirty="0">
                <a:latin typeface="Constantia" panose="02030602050306030303" pitchFamily="18" charset="0"/>
              </a:rPr>
            </a:br>
            <a:r>
              <a:rPr lang="en-US" altLang="en-US" sz="1600" dirty="0">
                <a:latin typeface="Constantia" panose="02030602050306030303" pitchFamily="18" charset="0"/>
              </a:rPr>
              <a:t>relay motor information from spinal cord, </a:t>
            </a:r>
            <a:br>
              <a:rPr lang="en-US" altLang="en-US" sz="1600" dirty="0">
                <a:latin typeface="Constantia" panose="02030602050306030303" pitchFamily="18" charset="0"/>
              </a:rPr>
            </a:br>
            <a:r>
              <a:rPr lang="en-US" altLang="en-US" sz="1600" dirty="0">
                <a:latin typeface="Constantia" panose="02030602050306030303" pitchFamily="18" charset="0"/>
              </a:rPr>
              <a:t>telencephalon and brainstem toward cerebellum</a:t>
            </a:r>
            <a:r>
              <a:rPr lang="en-US" sz="1600" dirty="0">
                <a:latin typeface="Constantia" panose="02030602050306030303" pitchFamily="18" charset="0"/>
              </a:rPr>
              <a:t>.</a:t>
            </a:r>
          </a:p>
          <a:p>
            <a:pPr marL="446088" lvl="1" indent="11113" eaLnBrk="1" hangingPunct="1">
              <a:lnSpc>
                <a:spcPct val="80000"/>
              </a:lnSpc>
            </a:pPr>
            <a:r>
              <a:rPr lang="en-US" sz="1600" dirty="0">
                <a:latin typeface="Constantia" panose="02030602050306030303" pitchFamily="18" charset="0"/>
              </a:rPr>
              <a:t>-    </a:t>
            </a:r>
            <a:r>
              <a:rPr lang="en-US" sz="1600" b="1" dirty="0">
                <a:latin typeface="Constantia" panose="02030602050306030303" pitchFamily="18" charset="0"/>
              </a:rPr>
              <a:t>Nuclei </a:t>
            </a:r>
            <a:r>
              <a:rPr lang="en-US" sz="1600" b="1" dirty="0" err="1">
                <a:latin typeface="Constantia" panose="02030602050306030303" pitchFamily="18" charset="0"/>
              </a:rPr>
              <a:t>arcuati</a:t>
            </a:r>
            <a:r>
              <a:rPr lang="en-US" sz="1600" b="1" dirty="0">
                <a:latin typeface="Constantia" panose="02030602050306030303" pitchFamily="18" charset="0"/>
              </a:rPr>
              <a:t> – </a:t>
            </a:r>
            <a:r>
              <a:rPr lang="en-US" sz="1600" dirty="0">
                <a:latin typeface="Constantia" panose="02030602050306030303" pitchFamily="18" charset="0"/>
              </a:rPr>
              <a:t>motor relay nuclei</a:t>
            </a:r>
            <a:endParaRPr lang="en-US" sz="1200" dirty="0">
              <a:latin typeface="Constantia" panose="02030602050306030303" pitchFamily="18" charset="0"/>
            </a:endParaRPr>
          </a:p>
          <a:p>
            <a:pPr marL="838200" lvl="1" indent="-381000" eaLnBrk="1" hangingPunct="1">
              <a:lnSpc>
                <a:spcPct val="80000"/>
              </a:lnSpc>
              <a:buNone/>
            </a:pPr>
            <a:r>
              <a:rPr lang="en-US" sz="1600" dirty="0">
                <a:latin typeface="Constantia" panose="02030602050306030303" pitchFamily="18" charset="0"/>
              </a:rPr>
              <a:t>-      </a:t>
            </a:r>
            <a:r>
              <a:rPr lang="en-US" sz="1600" b="1" dirty="0" err="1">
                <a:latin typeface="Constantia" panose="02030602050306030303" pitchFamily="18" charset="0"/>
              </a:rPr>
              <a:t>Perihypoglossal</a:t>
            </a:r>
            <a:r>
              <a:rPr lang="en-US" sz="1600" b="1" dirty="0">
                <a:latin typeface="Constantia" panose="02030602050306030303" pitchFamily="18" charset="0"/>
              </a:rPr>
              <a:t> nuclei </a:t>
            </a:r>
            <a:r>
              <a:rPr lang="en-US" sz="1600" dirty="0">
                <a:latin typeface="Constantia" panose="02030602050306030303" pitchFamily="18" charset="0"/>
              </a:rPr>
              <a:t>- motor relay nuclei</a:t>
            </a:r>
            <a:br>
              <a:rPr lang="en-US" sz="1600" dirty="0">
                <a:latin typeface="Constantia" panose="02030602050306030303" pitchFamily="18" charset="0"/>
              </a:rPr>
            </a:br>
            <a:endParaRPr lang="en-US" sz="800" dirty="0">
              <a:latin typeface="Constantia" panose="02030602050306030303" pitchFamily="18" charset="0"/>
            </a:endParaRPr>
          </a:p>
          <a:p>
            <a:pPr marL="457200" indent="-457200" eaLnBrk="1" hangingPunct="1">
              <a:lnSpc>
                <a:spcPct val="80000"/>
              </a:lnSpc>
            </a:pPr>
            <a:r>
              <a:rPr lang="en-GB" altLang="en-US" sz="1600" b="1" dirty="0">
                <a:solidFill>
                  <a:srgbClr val="C00000"/>
                </a:solidFill>
                <a:latin typeface="Constantia" panose="02030602050306030303" pitchFamily="18" charset="0"/>
              </a:rPr>
              <a:t>Nuclei of reticular formation</a:t>
            </a:r>
            <a:r>
              <a:rPr lang="sr-Cyrl-RS" altLang="en-US" sz="1600" dirty="0">
                <a:latin typeface="Constantia" panose="02030602050306030303" pitchFamily="18" charset="0"/>
              </a:rPr>
              <a:t>:</a:t>
            </a:r>
          </a:p>
          <a:p>
            <a:pPr marL="457200" indent="-457200" eaLnBrk="1" hangingPunct="1">
              <a:lnSpc>
                <a:spcPct val="80000"/>
              </a:lnSpc>
              <a:buFontTx/>
              <a:buNone/>
            </a:pPr>
            <a:r>
              <a:rPr lang="sr-Cyrl-RS" altLang="en-US" sz="1600" dirty="0">
                <a:latin typeface="Constantia" panose="02030602050306030303" pitchFamily="18" charset="0"/>
              </a:rPr>
              <a:t>	-  </a:t>
            </a:r>
            <a:r>
              <a:rPr lang="en-GB" altLang="en-US" sz="1600" dirty="0">
                <a:latin typeface="Constantia" panose="02030602050306030303" pitchFamily="18" charset="0"/>
              </a:rPr>
              <a:t>Nuclei that are reflex centres for breathing,</a:t>
            </a:r>
            <a:br>
              <a:rPr lang="en-GB" altLang="en-US" sz="1600" dirty="0">
                <a:latin typeface="Constantia" panose="02030602050306030303" pitchFamily="18" charset="0"/>
              </a:rPr>
            </a:br>
            <a:r>
              <a:rPr lang="en-GB" altLang="en-US" sz="1600" dirty="0">
                <a:latin typeface="Constantia" panose="02030602050306030303" pitchFamily="18" charset="0"/>
              </a:rPr>
              <a:t>   coughing, blood circulation, swallowing, vomiting)</a:t>
            </a:r>
            <a:br>
              <a:rPr lang="en-GB" altLang="en-US" sz="1600" dirty="0">
                <a:latin typeface="Constantia" panose="02030602050306030303" pitchFamily="18" charset="0"/>
              </a:rPr>
            </a:br>
            <a:r>
              <a:rPr lang="sr-Cyrl-RS" altLang="en-US" sz="1600" dirty="0">
                <a:solidFill>
                  <a:srgbClr val="FF0000"/>
                </a:solidFill>
                <a:latin typeface="Constantia" panose="02030602050306030303" pitchFamily="18" charset="0"/>
              </a:rPr>
              <a:t>- </a:t>
            </a:r>
            <a:r>
              <a:rPr lang="en-GB" altLang="en-US" sz="1600" b="1" dirty="0">
                <a:latin typeface="Constantia" panose="02030602050306030303" pitchFamily="18" charset="0"/>
              </a:rPr>
              <a:t>nuclei </a:t>
            </a:r>
            <a:r>
              <a:rPr lang="en-GB" altLang="en-US" sz="1600" b="1" dirty="0" err="1">
                <a:latin typeface="Constantia" panose="02030602050306030303" pitchFamily="18" charset="0"/>
              </a:rPr>
              <a:t>raphae</a:t>
            </a:r>
            <a:r>
              <a:rPr lang="en-GB" altLang="en-US" sz="1600" b="1" dirty="0">
                <a:latin typeface="Constantia" panose="02030602050306030303" pitchFamily="18" charset="0"/>
              </a:rPr>
              <a:t> - </a:t>
            </a:r>
            <a:r>
              <a:rPr lang="en-GB" altLang="en-US" sz="1400" dirty="0">
                <a:highlight>
                  <a:srgbClr val="FFFFFF"/>
                </a:highlight>
                <a:latin typeface="Constantia" panose="02030602050306030303" pitchFamily="18" charset="0"/>
              </a:rPr>
              <a:t>t</a:t>
            </a:r>
            <a:r>
              <a:rPr lang="en-GB" sz="1400" b="0" i="0" dirty="0">
                <a:effectLst/>
                <a:highlight>
                  <a:srgbClr val="FFFFFF"/>
                </a:highlight>
                <a:latin typeface="Constantia" panose="02030602050306030303" pitchFamily="18" charset="0"/>
              </a:rPr>
              <a:t>hey are the main source of the</a:t>
            </a:r>
            <a:r>
              <a:rPr lang="en-GB" sz="1400" dirty="0">
                <a:highlight>
                  <a:srgbClr val="FFFFFF"/>
                </a:highlight>
                <a:latin typeface="Constantia" panose="02030602050306030303" pitchFamily="18" charset="0"/>
              </a:rPr>
              <a:t> </a:t>
            </a:r>
            <a:r>
              <a:rPr lang="en-GB" sz="1400" b="0" i="0" dirty="0">
                <a:effectLst/>
                <a:highlight>
                  <a:srgbClr val="FFFFFF"/>
                </a:highlight>
                <a:latin typeface="Constantia" panose="02030602050306030303" pitchFamily="18" charset="0"/>
              </a:rPr>
              <a:t>neurotransmitter serotonin and are also involved in</a:t>
            </a:r>
            <a:br>
              <a:rPr lang="en-GB" sz="1400" b="0" i="0" dirty="0">
                <a:effectLst/>
                <a:highlight>
                  <a:srgbClr val="FFFFFF"/>
                </a:highlight>
                <a:latin typeface="Constantia" panose="02030602050306030303" pitchFamily="18" charset="0"/>
              </a:rPr>
            </a:br>
            <a:r>
              <a:rPr lang="en-GB" sz="1400" b="0" i="0" dirty="0">
                <a:effectLst/>
                <a:highlight>
                  <a:srgbClr val="FFFFFF"/>
                </a:highlight>
                <a:latin typeface="Constantia" panose="02030602050306030303" pitchFamily="18" charset="0"/>
              </a:rPr>
              <a:t>                                    modulation of mood, pain, wakefulness/arousal states and thermoregulation</a:t>
            </a:r>
            <a:r>
              <a:rPr lang="en-GB" sz="1050" b="0" i="0" dirty="0">
                <a:solidFill>
                  <a:srgbClr val="495354"/>
                </a:solidFill>
                <a:effectLst/>
                <a:highlight>
                  <a:srgbClr val="FFFFFF"/>
                </a:highlight>
                <a:latin typeface="PlutoSansLight"/>
              </a:rPr>
              <a:t>.</a:t>
            </a:r>
            <a:endParaRPr lang="sr-Cyrl-RS" altLang="en-US" sz="1600" dirty="0">
              <a:solidFill>
                <a:srgbClr val="FF0000"/>
              </a:solidFill>
              <a:latin typeface="Constantia" panose="02030602050306030303" pitchFamily="18" charset="0"/>
            </a:endParaRPr>
          </a:p>
        </p:txBody>
      </p:sp>
      <p:sp>
        <p:nvSpPr>
          <p:cNvPr id="40970" name="Rectangle 3"/>
          <p:cNvSpPr>
            <a:spLocks noGrp="1" noChangeArrowheads="1"/>
          </p:cNvSpPr>
          <p:nvPr>
            <p:ph type="title" idx="4294967295"/>
          </p:nvPr>
        </p:nvSpPr>
        <p:spPr>
          <a:xfrm>
            <a:off x="4945948" y="324314"/>
            <a:ext cx="4176712" cy="838200"/>
          </a:xfrm>
        </p:spPr>
        <p:txBody>
          <a:bodyPr/>
          <a:lstStyle/>
          <a:p>
            <a:pPr eaLnBrk="1" hangingPunct="1"/>
            <a:r>
              <a:rPr lang="en-US" sz="3200" b="1" u="sng" dirty="0">
                <a:latin typeface="Constantia" panose="02030602050306030303" pitchFamily="18" charset="0"/>
              </a:rPr>
              <a:t>Medulla Oblongata</a:t>
            </a:r>
          </a:p>
        </p:txBody>
      </p:sp>
    </p:spTree>
    <p:extLst>
      <p:ext uri="{BB962C8B-B14F-4D97-AF65-F5344CB8AC3E}">
        <p14:creationId xmlns:p14="http://schemas.microsoft.com/office/powerpoint/2010/main" val="22370111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a:extLst>
              <a:ext uri="{FF2B5EF4-FFF2-40B4-BE49-F238E27FC236}">
                <a16:creationId xmlns:a16="http://schemas.microsoft.com/office/drawing/2014/main" id="{7FB3851B-E99F-25AA-DAFC-0C8444F480FF}"/>
              </a:ext>
            </a:extLst>
          </p:cNvPr>
          <p:cNvSpPr>
            <a:spLocks noChangeArrowheads="1"/>
          </p:cNvSpPr>
          <p:nvPr/>
        </p:nvSpPr>
        <p:spPr bwMode="auto">
          <a:xfrm>
            <a:off x="0" y="1304925"/>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tx1"/>
              </a:buClr>
              <a:buFont typeface="Wingdings" panose="05000000000000000000" pitchFamily="2" charset="2"/>
              <a:buChar char="–"/>
              <a:defRPr sz="2800">
                <a:solidFill>
                  <a:schemeClr val="tx1"/>
                </a:solidFill>
                <a:latin typeface="Tahoma" panose="020B0604030504040204" pitchFamily="34" charset="0"/>
              </a:defRPr>
            </a:lvl2pPr>
            <a:lvl3pPr marL="1143000" indent="-228600">
              <a:spcBef>
                <a:spcPct val="20000"/>
              </a:spcBef>
              <a:buClr>
                <a:schemeClr val="hlink"/>
              </a:buClr>
              <a:buFont typeface="Wingdings" panose="05000000000000000000" pitchFamily="2" charset="2"/>
              <a:buChar char="§"/>
              <a:defRPr sz="2400">
                <a:solidFill>
                  <a:schemeClr val="tx1"/>
                </a:solidFill>
                <a:latin typeface="Tahoma" panose="020B0604030504040204" pitchFamily="34" charset="0"/>
              </a:defRPr>
            </a:lvl3pPr>
            <a:lvl4pPr marL="1600200" indent="-228600">
              <a:spcBef>
                <a:spcPct val="20000"/>
              </a:spcBef>
              <a:buFont typeface="Wingdings" panose="05000000000000000000" pitchFamily="2" charset="2"/>
              <a:buChar char="–"/>
              <a:defRPr sz="2000">
                <a:solidFill>
                  <a:schemeClr val="tx1"/>
                </a:solidFill>
                <a:latin typeface="Tahoma" panose="020B0604030504040204" pitchFamily="34" charset="0"/>
              </a:defRPr>
            </a:lvl4pPr>
            <a:lvl5pPr marL="2057400" indent="-228600">
              <a:spcBef>
                <a:spcPct val="20000"/>
              </a:spcBef>
              <a:buClr>
                <a:schemeClr val="hlink"/>
              </a:buClr>
              <a:buFont typeface="Wingdings" panose="05000000000000000000" pitchFamily="2" charset="2"/>
              <a:buChar char="§"/>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9pPr>
          </a:lstStyle>
          <a:p>
            <a:pPr>
              <a:spcBef>
                <a:spcPct val="0"/>
              </a:spcBef>
              <a:buClrTx/>
              <a:buSzTx/>
              <a:buFont typeface="Arial" panose="020B0604020202020204" pitchFamily="34" charset="0"/>
              <a:buNone/>
            </a:pPr>
            <a:endParaRPr lang="sr-Latn-CS" altLang="en-US" sz="1800"/>
          </a:p>
        </p:txBody>
      </p:sp>
      <p:sp>
        <p:nvSpPr>
          <p:cNvPr id="61443" name="Rectangle 3">
            <a:extLst>
              <a:ext uri="{FF2B5EF4-FFF2-40B4-BE49-F238E27FC236}">
                <a16:creationId xmlns:a16="http://schemas.microsoft.com/office/drawing/2014/main" id="{0657B7E2-A145-8B39-8F14-1AF2EF8D3FDE}"/>
              </a:ext>
            </a:extLst>
          </p:cNvPr>
          <p:cNvSpPr>
            <a:spLocks noGrp="1" noChangeArrowheads="1"/>
          </p:cNvSpPr>
          <p:nvPr>
            <p:ph type="title" idx="4294967295"/>
          </p:nvPr>
        </p:nvSpPr>
        <p:spPr>
          <a:xfrm>
            <a:off x="2971800" y="0"/>
            <a:ext cx="4572000" cy="838200"/>
          </a:xfrm>
        </p:spPr>
        <p:txBody>
          <a:bodyPr/>
          <a:lstStyle/>
          <a:p>
            <a:pPr eaLnBrk="1" hangingPunct="1">
              <a:defRPr/>
            </a:pPr>
            <a:r>
              <a:rPr lang="en-US" sz="3200" b="1" u="sng" dirty="0">
                <a:effectLst>
                  <a:outerShdw blurRad="38100" dist="38100" dir="2700000" algn="tl">
                    <a:srgbClr val="000000"/>
                  </a:outerShdw>
                </a:effectLst>
                <a:latin typeface="Book Antiqua" panose="02040602050305030304" pitchFamily="18" charset="0"/>
              </a:rPr>
              <a:t>Medulla Oblongata</a:t>
            </a:r>
          </a:p>
        </p:txBody>
      </p:sp>
      <p:sp>
        <p:nvSpPr>
          <p:cNvPr id="61444" name="Rectangle 4">
            <a:extLst>
              <a:ext uri="{FF2B5EF4-FFF2-40B4-BE49-F238E27FC236}">
                <a16:creationId xmlns:a16="http://schemas.microsoft.com/office/drawing/2014/main" id="{8DD6E7BC-3648-CFA4-10C8-FD11A9FF1079}"/>
              </a:ext>
            </a:extLst>
          </p:cNvPr>
          <p:cNvSpPr>
            <a:spLocks noGrp="1" noChangeArrowheads="1"/>
          </p:cNvSpPr>
          <p:nvPr>
            <p:ph type="body" sz="half" idx="4294967295"/>
          </p:nvPr>
        </p:nvSpPr>
        <p:spPr>
          <a:xfrm>
            <a:off x="1588" y="1098550"/>
            <a:ext cx="4930775" cy="5762625"/>
          </a:xfrm>
        </p:spPr>
        <p:txBody>
          <a:bodyPr/>
          <a:lstStyle/>
          <a:p>
            <a:pPr marL="457200" indent="-457200" eaLnBrk="1" hangingPunct="1">
              <a:lnSpc>
                <a:spcPct val="90000"/>
              </a:lnSpc>
            </a:pPr>
            <a:r>
              <a:rPr lang="en-GB" sz="2000" b="0" i="0" dirty="0">
                <a:solidFill>
                  <a:srgbClr val="0D0D0D"/>
                </a:solidFill>
                <a:effectLst/>
                <a:highlight>
                  <a:srgbClr val="FFFFFF"/>
                </a:highlight>
                <a:latin typeface="Constantia" panose="02030602050306030303" pitchFamily="18" charset="0"/>
              </a:rPr>
              <a:t>It contains nuclei that are </a:t>
            </a:r>
            <a:r>
              <a:rPr lang="en-GB" sz="2000" b="0" i="0" dirty="0" err="1">
                <a:solidFill>
                  <a:srgbClr val="0D0D0D"/>
                </a:solidFill>
                <a:effectLst/>
                <a:highlight>
                  <a:srgbClr val="FFFFFF"/>
                </a:highlight>
                <a:latin typeface="Constantia" panose="02030602050306030303" pitchFamily="18" charset="0"/>
              </a:rPr>
              <a:t>centers</a:t>
            </a:r>
            <a:r>
              <a:rPr lang="en-GB" sz="2000" b="0" i="0" dirty="0">
                <a:solidFill>
                  <a:srgbClr val="0D0D0D"/>
                </a:solidFill>
                <a:effectLst/>
                <a:highlight>
                  <a:srgbClr val="FFFFFF"/>
                </a:highlight>
                <a:latin typeface="Constantia" panose="02030602050306030303" pitchFamily="18" charset="0"/>
              </a:rPr>
              <a:t> of control for the autonomic nervous system, nuclei of cranial nerves, relay nuclei.</a:t>
            </a:r>
          </a:p>
          <a:p>
            <a:pPr marL="457200" indent="-457200" eaLnBrk="1" hangingPunct="1">
              <a:lnSpc>
                <a:spcPct val="90000"/>
              </a:lnSpc>
            </a:pPr>
            <a:r>
              <a:rPr lang="en-GB" sz="2000" b="0" i="0" dirty="0">
                <a:solidFill>
                  <a:srgbClr val="0D0D0D"/>
                </a:solidFill>
                <a:effectLst/>
                <a:highlight>
                  <a:srgbClr val="FFFFFF"/>
                </a:highlight>
                <a:latin typeface="Constantia" panose="02030602050306030303" pitchFamily="18" charset="0"/>
              </a:rPr>
              <a:t> Nuclei of the autonomic nervous system </a:t>
            </a:r>
          </a:p>
          <a:p>
            <a:pPr marL="457200" indent="-457200" eaLnBrk="1" hangingPunct="1">
              <a:lnSpc>
                <a:spcPct val="90000"/>
              </a:lnSpc>
            </a:pPr>
            <a:r>
              <a:rPr lang="en-GB" sz="2000" b="0" i="0" dirty="0">
                <a:solidFill>
                  <a:srgbClr val="0D0D0D"/>
                </a:solidFill>
                <a:effectLst/>
                <a:highlight>
                  <a:srgbClr val="FFFFFF"/>
                </a:highlight>
                <a:latin typeface="Constantia" panose="02030602050306030303" pitchFamily="18" charset="0"/>
              </a:rPr>
              <a:t>Cardiovascular </a:t>
            </a:r>
            <a:r>
              <a:rPr lang="en-GB" sz="2000" b="0" i="0" dirty="0" err="1">
                <a:solidFill>
                  <a:srgbClr val="0D0D0D"/>
                </a:solidFill>
                <a:effectLst/>
                <a:highlight>
                  <a:srgbClr val="FFFFFF"/>
                </a:highlight>
                <a:latin typeface="Constantia" panose="02030602050306030303" pitchFamily="18" charset="0"/>
              </a:rPr>
              <a:t>centers</a:t>
            </a:r>
            <a:br>
              <a:rPr lang="en-GB" sz="2000" dirty="0">
                <a:solidFill>
                  <a:srgbClr val="0D0D0D"/>
                </a:solidFill>
                <a:highlight>
                  <a:srgbClr val="FFFFFF"/>
                </a:highlight>
                <a:latin typeface="Constantia" panose="02030602050306030303" pitchFamily="18" charset="0"/>
              </a:rPr>
            </a:br>
            <a:r>
              <a:rPr lang="en-GB" sz="2000" dirty="0">
                <a:solidFill>
                  <a:srgbClr val="0D0D0D"/>
                </a:solidFill>
                <a:highlight>
                  <a:srgbClr val="FFFFFF"/>
                </a:highlight>
                <a:latin typeface="Constantia" panose="02030602050306030303" pitchFamily="18" charset="0"/>
              </a:rPr>
              <a:t>-</a:t>
            </a:r>
            <a:r>
              <a:rPr lang="en-GB" sz="2000" b="0" i="0" dirty="0">
                <a:solidFill>
                  <a:srgbClr val="0D0D0D"/>
                </a:solidFill>
                <a:effectLst/>
                <a:highlight>
                  <a:srgbClr val="FFFFFF"/>
                </a:highlight>
                <a:latin typeface="Constantia" panose="02030602050306030303" pitchFamily="18" charset="0"/>
              </a:rPr>
              <a:t> Cardioinhibitory and </a:t>
            </a:r>
            <a:r>
              <a:rPr lang="en-GB" sz="2000" b="0" i="0" dirty="0" err="1">
                <a:solidFill>
                  <a:srgbClr val="0D0D0D"/>
                </a:solidFill>
                <a:effectLst/>
                <a:highlight>
                  <a:srgbClr val="FFFFFF"/>
                </a:highlight>
                <a:latin typeface="Constantia" panose="02030602050306030303" pitchFamily="18" charset="0"/>
              </a:rPr>
              <a:t>cardioexcitatory</a:t>
            </a:r>
            <a:br>
              <a:rPr lang="en-GB" sz="2000" dirty="0">
                <a:solidFill>
                  <a:srgbClr val="0D0D0D"/>
                </a:solidFill>
                <a:highlight>
                  <a:srgbClr val="FFFFFF"/>
                </a:highlight>
                <a:latin typeface="Constantia" panose="02030602050306030303" pitchFamily="18" charset="0"/>
              </a:rPr>
            </a:br>
            <a:r>
              <a:rPr lang="en-GB" sz="2000" dirty="0">
                <a:solidFill>
                  <a:srgbClr val="0D0D0D"/>
                </a:solidFill>
                <a:highlight>
                  <a:srgbClr val="FFFFFF"/>
                </a:highlight>
                <a:latin typeface="Constantia" panose="02030602050306030303" pitchFamily="18" charset="0"/>
              </a:rPr>
              <a:t>   </a:t>
            </a:r>
            <a:r>
              <a:rPr lang="en-GB" sz="2000" b="0" i="0" dirty="0" err="1">
                <a:solidFill>
                  <a:srgbClr val="0D0D0D"/>
                </a:solidFill>
                <a:effectLst/>
                <a:highlight>
                  <a:srgbClr val="FFFFFF"/>
                </a:highlight>
                <a:latin typeface="Constantia" panose="02030602050306030303" pitchFamily="18" charset="0"/>
              </a:rPr>
              <a:t>centers</a:t>
            </a:r>
            <a:r>
              <a:rPr lang="en-GB" sz="2000" b="0" i="0" dirty="0">
                <a:solidFill>
                  <a:srgbClr val="0D0D0D"/>
                </a:solidFill>
                <a:effectLst/>
                <a:highlight>
                  <a:srgbClr val="FFFFFF"/>
                </a:highlight>
                <a:latin typeface="Constantia" panose="02030602050306030303" pitchFamily="18" charset="0"/>
              </a:rPr>
              <a:t> that change the frequency</a:t>
            </a:r>
            <a:br>
              <a:rPr lang="en-GB" sz="2000" b="0" i="0" dirty="0">
                <a:solidFill>
                  <a:srgbClr val="0D0D0D"/>
                </a:solidFill>
                <a:effectLst/>
                <a:highlight>
                  <a:srgbClr val="FFFFFF"/>
                </a:highlight>
                <a:latin typeface="Constantia" panose="02030602050306030303" pitchFamily="18" charset="0"/>
              </a:rPr>
            </a:br>
            <a:r>
              <a:rPr lang="en-GB" sz="2000" b="0" i="0" dirty="0">
                <a:solidFill>
                  <a:srgbClr val="0D0D0D"/>
                </a:solidFill>
                <a:effectLst/>
                <a:highlight>
                  <a:srgbClr val="FFFFFF"/>
                </a:highlight>
                <a:latin typeface="Constantia" panose="02030602050306030303" pitchFamily="18" charset="0"/>
              </a:rPr>
              <a:t>   and strength of cardiac contractions</a:t>
            </a:r>
            <a:br>
              <a:rPr lang="en-GB" sz="2000" b="0" i="0" dirty="0">
                <a:solidFill>
                  <a:srgbClr val="0D0D0D"/>
                </a:solidFill>
                <a:effectLst/>
                <a:highlight>
                  <a:srgbClr val="FFFFFF"/>
                </a:highlight>
                <a:latin typeface="Constantia" panose="02030602050306030303" pitchFamily="18" charset="0"/>
              </a:rPr>
            </a:br>
            <a:r>
              <a:rPr lang="en-GB" sz="2000" b="0" i="0" dirty="0">
                <a:solidFill>
                  <a:srgbClr val="0D0D0D"/>
                </a:solidFill>
                <a:effectLst/>
                <a:highlight>
                  <a:srgbClr val="FFFFFF"/>
                </a:highlight>
                <a:latin typeface="Constantia" panose="02030602050306030303" pitchFamily="18" charset="0"/>
              </a:rPr>
              <a:t>- Vascular </a:t>
            </a:r>
            <a:r>
              <a:rPr lang="en-GB" sz="2000" b="0" i="0" dirty="0" err="1">
                <a:solidFill>
                  <a:srgbClr val="0D0D0D"/>
                </a:solidFill>
                <a:effectLst/>
                <a:highlight>
                  <a:srgbClr val="FFFFFF"/>
                </a:highlight>
                <a:latin typeface="Constantia" panose="02030602050306030303" pitchFamily="18" charset="0"/>
              </a:rPr>
              <a:t>centers</a:t>
            </a:r>
            <a:r>
              <a:rPr lang="en-GB" sz="2000" b="0" i="0" dirty="0">
                <a:solidFill>
                  <a:srgbClr val="0D0D0D"/>
                </a:solidFill>
                <a:effectLst/>
                <a:highlight>
                  <a:srgbClr val="FFFFFF"/>
                </a:highlight>
                <a:latin typeface="Constantia" panose="02030602050306030303" pitchFamily="18" charset="0"/>
              </a:rPr>
              <a:t> that change the tone</a:t>
            </a:r>
            <a:br>
              <a:rPr lang="en-GB" sz="2000" b="0" i="0" dirty="0">
                <a:solidFill>
                  <a:srgbClr val="0D0D0D"/>
                </a:solidFill>
                <a:effectLst/>
                <a:highlight>
                  <a:srgbClr val="FFFFFF"/>
                </a:highlight>
                <a:latin typeface="Constantia" panose="02030602050306030303" pitchFamily="18" charset="0"/>
              </a:rPr>
            </a:br>
            <a:r>
              <a:rPr lang="en-GB" sz="2000" b="0" i="0" dirty="0">
                <a:solidFill>
                  <a:srgbClr val="0D0D0D"/>
                </a:solidFill>
                <a:effectLst/>
                <a:highlight>
                  <a:srgbClr val="FFFFFF"/>
                </a:highlight>
                <a:latin typeface="Constantia" panose="02030602050306030303" pitchFamily="18" charset="0"/>
              </a:rPr>
              <a:t>   of smooth muscles of blood vessels</a:t>
            </a:r>
          </a:p>
          <a:p>
            <a:pPr marL="457200" indent="-457200" eaLnBrk="1" hangingPunct="1">
              <a:lnSpc>
                <a:spcPct val="90000"/>
              </a:lnSpc>
            </a:pPr>
            <a:r>
              <a:rPr lang="en-GB" sz="2000" b="0" i="0" dirty="0">
                <a:solidFill>
                  <a:srgbClr val="0D0D0D"/>
                </a:solidFill>
                <a:effectLst/>
                <a:highlight>
                  <a:srgbClr val="FFFFFF"/>
                </a:highlight>
                <a:latin typeface="Constantia" panose="02030602050306030303" pitchFamily="18" charset="0"/>
              </a:rPr>
              <a:t>Respiratory </a:t>
            </a:r>
            <a:r>
              <a:rPr lang="en-GB" sz="2000" b="0" i="0" dirty="0" err="1">
                <a:solidFill>
                  <a:srgbClr val="0D0D0D"/>
                </a:solidFill>
                <a:effectLst/>
                <a:highlight>
                  <a:srgbClr val="FFFFFF"/>
                </a:highlight>
                <a:latin typeface="Constantia" panose="02030602050306030303" pitchFamily="18" charset="0"/>
              </a:rPr>
              <a:t>centers</a:t>
            </a:r>
            <a:r>
              <a:rPr lang="en-GB" sz="2000" b="0" i="0" dirty="0">
                <a:solidFill>
                  <a:srgbClr val="0D0D0D"/>
                </a:solidFill>
                <a:effectLst/>
                <a:highlight>
                  <a:srgbClr val="FFFFFF"/>
                </a:highlight>
                <a:latin typeface="Constantia" panose="02030602050306030303" pitchFamily="18" charset="0"/>
              </a:rPr>
              <a:t> </a:t>
            </a:r>
            <a:br>
              <a:rPr lang="en-GB" sz="2000" b="0" i="0" dirty="0">
                <a:solidFill>
                  <a:srgbClr val="0D0D0D"/>
                </a:solidFill>
                <a:effectLst/>
                <a:highlight>
                  <a:srgbClr val="FFFFFF"/>
                </a:highlight>
                <a:latin typeface="Constantia" panose="02030602050306030303" pitchFamily="18" charset="0"/>
              </a:rPr>
            </a:br>
            <a:r>
              <a:rPr lang="en-GB" sz="2000" b="0" i="0" dirty="0">
                <a:solidFill>
                  <a:srgbClr val="0D0D0D"/>
                </a:solidFill>
                <a:effectLst/>
                <a:highlight>
                  <a:srgbClr val="FFFFFF"/>
                </a:highlight>
                <a:latin typeface="Constantia" panose="02030602050306030303" pitchFamily="18" charset="0"/>
              </a:rPr>
              <a:t>- They receive information from the</a:t>
            </a:r>
            <a:br>
              <a:rPr lang="en-GB" sz="2000" b="0" i="0" dirty="0">
                <a:solidFill>
                  <a:srgbClr val="0D0D0D"/>
                </a:solidFill>
                <a:effectLst/>
                <a:highlight>
                  <a:srgbClr val="FFFFFF"/>
                </a:highlight>
                <a:latin typeface="Constantia" panose="02030602050306030303" pitchFamily="18" charset="0"/>
              </a:rPr>
            </a:br>
            <a:r>
              <a:rPr lang="en-GB" sz="2000" b="0" i="0" dirty="0">
                <a:solidFill>
                  <a:srgbClr val="0D0D0D"/>
                </a:solidFill>
                <a:effectLst/>
                <a:highlight>
                  <a:srgbClr val="FFFFFF"/>
                </a:highlight>
                <a:latin typeface="Constantia" panose="02030602050306030303" pitchFamily="18" charset="0"/>
              </a:rPr>
              <a:t>  pons </a:t>
            </a:r>
          </a:p>
          <a:p>
            <a:pPr marL="457200" indent="-457200" eaLnBrk="1" hangingPunct="1">
              <a:lnSpc>
                <a:spcPct val="90000"/>
              </a:lnSpc>
            </a:pPr>
            <a:r>
              <a:rPr lang="en-GB" sz="2000" b="0" i="0" dirty="0">
                <a:solidFill>
                  <a:srgbClr val="0D0D0D"/>
                </a:solidFill>
                <a:effectLst/>
                <a:highlight>
                  <a:srgbClr val="FFFFFF"/>
                </a:highlight>
                <a:latin typeface="Constantia" panose="02030602050306030303" pitchFamily="18" charset="0"/>
              </a:rPr>
              <a:t>Other </a:t>
            </a:r>
            <a:r>
              <a:rPr lang="en-GB" sz="2000" b="0" i="0" dirty="0" err="1">
                <a:solidFill>
                  <a:srgbClr val="0D0D0D"/>
                </a:solidFill>
                <a:effectLst/>
                <a:highlight>
                  <a:srgbClr val="FFFFFF"/>
                </a:highlight>
                <a:latin typeface="Constantia" panose="02030602050306030303" pitchFamily="18" charset="0"/>
              </a:rPr>
              <a:t>centers</a:t>
            </a:r>
            <a:r>
              <a:rPr lang="en-GB" sz="2000" b="0" i="0" dirty="0">
                <a:solidFill>
                  <a:srgbClr val="0D0D0D"/>
                </a:solidFill>
                <a:effectLst/>
                <a:highlight>
                  <a:srgbClr val="FFFFFF"/>
                </a:highlight>
                <a:latin typeface="Constantia" panose="02030602050306030303" pitchFamily="18" charset="0"/>
              </a:rPr>
              <a:t> for:</a:t>
            </a:r>
            <a:br>
              <a:rPr lang="en-GB" sz="2000" b="0" i="0" dirty="0">
                <a:solidFill>
                  <a:srgbClr val="0D0D0D"/>
                </a:solidFill>
                <a:effectLst/>
                <a:highlight>
                  <a:srgbClr val="FFFFFF"/>
                </a:highlight>
                <a:latin typeface="Constantia" panose="02030602050306030303" pitchFamily="18" charset="0"/>
              </a:rPr>
            </a:br>
            <a:r>
              <a:rPr lang="en-GB" sz="2000" b="0" i="0" dirty="0">
                <a:solidFill>
                  <a:srgbClr val="0D0D0D"/>
                </a:solidFill>
                <a:effectLst/>
                <a:highlight>
                  <a:srgbClr val="FFFFFF"/>
                </a:highlight>
                <a:latin typeface="Constantia" panose="02030602050306030303" pitchFamily="18" charset="0"/>
              </a:rPr>
              <a:t>- Vomiting, swallowing, coughing,</a:t>
            </a:r>
            <a:br>
              <a:rPr lang="en-GB" sz="2000" b="0" i="0" dirty="0">
                <a:solidFill>
                  <a:srgbClr val="0D0D0D"/>
                </a:solidFill>
                <a:effectLst/>
                <a:highlight>
                  <a:srgbClr val="FFFFFF"/>
                </a:highlight>
                <a:latin typeface="Constantia" panose="02030602050306030303" pitchFamily="18" charset="0"/>
              </a:rPr>
            </a:br>
            <a:r>
              <a:rPr lang="en-GB" sz="2000" b="0" i="0" dirty="0">
                <a:solidFill>
                  <a:srgbClr val="0D0D0D"/>
                </a:solidFill>
                <a:effectLst/>
                <a:highlight>
                  <a:srgbClr val="FFFFFF"/>
                </a:highlight>
                <a:latin typeface="Constantia" panose="02030602050306030303" pitchFamily="18" charset="0"/>
              </a:rPr>
              <a:t>   hiccupping, sneezing</a:t>
            </a:r>
            <a:endParaRPr lang="en-US" altLang="en-US" sz="2000" dirty="0">
              <a:effectLst>
                <a:outerShdw blurRad="38100" dist="38100" dir="2700000" algn="tl">
                  <a:srgbClr val="000000"/>
                </a:outerShdw>
              </a:effectLst>
              <a:latin typeface="Constantia" panose="02030602050306030303" pitchFamily="18" charset="0"/>
              <a:ea typeface="Book Antiqua" panose="02040602050305030304" pitchFamily="18" charset="0"/>
              <a:cs typeface="Book Antiqua" panose="02040602050305030304" pitchFamily="18" charset="0"/>
            </a:endParaRPr>
          </a:p>
        </p:txBody>
      </p:sp>
      <p:pic>
        <p:nvPicPr>
          <p:cNvPr id="62469" name="Picture 5" descr="n2a5p1">
            <a:extLst>
              <a:ext uri="{FF2B5EF4-FFF2-40B4-BE49-F238E27FC236}">
                <a16:creationId xmlns:a16="http://schemas.microsoft.com/office/drawing/2014/main" id="{F31F91A3-7E40-7193-53B5-AC71ABDCC8D2}"/>
              </a:ext>
            </a:extLst>
          </p:cNvPr>
          <p:cNvPicPr>
            <a:picLocks noGrp="1" noChangeAspect="1" noChangeArrowheads="1"/>
          </p:cNvPicPr>
          <p:nvPr>
            <p:ph sz="half" idx="4294967295"/>
          </p:nvPr>
        </p:nvPicPr>
        <p:blipFill>
          <a:blip r:embed="rId2">
            <a:extLst>
              <a:ext uri="{28A0092B-C50C-407E-A947-70E740481C1C}">
                <a14:useLocalDpi xmlns:a14="http://schemas.microsoft.com/office/drawing/2010/main" val="0"/>
              </a:ext>
            </a:extLst>
          </a:blip>
          <a:srcRect l="4347" t="10869" r="4347" b="8696"/>
          <a:stretch>
            <a:fillRect/>
          </a:stretch>
        </p:blipFill>
        <p:spPr>
          <a:xfrm>
            <a:off x="4984750" y="1779588"/>
            <a:ext cx="4160838" cy="3665537"/>
          </a:xfrm>
        </p:spPr>
      </p:pic>
    </p:spTree>
    <p:extLst>
      <p:ext uri="{BB962C8B-B14F-4D97-AF65-F5344CB8AC3E}">
        <p14:creationId xmlns:p14="http://schemas.microsoft.com/office/powerpoint/2010/main" val="12735280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E89756F-A70F-211B-148A-17B485A3B8B1}"/>
              </a:ext>
            </a:extLst>
          </p:cNvPr>
          <p:cNvSpPr txBox="1"/>
          <p:nvPr/>
        </p:nvSpPr>
        <p:spPr>
          <a:xfrm>
            <a:off x="0" y="-25478"/>
            <a:ext cx="9144000" cy="4247317"/>
          </a:xfrm>
          <a:prstGeom prst="rect">
            <a:avLst/>
          </a:prstGeom>
          <a:noFill/>
        </p:spPr>
        <p:txBody>
          <a:bodyPr wrap="square">
            <a:spAutoFit/>
          </a:bodyPr>
          <a:lstStyle/>
          <a:p>
            <a:r>
              <a:rPr lang="en-GB" b="1" dirty="0">
                <a:latin typeface="Constantia" panose="02030602050306030303" pitchFamily="18" charset="0"/>
              </a:rPr>
              <a:t>Relay sensory nuclei of the medulla oblongata</a:t>
            </a:r>
          </a:p>
          <a:p>
            <a:endParaRPr lang="en-GB" b="1" dirty="0">
              <a:latin typeface="Constantia" panose="02030602050306030303" pitchFamily="18" charset="0"/>
            </a:endParaRPr>
          </a:p>
          <a:p>
            <a:r>
              <a:rPr lang="en-GB" b="1" dirty="0">
                <a:latin typeface="Constantia" panose="02030602050306030303" pitchFamily="18" charset="0"/>
              </a:rPr>
              <a:t>* The nucleus </a:t>
            </a:r>
            <a:r>
              <a:rPr lang="en-GB" b="1" dirty="0" err="1">
                <a:latin typeface="Constantia" panose="02030602050306030303" pitchFamily="18" charset="0"/>
              </a:rPr>
              <a:t>gracilis</a:t>
            </a:r>
            <a:r>
              <a:rPr lang="en-GB" b="1" dirty="0">
                <a:latin typeface="Constantia" panose="02030602050306030303" pitchFamily="18" charset="0"/>
              </a:rPr>
              <a:t> (NG) and nucleus cuneatus (NC) </a:t>
            </a:r>
            <a:r>
              <a:rPr lang="en-GB" dirty="0">
                <a:latin typeface="Constantia" panose="02030602050306030303" pitchFamily="18" charset="0"/>
              </a:rPr>
              <a:t>form the gracile and cuneate</a:t>
            </a:r>
            <a:br>
              <a:rPr lang="en-GB" dirty="0">
                <a:latin typeface="Constantia" panose="02030602050306030303" pitchFamily="18" charset="0"/>
              </a:rPr>
            </a:br>
            <a:r>
              <a:rPr lang="en-GB" dirty="0">
                <a:latin typeface="Constantia" panose="02030602050306030303" pitchFamily="18" charset="0"/>
              </a:rPr>
              <a:t>   tubercles, two small prominences on the dorsal aspect of the caudal medulla just inferior</a:t>
            </a:r>
            <a:br>
              <a:rPr lang="en-GB" dirty="0">
                <a:latin typeface="Constantia" panose="02030602050306030303" pitchFamily="18" charset="0"/>
              </a:rPr>
            </a:br>
            <a:r>
              <a:rPr lang="en-GB" dirty="0">
                <a:latin typeface="Constantia" panose="02030602050306030303" pitchFamily="18" charset="0"/>
              </a:rPr>
              <a:t>   to the inferior border of the fourth ventricle at this level. The nucleus </a:t>
            </a:r>
            <a:r>
              <a:rPr lang="en-GB" dirty="0" err="1">
                <a:latin typeface="Constantia" panose="02030602050306030303" pitchFamily="18" charset="0"/>
              </a:rPr>
              <a:t>gracilis</a:t>
            </a:r>
            <a:r>
              <a:rPr lang="en-GB" dirty="0">
                <a:latin typeface="Constantia" panose="02030602050306030303" pitchFamily="18" charset="0"/>
              </a:rPr>
              <a:t> is located</a:t>
            </a:r>
            <a:br>
              <a:rPr lang="en-GB" dirty="0">
                <a:latin typeface="Constantia" panose="02030602050306030303" pitchFamily="18" charset="0"/>
              </a:rPr>
            </a:br>
            <a:r>
              <a:rPr lang="en-GB" dirty="0">
                <a:latin typeface="Constantia" panose="02030602050306030303" pitchFamily="18" charset="0"/>
              </a:rPr>
              <a:t>   medial and slightly inferior to the level of the nucleus cuneatus. It lies close to posterior</a:t>
            </a:r>
            <a:br>
              <a:rPr lang="en-GB" dirty="0">
                <a:latin typeface="Constantia" panose="02030602050306030303" pitchFamily="18" charset="0"/>
              </a:rPr>
            </a:br>
            <a:r>
              <a:rPr lang="en-GB" dirty="0">
                <a:latin typeface="Constantia" panose="02030602050306030303" pitchFamily="18" charset="0"/>
              </a:rPr>
              <a:t>   median groove.</a:t>
            </a:r>
          </a:p>
          <a:p>
            <a:r>
              <a:rPr lang="en-GB" b="0" i="0" dirty="0">
                <a:solidFill>
                  <a:srgbClr val="495354"/>
                </a:solidFill>
                <a:effectLst/>
                <a:highlight>
                  <a:srgbClr val="FFFFFF"/>
                </a:highlight>
                <a:latin typeface="PlutoSansLight"/>
              </a:rPr>
              <a:t> </a:t>
            </a:r>
            <a:r>
              <a:rPr lang="en-GB" b="0" i="0" dirty="0">
                <a:effectLst/>
                <a:highlight>
                  <a:srgbClr val="FFFFFF"/>
                </a:highlight>
                <a:latin typeface="PlutoSansLight"/>
              </a:rPr>
              <a:t>- </a:t>
            </a:r>
            <a:r>
              <a:rPr lang="en-GB" b="0" i="0" dirty="0">
                <a:effectLst/>
                <a:highlight>
                  <a:srgbClr val="FFFFFF"/>
                </a:highlight>
                <a:latin typeface="Constantia" panose="02030602050306030303" pitchFamily="18" charset="0"/>
              </a:rPr>
              <a:t>Nucleus </a:t>
            </a:r>
            <a:r>
              <a:rPr lang="en-GB" b="0" i="0" dirty="0" err="1">
                <a:effectLst/>
                <a:highlight>
                  <a:srgbClr val="FFFFFF"/>
                </a:highlight>
                <a:latin typeface="Constantia" panose="02030602050306030303" pitchFamily="18" charset="0"/>
              </a:rPr>
              <a:t>gracilis</a:t>
            </a:r>
            <a:r>
              <a:rPr lang="en-GB" b="0" i="0" dirty="0">
                <a:effectLst/>
                <a:highlight>
                  <a:srgbClr val="FFFFFF"/>
                </a:highlight>
                <a:latin typeface="Constantia" panose="02030602050306030303" pitchFamily="18" charset="0"/>
              </a:rPr>
              <a:t> receives sensory information about light touch, proprioception, and</a:t>
            </a:r>
            <a:br>
              <a:rPr lang="en-GB" b="0" i="0" dirty="0">
                <a:effectLst/>
                <a:highlight>
                  <a:srgbClr val="FFFFFF"/>
                </a:highlight>
                <a:latin typeface="Constantia" panose="02030602050306030303" pitchFamily="18" charset="0"/>
              </a:rPr>
            </a:br>
            <a:r>
              <a:rPr lang="en-GB" b="0" i="0" dirty="0">
                <a:effectLst/>
                <a:highlight>
                  <a:srgbClr val="FFFFFF"/>
                </a:highlight>
                <a:latin typeface="Constantia" panose="02030602050306030303" pitchFamily="18" charset="0"/>
              </a:rPr>
              <a:t>    vibration from the ipsilateral </a:t>
            </a:r>
            <a:r>
              <a:rPr lang="en-GB" b="0" i="0" u="sng" dirty="0">
                <a:effectLst/>
                <a:highlight>
                  <a:srgbClr val="FFFFFF"/>
                </a:highlight>
                <a:latin typeface="Constantia" panose="02030602050306030303" pitchFamily="18" charset="0"/>
              </a:rPr>
              <a:t>lower half of the trunk and </a:t>
            </a:r>
            <a:r>
              <a:rPr lang="en-GB" u="sng" dirty="0">
                <a:highlight>
                  <a:srgbClr val="FFFFFF"/>
                </a:highlight>
                <a:latin typeface="Constantia" panose="02030602050306030303" pitchFamily="18" charset="0"/>
              </a:rPr>
              <a:t>low</a:t>
            </a:r>
            <a:r>
              <a:rPr lang="en-GB" b="0" i="0" u="sng" dirty="0">
                <a:effectLst/>
                <a:highlight>
                  <a:srgbClr val="FFFFFF"/>
                </a:highlight>
                <a:latin typeface="Constantia" panose="02030602050306030303" pitchFamily="18" charset="0"/>
              </a:rPr>
              <a:t>er limb</a:t>
            </a:r>
            <a:r>
              <a:rPr lang="en-GB" b="0" i="0" dirty="0">
                <a:effectLst/>
                <a:highlight>
                  <a:srgbClr val="FFFFFF"/>
                </a:highlight>
                <a:latin typeface="Constantia" panose="02030602050306030303" pitchFamily="18" charset="0"/>
              </a:rPr>
              <a:t>, carried by the</a:t>
            </a:r>
            <a:br>
              <a:rPr lang="en-GB" b="0" i="0" dirty="0">
                <a:effectLst/>
                <a:highlight>
                  <a:srgbClr val="FFFFFF"/>
                </a:highlight>
                <a:latin typeface="Constantia" panose="02030602050306030303" pitchFamily="18" charset="0"/>
              </a:rPr>
            </a:br>
            <a:r>
              <a:rPr lang="en-GB" b="0" i="0" dirty="0">
                <a:effectLst/>
                <a:highlight>
                  <a:srgbClr val="FFFFFF"/>
                </a:highlight>
                <a:latin typeface="Constantia" panose="02030602050306030303" pitchFamily="18" charset="0"/>
              </a:rPr>
              <a:t>    fasciculus cuneatus, while</a:t>
            </a:r>
            <a:r>
              <a:rPr lang="en-GB" dirty="0">
                <a:highlight>
                  <a:srgbClr val="FFFFFF"/>
                </a:highlight>
                <a:latin typeface="Constantia" panose="02030602050306030303" pitchFamily="18" charset="0"/>
              </a:rPr>
              <a:t> </a:t>
            </a:r>
            <a:r>
              <a:rPr lang="en-GB" b="0" i="0" dirty="0">
                <a:effectLst/>
                <a:highlight>
                  <a:srgbClr val="FFFFFF"/>
                </a:highlight>
                <a:latin typeface="Constantia" panose="02030602050306030303" pitchFamily="18" charset="0"/>
              </a:rPr>
              <a:t>nucleus cuneatus receives these sensory information from the</a:t>
            </a:r>
            <a:br>
              <a:rPr lang="en-GB" b="0" i="0" dirty="0">
                <a:effectLst/>
                <a:highlight>
                  <a:srgbClr val="FFFFFF"/>
                </a:highlight>
                <a:latin typeface="Constantia" panose="02030602050306030303" pitchFamily="18" charset="0"/>
              </a:rPr>
            </a:br>
            <a:r>
              <a:rPr lang="en-GB" b="0" i="0" dirty="0">
                <a:effectLst/>
                <a:highlight>
                  <a:srgbClr val="FFFFFF"/>
                </a:highlight>
                <a:latin typeface="Constantia" panose="02030602050306030303" pitchFamily="18" charset="0"/>
              </a:rPr>
              <a:t>    ipsilateral </a:t>
            </a:r>
            <a:r>
              <a:rPr lang="en-GB" b="0" i="0" u="sng" dirty="0">
                <a:effectLst/>
                <a:highlight>
                  <a:srgbClr val="FFFFFF"/>
                </a:highlight>
                <a:latin typeface="Constantia" panose="02030602050306030303" pitchFamily="18" charset="0"/>
              </a:rPr>
              <a:t>upper half of the trunk and upper limb</a:t>
            </a:r>
            <a:r>
              <a:rPr lang="en-GB" b="0" i="0" dirty="0">
                <a:effectLst/>
                <a:highlight>
                  <a:srgbClr val="FFFFFF"/>
                </a:highlight>
                <a:latin typeface="Constantia" panose="02030602050306030303" pitchFamily="18" charset="0"/>
              </a:rPr>
              <a:t>, carried by fasciculus </a:t>
            </a:r>
            <a:r>
              <a:rPr lang="en-GB" b="0" i="0" dirty="0" err="1">
                <a:effectLst/>
                <a:highlight>
                  <a:srgbClr val="FFFFFF"/>
                </a:highlight>
                <a:latin typeface="Constantia" panose="02030602050306030303" pitchFamily="18" charset="0"/>
              </a:rPr>
              <a:t>gracilis</a:t>
            </a:r>
            <a:r>
              <a:rPr lang="en-GB" b="0" i="0" dirty="0">
                <a:effectLst/>
                <a:highlight>
                  <a:srgbClr val="FFFFFF"/>
                </a:highlight>
                <a:latin typeface="Constantia" panose="02030602050306030303" pitchFamily="18" charset="0"/>
              </a:rPr>
              <a:t>. They give</a:t>
            </a:r>
            <a:br>
              <a:rPr lang="en-GB" b="0" i="0" dirty="0">
                <a:effectLst/>
                <a:highlight>
                  <a:srgbClr val="FFFFFF"/>
                </a:highlight>
                <a:latin typeface="Constantia" panose="02030602050306030303" pitchFamily="18" charset="0"/>
              </a:rPr>
            </a:br>
            <a:r>
              <a:rPr lang="en-GB" b="0" i="0" dirty="0">
                <a:effectLst/>
                <a:highlight>
                  <a:srgbClr val="FFFFFF"/>
                </a:highlight>
                <a:latin typeface="Constantia" panose="02030602050306030303" pitchFamily="18" charset="0"/>
              </a:rPr>
              <a:t>    off the </a:t>
            </a:r>
            <a:r>
              <a:rPr lang="en-GB" b="0" i="0" dirty="0" err="1">
                <a:effectLst/>
                <a:highlight>
                  <a:srgbClr val="FFFFFF"/>
                </a:highlight>
                <a:latin typeface="Constantia" panose="02030602050306030303" pitchFamily="18" charset="0"/>
              </a:rPr>
              <a:t>fibers</a:t>
            </a:r>
            <a:r>
              <a:rPr lang="en-GB" b="0" i="0" dirty="0">
                <a:effectLst/>
                <a:highlight>
                  <a:srgbClr val="FFFFFF"/>
                </a:highlight>
                <a:latin typeface="Constantia" panose="02030602050306030303" pitchFamily="18" charset="0"/>
              </a:rPr>
              <a:t> – </a:t>
            </a:r>
            <a:r>
              <a:rPr lang="en-GB" b="0" i="0" dirty="0" err="1">
                <a:effectLst/>
                <a:highlight>
                  <a:srgbClr val="FFFFFF"/>
                </a:highlight>
                <a:latin typeface="Constantia" panose="02030602050306030303" pitchFamily="18" charset="0"/>
              </a:rPr>
              <a:t>fibrae</a:t>
            </a:r>
            <a:r>
              <a:rPr lang="en-GB" b="0" i="0" dirty="0">
                <a:effectLst/>
                <a:highlight>
                  <a:srgbClr val="FFFFFF"/>
                </a:highlight>
                <a:latin typeface="Constantia" panose="02030602050306030303" pitchFamily="18" charset="0"/>
              </a:rPr>
              <a:t> </a:t>
            </a:r>
            <a:r>
              <a:rPr lang="en-GB" b="0" i="0" dirty="0" err="1">
                <a:effectLst/>
                <a:highlight>
                  <a:srgbClr val="FFFFFF"/>
                </a:highlight>
                <a:latin typeface="Constantia" panose="02030602050306030303" pitchFamily="18" charset="0"/>
              </a:rPr>
              <a:t>arcuatae</a:t>
            </a:r>
            <a:r>
              <a:rPr lang="en-GB" b="0" i="0" dirty="0">
                <a:effectLst/>
                <a:highlight>
                  <a:srgbClr val="FFFFFF"/>
                </a:highlight>
                <a:latin typeface="Constantia" panose="02030602050306030303" pitchFamily="18" charset="0"/>
              </a:rPr>
              <a:t> </a:t>
            </a:r>
            <a:r>
              <a:rPr lang="en-GB" b="0" i="0" dirty="0" err="1">
                <a:effectLst/>
                <a:highlight>
                  <a:srgbClr val="FFFFFF"/>
                </a:highlight>
                <a:latin typeface="Constantia" panose="02030602050306030303" pitchFamily="18" charset="0"/>
              </a:rPr>
              <a:t>internae</a:t>
            </a:r>
            <a:r>
              <a:rPr lang="en-GB" b="0" i="0" dirty="0">
                <a:effectLst/>
                <a:highlight>
                  <a:srgbClr val="FFFFFF"/>
                </a:highlight>
                <a:latin typeface="Constantia" panose="02030602050306030303" pitchFamily="18" charset="0"/>
              </a:rPr>
              <a:t>, that decussate and join the </a:t>
            </a:r>
            <a:r>
              <a:rPr lang="en-GB" b="0" i="0" u="sng" dirty="0">
                <a:effectLst/>
                <a:highlight>
                  <a:srgbClr val="FFFFFF"/>
                </a:highlight>
                <a:latin typeface="Constantia" panose="02030602050306030303" pitchFamily="18" charset="0"/>
              </a:rPr>
              <a:t>medial</a:t>
            </a:r>
            <a:r>
              <a:rPr lang="en-GB" u="sng" dirty="0">
                <a:highlight>
                  <a:srgbClr val="FFFFFF"/>
                </a:highlight>
                <a:latin typeface="Constantia" panose="02030602050306030303" pitchFamily="18" charset="0"/>
              </a:rPr>
              <a:t> </a:t>
            </a:r>
            <a:r>
              <a:rPr lang="en-GB" b="0" i="0" u="sng" dirty="0">
                <a:effectLst/>
                <a:highlight>
                  <a:srgbClr val="FFFFFF"/>
                </a:highlight>
                <a:latin typeface="Constantia" panose="02030602050306030303" pitchFamily="18" charset="0"/>
              </a:rPr>
              <a:t>lemniscus</a:t>
            </a:r>
            <a:r>
              <a:rPr lang="en-GB" b="0" i="0" dirty="0">
                <a:effectLst/>
                <a:highlight>
                  <a:srgbClr val="FFFFFF"/>
                </a:highlight>
                <a:latin typeface="Constantia" panose="02030602050306030303" pitchFamily="18" charset="0"/>
              </a:rPr>
              <a:t>.</a:t>
            </a:r>
            <a:endParaRPr lang="en-GB" dirty="0">
              <a:latin typeface="Constantia" panose="02030602050306030303" pitchFamily="18" charset="0"/>
            </a:endParaRPr>
          </a:p>
          <a:p>
            <a:r>
              <a:rPr lang="en-GB" b="1" dirty="0">
                <a:latin typeface="Constantia" panose="02030602050306030303" pitchFamily="18" charset="0"/>
              </a:rPr>
              <a:t>* The accessory cuneate nucleus (</a:t>
            </a:r>
            <a:r>
              <a:rPr lang="en-GB" b="1" dirty="0" err="1">
                <a:latin typeface="Constantia" panose="02030602050306030303" pitchFamily="18" charset="0"/>
              </a:rPr>
              <a:t>nc</a:t>
            </a:r>
            <a:r>
              <a:rPr lang="en-GB" b="1" dirty="0">
                <a:latin typeface="Constantia" panose="02030602050306030303" pitchFamily="18" charset="0"/>
              </a:rPr>
              <a:t>. cuneatus accessories)</a:t>
            </a:r>
            <a:r>
              <a:rPr lang="en-GB" dirty="0">
                <a:latin typeface="Constantia" panose="02030602050306030303" pitchFamily="18" charset="0"/>
              </a:rPr>
              <a:t>, which is located</a:t>
            </a:r>
            <a:br>
              <a:rPr lang="en-GB" dirty="0">
                <a:latin typeface="Constantia" panose="02030602050306030303" pitchFamily="18" charset="0"/>
              </a:rPr>
            </a:br>
            <a:r>
              <a:rPr lang="en-GB" dirty="0">
                <a:latin typeface="Constantia" panose="02030602050306030303" pitchFamily="18" charset="0"/>
              </a:rPr>
              <a:t>   immediately lateral to the nucleus cuneatus, gives rise to the </a:t>
            </a:r>
            <a:r>
              <a:rPr lang="en-GB" dirty="0" err="1">
                <a:latin typeface="Constantia" panose="02030602050306030303" pitchFamily="18" charset="0"/>
              </a:rPr>
              <a:t>cuneocerebellar</a:t>
            </a:r>
            <a:r>
              <a:rPr lang="en-GB" dirty="0">
                <a:latin typeface="Constantia" panose="02030602050306030303" pitchFamily="18" charset="0"/>
              </a:rPr>
              <a:t> tract that</a:t>
            </a:r>
            <a:br>
              <a:rPr lang="en-GB" dirty="0">
                <a:latin typeface="Constantia" panose="02030602050306030303" pitchFamily="18" charset="0"/>
              </a:rPr>
            </a:br>
            <a:r>
              <a:rPr lang="en-GB" dirty="0">
                <a:latin typeface="Constantia" panose="02030602050306030303" pitchFamily="18" charset="0"/>
              </a:rPr>
              <a:t>   enters the ipsilateral cerebellum via the inferior cerebellar peduncle.</a:t>
            </a:r>
          </a:p>
        </p:txBody>
      </p:sp>
      <p:pic>
        <p:nvPicPr>
          <p:cNvPr id="5" name="Picture 4">
            <a:extLst>
              <a:ext uri="{FF2B5EF4-FFF2-40B4-BE49-F238E27FC236}">
                <a16:creationId xmlns:a16="http://schemas.microsoft.com/office/drawing/2014/main" id="{4E2B940E-105E-C4FD-D947-5E115A68FB13}"/>
              </a:ext>
            </a:extLst>
          </p:cNvPr>
          <p:cNvPicPr>
            <a:picLocks noChangeAspect="1"/>
          </p:cNvPicPr>
          <p:nvPr/>
        </p:nvPicPr>
        <p:blipFill rotWithShape="1">
          <a:blip r:embed="rId2"/>
          <a:srcRect l="3385"/>
          <a:stretch/>
        </p:blipFill>
        <p:spPr>
          <a:xfrm>
            <a:off x="251520" y="4418403"/>
            <a:ext cx="4964951" cy="2271398"/>
          </a:xfrm>
          <a:prstGeom prst="rect">
            <a:avLst/>
          </a:prstGeom>
        </p:spPr>
      </p:pic>
      <p:pic>
        <p:nvPicPr>
          <p:cNvPr id="4" name="Picture 3">
            <a:extLst>
              <a:ext uri="{FF2B5EF4-FFF2-40B4-BE49-F238E27FC236}">
                <a16:creationId xmlns:a16="http://schemas.microsoft.com/office/drawing/2014/main" id="{E2D91141-A689-CCA5-7D2B-CED8DBEEC5EC}"/>
              </a:ext>
            </a:extLst>
          </p:cNvPr>
          <p:cNvPicPr>
            <a:picLocks noChangeAspect="1"/>
          </p:cNvPicPr>
          <p:nvPr/>
        </p:nvPicPr>
        <p:blipFill>
          <a:blip r:embed="rId3"/>
          <a:stretch>
            <a:fillRect/>
          </a:stretch>
        </p:blipFill>
        <p:spPr>
          <a:xfrm>
            <a:off x="4860032" y="4285681"/>
            <a:ext cx="4226329" cy="2536843"/>
          </a:xfrm>
          <a:prstGeom prst="rect">
            <a:avLst/>
          </a:prstGeom>
        </p:spPr>
      </p:pic>
    </p:spTree>
    <p:extLst>
      <p:ext uri="{BB962C8B-B14F-4D97-AF65-F5344CB8AC3E}">
        <p14:creationId xmlns:p14="http://schemas.microsoft.com/office/powerpoint/2010/main" val="24629776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4">
            <a:extLst>
              <a:ext uri="{FF2B5EF4-FFF2-40B4-BE49-F238E27FC236}">
                <a16:creationId xmlns:a16="http://schemas.microsoft.com/office/drawing/2014/main" id="{B2260CAE-7F0E-005C-068B-672EEDBC6333}"/>
              </a:ext>
            </a:extLst>
          </p:cNvPr>
          <p:cNvPicPr>
            <a:picLocks noGrp="1" noChangeAspect="1" noChangeArrowheads="1"/>
          </p:cNvPicPr>
          <p:nvPr/>
        </p:nvPicPr>
        <p:blipFill>
          <a:blip r:embed="rId2">
            <a:extLst>
              <a:ext uri="{28A0092B-C50C-407E-A947-70E740481C1C}">
                <a14:useLocalDpi xmlns:a14="http://schemas.microsoft.com/office/drawing/2010/main" val="0"/>
              </a:ext>
            </a:extLst>
          </a:blip>
          <a:srcRect l="7788" t="6854" r="38164" b="38190"/>
          <a:stretch>
            <a:fillRect/>
          </a:stretch>
        </p:blipFill>
        <p:spPr bwMode="auto">
          <a:xfrm>
            <a:off x="4952096" y="3717032"/>
            <a:ext cx="4119896" cy="31409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 name="TextBox 2">
            <a:extLst>
              <a:ext uri="{FF2B5EF4-FFF2-40B4-BE49-F238E27FC236}">
                <a16:creationId xmlns:a16="http://schemas.microsoft.com/office/drawing/2014/main" id="{CE89756F-A70F-211B-148A-17B485A3B8B1}"/>
              </a:ext>
            </a:extLst>
          </p:cNvPr>
          <p:cNvSpPr txBox="1"/>
          <p:nvPr/>
        </p:nvSpPr>
        <p:spPr>
          <a:xfrm>
            <a:off x="0" y="-25478"/>
            <a:ext cx="9144000" cy="3970318"/>
          </a:xfrm>
          <a:prstGeom prst="rect">
            <a:avLst/>
          </a:prstGeom>
          <a:noFill/>
        </p:spPr>
        <p:txBody>
          <a:bodyPr wrap="square">
            <a:spAutoFit/>
          </a:bodyPr>
          <a:lstStyle/>
          <a:p>
            <a:r>
              <a:rPr lang="en-GB" b="1" dirty="0">
                <a:latin typeface="Constantia" panose="02030602050306030303" pitchFamily="18" charset="0"/>
              </a:rPr>
              <a:t>Relay motor nuclei of the medulla oblongata</a:t>
            </a:r>
          </a:p>
          <a:p>
            <a:endParaRPr lang="en-GB" b="1" dirty="0">
              <a:latin typeface="Constantia" panose="02030602050306030303" pitchFamily="18" charset="0"/>
            </a:endParaRPr>
          </a:p>
          <a:p>
            <a:r>
              <a:rPr lang="en-GB" b="1" dirty="0">
                <a:latin typeface="Constantia" panose="02030602050306030303" pitchFamily="18" charset="0"/>
              </a:rPr>
              <a:t>* The inferior olivary nuclei</a:t>
            </a:r>
            <a:r>
              <a:rPr lang="en-GB" dirty="0">
                <a:latin typeface="Constantia" panose="02030602050306030303" pitchFamily="18" charset="0"/>
              </a:rPr>
              <a:t>, </a:t>
            </a:r>
            <a:r>
              <a:rPr lang="en-US" altLang="en-US" sz="1800" dirty="0">
                <a:latin typeface="Constantia" panose="02030602050306030303" pitchFamily="18" charset="0"/>
              </a:rPr>
              <a:t>- </a:t>
            </a:r>
            <a:r>
              <a:rPr lang="en-US" altLang="en-US" sz="1800" dirty="0" err="1">
                <a:latin typeface="Constantia" panose="02030602050306030303" pitchFamily="18" charset="0"/>
              </a:rPr>
              <a:t>nc</a:t>
            </a:r>
            <a:r>
              <a:rPr lang="en-US" altLang="en-US" sz="1800" dirty="0">
                <a:latin typeface="Constantia" panose="02030602050306030303" pitchFamily="18" charset="0"/>
              </a:rPr>
              <a:t>. olivaris inferior</a:t>
            </a:r>
            <a:br>
              <a:rPr lang="en-US" altLang="en-US" sz="1800" dirty="0">
                <a:latin typeface="Constantia" panose="02030602050306030303" pitchFamily="18" charset="0"/>
              </a:rPr>
            </a:br>
            <a:r>
              <a:rPr lang="en-US" altLang="en-US" sz="1800" dirty="0">
                <a:latin typeface="Constantia" panose="02030602050306030303" pitchFamily="18" charset="0"/>
              </a:rPr>
              <a:t>        			      - </a:t>
            </a:r>
            <a:r>
              <a:rPr lang="en-US" altLang="en-US" sz="1800" dirty="0" err="1">
                <a:latin typeface="Constantia" panose="02030602050306030303" pitchFamily="18" charset="0"/>
              </a:rPr>
              <a:t>nc</a:t>
            </a:r>
            <a:r>
              <a:rPr lang="en-US" altLang="en-US" sz="1800" dirty="0">
                <a:latin typeface="Constantia" panose="02030602050306030303" pitchFamily="18" charset="0"/>
              </a:rPr>
              <a:t>. olivaris accessories dorsalis</a:t>
            </a:r>
            <a:br>
              <a:rPr lang="en-US" altLang="en-US" sz="1800" dirty="0">
                <a:latin typeface="Constantia" panose="02030602050306030303" pitchFamily="18" charset="0"/>
              </a:rPr>
            </a:br>
            <a:r>
              <a:rPr lang="en-US" altLang="en-US" sz="1800" dirty="0">
                <a:latin typeface="Constantia" panose="02030602050306030303" pitchFamily="18" charset="0"/>
              </a:rPr>
              <a:t>       			       - </a:t>
            </a:r>
            <a:r>
              <a:rPr lang="en-US" altLang="en-US" sz="1800" dirty="0" err="1">
                <a:latin typeface="Constantia" panose="02030602050306030303" pitchFamily="18" charset="0"/>
              </a:rPr>
              <a:t>nc</a:t>
            </a:r>
            <a:r>
              <a:rPr lang="en-US" altLang="en-US" sz="1800" dirty="0">
                <a:latin typeface="Constantia" panose="02030602050306030303" pitchFamily="18" charset="0"/>
              </a:rPr>
              <a:t>. olivaris accessories medialis </a:t>
            </a:r>
            <a:br>
              <a:rPr lang="en-US" altLang="en-US" sz="1800" dirty="0">
                <a:latin typeface="Constantia" panose="02030602050306030303" pitchFamily="18" charset="0"/>
              </a:rPr>
            </a:br>
            <a:r>
              <a:rPr lang="en-US" altLang="en-US" sz="1800" dirty="0">
                <a:latin typeface="Constantia" panose="02030602050306030303" pitchFamily="18" charset="0"/>
              </a:rPr>
              <a:t>   </a:t>
            </a:r>
            <a:r>
              <a:rPr lang="en-GB" dirty="0">
                <a:latin typeface="Constantia" panose="02030602050306030303" pitchFamily="18" charset="0"/>
              </a:rPr>
              <a:t>whose unusual appearance resembles a “crumpled bag,” are located anterolaterally, dorsal</a:t>
            </a:r>
            <a:br>
              <a:rPr lang="en-GB" dirty="0">
                <a:latin typeface="Constantia" panose="02030602050306030303" pitchFamily="18" charset="0"/>
              </a:rPr>
            </a:br>
            <a:r>
              <a:rPr lang="en-GB" dirty="0">
                <a:latin typeface="Constantia" panose="02030602050306030303" pitchFamily="18" charset="0"/>
              </a:rPr>
              <a:t>   and lateral to the pyramid. It has a hilus - open part of the nuclear complex facing the</a:t>
            </a:r>
            <a:br>
              <a:rPr lang="en-GB" dirty="0">
                <a:latin typeface="Constantia" panose="02030602050306030303" pitchFamily="18" charset="0"/>
              </a:rPr>
            </a:br>
            <a:r>
              <a:rPr lang="en-GB" dirty="0">
                <a:latin typeface="Constantia" panose="02030602050306030303" pitchFamily="18" charset="0"/>
              </a:rPr>
              <a:t>   sensory pathway-medial lemniscus that allows </a:t>
            </a:r>
            <a:r>
              <a:rPr lang="en-GB" dirty="0" err="1">
                <a:latin typeface="Constantia" panose="02030602050306030303" pitchFamily="18" charset="0"/>
              </a:rPr>
              <a:t>fibers</a:t>
            </a:r>
            <a:r>
              <a:rPr lang="en-GB" dirty="0">
                <a:latin typeface="Constantia" panose="02030602050306030303" pitchFamily="18" charset="0"/>
              </a:rPr>
              <a:t> to pass into or leave the nucleus. </a:t>
            </a:r>
            <a:br>
              <a:rPr lang="en-GB" dirty="0">
                <a:latin typeface="Constantia" panose="02030602050306030303" pitchFamily="18" charset="0"/>
              </a:rPr>
            </a:br>
            <a:r>
              <a:rPr lang="en-GB" dirty="0">
                <a:latin typeface="Constantia" panose="02030602050306030303" pitchFamily="18" charset="0"/>
              </a:rPr>
              <a:t>   - The </a:t>
            </a:r>
            <a:r>
              <a:rPr lang="en-GB" dirty="0" err="1">
                <a:latin typeface="Constantia" panose="02030602050306030303" pitchFamily="18" charset="0"/>
              </a:rPr>
              <a:t>fibers</a:t>
            </a:r>
            <a:r>
              <a:rPr lang="en-GB" dirty="0">
                <a:latin typeface="Constantia" panose="02030602050306030303" pitchFamily="18" charset="0"/>
              </a:rPr>
              <a:t> terminating in the cerebellum are referred to as “climbing </a:t>
            </a:r>
            <a:r>
              <a:rPr lang="en-GB" dirty="0" err="1">
                <a:latin typeface="Constantia" panose="02030602050306030303" pitchFamily="18" charset="0"/>
              </a:rPr>
              <a:t>fibers</a:t>
            </a:r>
            <a:r>
              <a:rPr lang="en-GB" dirty="0">
                <a:latin typeface="Constantia" panose="02030602050306030303" pitchFamily="18" charset="0"/>
              </a:rPr>
              <a:t>.” This</a:t>
            </a:r>
            <a:br>
              <a:rPr lang="en-GB" dirty="0">
                <a:latin typeface="Constantia" panose="02030602050306030303" pitchFamily="18" charset="0"/>
              </a:rPr>
            </a:br>
            <a:r>
              <a:rPr lang="en-GB" dirty="0">
                <a:latin typeface="Constantia" panose="02030602050306030303" pitchFamily="18" charset="0"/>
              </a:rPr>
              <a:t>     nucleus receives afferent (input) </a:t>
            </a:r>
            <a:r>
              <a:rPr lang="en-GB" dirty="0" err="1">
                <a:latin typeface="Constantia" panose="02030602050306030303" pitchFamily="18" charset="0"/>
              </a:rPr>
              <a:t>rubroolivary</a:t>
            </a:r>
            <a:r>
              <a:rPr lang="en-GB" dirty="0">
                <a:latin typeface="Constantia" panose="02030602050306030303" pitchFamily="18" charset="0"/>
              </a:rPr>
              <a:t> </a:t>
            </a:r>
            <a:r>
              <a:rPr lang="en-GB" dirty="0" err="1">
                <a:latin typeface="Constantia" panose="02030602050306030303" pitchFamily="18" charset="0"/>
              </a:rPr>
              <a:t>fibers</a:t>
            </a:r>
            <a:r>
              <a:rPr lang="en-GB" dirty="0">
                <a:latin typeface="Constantia" panose="02030602050306030303" pitchFamily="18" charset="0"/>
              </a:rPr>
              <a:t> from the </a:t>
            </a:r>
            <a:r>
              <a:rPr lang="en-GB" u="sng" dirty="0">
                <a:latin typeface="Constantia" panose="02030602050306030303" pitchFamily="18" charset="0"/>
              </a:rPr>
              <a:t>red nucleus </a:t>
            </a:r>
            <a:r>
              <a:rPr lang="en-GB" dirty="0">
                <a:latin typeface="Constantia" panose="02030602050306030303" pitchFamily="18" charset="0"/>
              </a:rPr>
              <a:t>and projects</a:t>
            </a:r>
            <a:br>
              <a:rPr lang="en-GB" dirty="0">
                <a:latin typeface="Constantia" panose="02030602050306030303" pitchFamily="18" charset="0"/>
              </a:rPr>
            </a:br>
            <a:r>
              <a:rPr lang="en-GB" dirty="0">
                <a:latin typeface="Constantia" panose="02030602050306030303" pitchFamily="18" charset="0"/>
              </a:rPr>
              <a:t>     efferent (output) olivocerebellar </a:t>
            </a:r>
            <a:r>
              <a:rPr lang="en-GB" dirty="0" err="1">
                <a:latin typeface="Constantia" panose="02030602050306030303" pitchFamily="18" charset="0"/>
              </a:rPr>
              <a:t>fibers</a:t>
            </a:r>
            <a:r>
              <a:rPr lang="en-GB" dirty="0">
                <a:latin typeface="Constantia" panose="02030602050306030303" pitchFamily="18" charset="0"/>
              </a:rPr>
              <a:t> to the </a:t>
            </a:r>
            <a:r>
              <a:rPr lang="en-GB" u="sng" dirty="0">
                <a:latin typeface="Constantia" panose="02030602050306030303" pitchFamily="18" charset="0"/>
              </a:rPr>
              <a:t>contralateral cerebellar cortex and</a:t>
            </a:r>
            <a:br>
              <a:rPr lang="en-GB" u="sng" dirty="0">
                <a:latin typeface="Constantia" panose="02030602050306030303" pitchFamily="18" charset="0"/>
              </a:rPr>
            </a:br>
            <a:r>
              <a:rPr lang="en-GB" dirty="0">
                <a:latin typeface="Constantia" panose="02030602050306030303" pitchFamily="18" charset="0"/>
              </a:rPr>
              <a:t>     </a:t>
            </a:r>
            <a:r>
              <a:rPr lang="en-GB" u="sng" dirty="0">
                <a:latin typeface="Constantia" panose="02030602050306030303" pitchFamily="18" charset="0"/>
              </a:rPr>
              <a:t>cerebellar nuclei </a:t>
            </a:r>
            <a:r>
              <a:rPr lang="en-GB" dirty="0">
                <a:latin typeface="Constantia" panose="02030602050306030303" pitchFamily="18" charset="0"/>
              </a:rPr>
              <a:t>via the inferior cerebellar peduncle. </a:t>
            </a:r>
            <a:br>
              <a:rPr lang="en-GB" dirty="0">
                <a:latin typeface="Constantia" panose="02030602050306030303" pitchFamily="18" charset="0"/>
              </a:rPr>
            </a:br>
            <a:r>
              <a:rPr lang="en-GB" dirty="0">
                <a:latin typeface="Constantia" panose="02030602050306030303" pitchFamily="18" charset="0"/>
              </a:rPr>
              <a:t>  - The inferior olivary nucleus forms an oval swelling, the </a:t>
            </a:r>
            <a:r>
              <a:rPr lang="en-GB" b="1" dirty="0">
                <a:latin typeface="Constantia" panose="02030602050306030303" pitchFamily="18" charset="0"/>
              </a:rPr>
              <a:t>olive</a:t>
            </a:r>
            <a:r>
              <a:rPr lang="en-GB" dirty="0">
                <a:latin typeface="Constantia" panose="02030602050306030303" pitchFamily="18" charset="0"/>
              </a:rPr>
              <a:t> on the ventral surface of</a:t>
            </a:r>
            <a:br>
              <a:rPr lang="en-GB" dirty="0">
                <a:latin typeface="Constantia" panose="02030602050306030303" pitchFamily="18" charset="0"/>
              </a:rPr>
            </a:br>
            <a:r>
              <a:rPr lang="en-GB" dirty="0">
                <a:latin typeface="Constantia" panose="02030602050306030303" pitchFamily="18" charset="0"/>
              </a:rPr>
              <a:t>    the medulla.</a:t>
            </a:r>
          </a:p>
        </p:txBody>
      </p:sp>
      <p:pic>
        <p:nvPicPr>
          <p:cNvPr id="10" name="Picture 2">
            <a:extLst>
              <a:ext uri="{FF2B5EF4-FFF2-40B4-BE49-F238E27FC236}">
                <a16:creationId xmlns:a16="http://schemas.microsoft.com/office/drawing/2014/main" id="{29E52C80-E603-A916-F168-B6CF62EAC78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540" t="1425" r="540" b="4662"/>
          <a:stretch>
            <a:fillRect/>
          </a:stretch>
        </p:blipFill>
        <p:spPr bwMode="auto">
          <a:xfrm>
            <a:off x="96721" y="3861048"/>
            <a:ext cx="4541266" cy="299695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05185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7106" name="Picture 4">
            <a:extLst>
              <a:ext uri="{FF2B5EF4-FFF2-40B4-BE49-F238E27FC236}">
                <a16:creationId xmlns:a16="http://schemas.microsoft.com/office/drawing/2014/main" id="{F5978181-27DD-B9A6-8041-F835064F430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7936" t="6335" r="37537" b="37746"/>
          <a:stretch/>
        </p:blipFill>
        <p:spPr bwMode="auto">
          <a:xfrm>
            <a:off x="2051720" y="2604326"/>
            <a:ext cx="5491584" cy="4227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6E6B6615-20E5-B58C-9310-7FC3AE6D45A0}"/>
              </a:ext>
            </a:extLst>
          </p:cNvPr>
          <p:cNvSpPr txBox="1"/>
          <p:nvPr/>
        </p:nvSpPr>
        <p:spPr>
          <a:xfrm>
            <a:off x="20252" y="26166"/>
            <a:ext cx="9144000" cy="2585323"/>
          </a:xfrm>
          <a:prstGeom prst="rect">
            <a:avLst/>
          </a:prstGeom>
          <a:noFill/>
        </p:spPr>
        <p:txBody>
          <a:bodyPr wrap="square">
            <a:spAutoFit/>
          </a:bodyPr>
          <a:lstStyle/>
          <a:p>
            <a:pPr marL="0" indent="0" eaLnBrk="1" hangingPunct="1">
              <a:lnSpc>
                <a:spcPct val="90000"/>
              </a:lnSpc>
              <a:buNone/>
              <a:defRPr/>
            </a:pPr>
            <a:r>
              <a:rPr lang="en-GB" sz="1800" dirty="0">
                <a:latin typeface="Constantia" panose="02030602050306030303" pitchFamily="18" charset="0"/>
              </a:rPr>
              <a:t>- Rostrally, the brainstem is continuous with the diencephalon and caudally with the spinal</a:t>
            </a:r>
            <a:br>
              <a:rPr lang="en-GB" sz="1800" dirty="0">
                <a:latin typeface="Constantia" panose="02030602050306030303" pitchFamily="18" charset="0"/>
              </a:rPr>
            </a:br>
            <a:r>
              <a:rPr lang="en-GB" sz="1800" dirty="0">
                <a:latin typeface="Constantia" panose="02030602050306030303" pitchFamily="18" charset="0"/>
              </a:rPr>
              <a:t>  cord. </a:t>
            </a:r>
          </a:p>
          <a:p>
            <a:pPr marL="0" indent="0" eaLnBrk="1" hangingPunct="1">
              <a:lnSpc>
                <a:spcPct val="90000"/>
              </a:lnSpc>
              <a:buNone/>
              <a:defRPr/>
            </a:pPr>
            <a:r>
              <a:rPr lang="en-GB" sz="1800" dirty="0">
                <a:latin typeface="Constantia" panose="02030602050306030303" pitchFamily="18" charset="0"/>
              </a:rPr>
              <a:t>- Similar to the spinal cord and cerebral hemispheres, the brainstem consists of grey matter</a:t>
            </a:r>
            <a:br>
              <a:rPr lang="en-GB" sz="1800" dirty="0">
                <a:latin typeface="Constantia" panose="02030602050306030303" pitchFamily="18" charset="0"/>
              </a:rPr>
            </a:br>
            <a:r>
              <a:rPr lang="en-GB" sz="1800" dirty="0">
                <a:latin typeface="Constantia" panose="02030602050306030303" pitchFamily="18" charset="0"/>
              </a:rPr>
              <a:t>  and white matter. Grey matter contains nerve cell bodies and neuroglia forming the many</a:t>
            </a:r>
            <a:br>
              <a:rPr lang="en-GB" sz="1800" dirty="0">
                <a:latin typeface="Constantia" panose="02030602050306030303" pitchFamily="18" charset="0"/>
              </a:rPr>
            </a:br>
            <a:r>
              <a:rPr lang="en-GB" sz="1800" dirty="0">
                <a:latin typeface="Constantia" panose="02030602050306030303" pitchFamily="18" charset="0"/>
              </a:rPr>
              <a:t>  nuclei that are embedded in the surrounding white matter which consists mostly of</a:t>
            </a:r>
            <a:br>
              <a:rPr lang="en-GB" sz="1800" dirty="0">
                <a:latin typeface="Constantia" panose="02030602050306030303" pitchFamily="18" charset="0"/>
              </a:rPr>
            </a:br>
            <a:r>
              <a:rPr lang="en-GB" sz="1800" dirty="0">
                <a:latin typeface="Constantia" panose="02030602050306030303" pitchFamily="18" charset="0"/>
              </a:rPr>
              <a:t>  myelinated axons and neuroglia. </a:t>
            </a:r>
          </a:p>
          <a:p>
            <a:pPr marL="0" indent="0" eaLnBrk="1" hangingPunct="1">
              <a:lnSpc>
                <a:spcPct val="90000"/>
              </a:lnSpc>
              <a:buNone/>
              <a:defRPr/>
            </a:pPr>
            <a:r>
              <a:rPr lang="en-GB" sz="1800" dirty="0">
                <a:latin typeface="Constantia" panose="02030602050306030303" pitchFamily="18" charset="0"/>
              </a:rPr>
              <a:t>- In the brainstem, the axons form </a:t>
            </a:r>
            <a:r>
              <a:rPr lang="en-GB" sz="1800" dirty="0" err="1">
                <a:latin typeface="Constantia" panose="02030602050306030303" pitchFamily="18" charset="0"/>
              </a:rPr>
              <a:t>fiber</a:t>
            </a:r>
            <a:r>
              <a:rPr lang="en-GB" sz="1800" dirty="0">
                <a:latin typeface="Constantia" panose="02030602050306030303" pitchFamily="18" charset="0"/>
              </a:rPr>
              <a:t> bundles that may be referred to as a tract, a</a:t>
            </a:r>
            <a:br>
              <a:rPr lang="en-GB" sz="1800" dirty="0">
                <a:latin typeface="Constantia" panose="02030602050306030303" pitchFamily="18" charset="0"/>
              </a:rPr>
            </a:br>
            <a:r>
              <a:rPr lang="en-GB" sz="1800" dirty="0">
                <a:latin typeface="Constantia" panose="02030602050306030303" pitchFamily="18" charset="0"/>
              </a:rPr>
              <a:t>  fasciculus, a lemniscus, a peduncle, a commissure or a brachium. These axons are either</a:t>
            </a:r>
            <a:br>
              <a:rPr lang="en-GB" sz="1800" dirty="0">
                <a:latin typeface="Constantia" panose="02030602050306030303" pitchFamily="18" charset="0"/>
              </a:rPr>
            </a:br>
            <a:r>
              <a:rPr lang="en-GB" sz="1800" dirty="0">
                <a:latin typeface="Constantia" panose="02030602050306030303" pitchFamily="18" charset="0"/>
              </a:rPr>
              <a:t>  local projections or are part of the long tracts of the descending motor or ascending</a:t>
            </a:r>
            <a:br>
              <a:rPr lang="en-GB" sz="1800" dirty="0">
                <a:latin typeface="Constantia" panose="02030602050306030303" pitchFamily="18" charset="0"/>
              </a:rPr>
            </a:br>
            <a:r>
              <a:rPr lang="en-GB" sz="1800" dirty="0">
                <a:latin typeface="Constantia" panose="02030602050306030303" pitchFamily="18" charset="0"/>
              </a:rPr>
              <a:t>  sensory pathways traversing the brainstem on their way to their destinations</a:t>
            </a:r>
            <a:endParaRPr lang="sr-Cyrl-CS" altLang="en-US" sz="1800" dirty="0">
              <a:effectLst>
                <a:outerShdw blurRad="38100" dist="38100" dir="2700000" algn="tl">
                  <a:srgbClr val="000000"/>
                </a:outerShdw>
              </a:effectLst>
              <a:latin typeface="Constantia" panose="02030602050306030303"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E89756F-A70F-211B-148A-17B485A3B8B1}"/>
              </a:ext>
            </a:extLst>
          </p:cNvPr>
          <p:cNvSpPr txBox="1"/>
          <p:nvPr/>
        </p:nvSpPr>
        <p:spPr>
          <a:xfrm>
            <a:off x="0" y="-25478"/>
            <a:ext cx="9144000" cy="5355312"/>
          </a:xfrm>
          <a:prstGeom prst="rect">
            <a:avLst/>
          </a:prstGeom>
          <a:noFill/>
        </p:spPr>
        <p:txBody>
          <a:bodyPr wrap="square">
            <a:spAutoFit/>
          </a:bodyPr>
          <a:lstStyle/>
          <a:p>
            <a:r>
              <a:rPr lang="en-GB" b="1" dirty="0">
                <a:latin typeface="Constantia" panose="02030602050306030303" pitchFamily="18" charset="0"/>
              </a:rPr>
              <a:t>Relay motor nuclei of the medulla oblongata</a:t>
            </a:r>
          </a:p>
          <a:p>
            <a:endParaRPr lang="en-GB" b="1" dirty="0">
              <a:latin typeface="Constantia" panose="02030602050306030303" pitchFamily="18" charset="0"/>
            </a:endParaRPr>
          </a:p>
          <a:p>
            <a:pPr algn="l"/>
            <a:r>
              <a:rPr lang="en-GB" b="1" dirty="0">
                <a:latin typeface="Constantia" panose="02030602050306030303" pitchFamily="18" charset="0"/>
              </a:rPr>
              <a:t>* T</a:t>
            </a:r>
            <a:r>
              <a:rPr lang="en-GB" b="0" i="0" dirty="0">
                <a:effectLst/>
                <a:highlight>
                  <a:srgbClr val="FFFFFF"/>
                </a:highlight>
                <a:latin typeface="Constantia" panose="02030602050306030303" pitchFamily="18" charset="0"/>
              </a:rPr>
              <a:t>he </a:t>
            </a:r>
            <a:r>
              <a:rPr lang="en-GB" b="1" i="0" dirty="0">
                <a:effectLst/>
                <a:highlight>
                  <a:srgbClr val="FFFFFF"/>
                </a:highlight>
                <a:latin typeface="Constantia" panose="02030602050306030303" pitchFamily="18" charset="0"/>
              </a:rPr>
              <a:t>arcuate nuclei</a:t>
            </a:r>
            <a:r>
              <a:rPr lang="en-GB" b="0" i="0" dirty="0">
                <a:effectLst/>
                <a:highlight>
                  <a:srgbClr val="FFFFFF"/>
                </a:highlight>
                <a:latin typeface="Constantia" panose="02030602050306030303" pitchFamily="18" charset="0"/>
              </a:rPr>
              <a:t> is a group of </a:t>
            </a:r>
            <a:r>
              <a:rPr lang="en-GB" b="0" i="0" u="none" strike="noStrike" dirty="0">
                <a:effectLst/>
                <a:highlight>
                  <a:srgbClr val="FFFFFF"/>
                </a:highlight>
                <a:latin typeface="Constantia" panose="02030602050306030303" pitchFamily="18" charset="0"/>
              </a:rPr>
              <a:t>neurons</a:t>
            </a:r>
            <a:r>
              <a:rPr lang="en-GB" b="0" i="0" dirty="0">
                <a:effectLst/>
                <a:highlight>
                  <a:srgbClr val="FFFFFF"/>
                </a:highlight>
                <a:latin typeface="Constantia" panose="02030602050306030303" pitchFamily="18" charset="0"/>
              </a:rPr>
              <a:t> located on the anterior (ventral) surface of</a:t>
            </a:r>
            <a:br>
              <a:rPr lang="en-GB" b="0" i="0" dirty="0">
                <a:effectLst/>
                <a:highlight>
                  <a:srgbClr val="FFFFFF"/>
                </a:highlight>
                <a:latin typeface="Constantia" panose="02030602050306030303" pitchFamily="18" charset="0"/>
              </a:rPr>
            </a:br>
            <a:r>
              <a:rPr lang="en-GB" b="0" i="0" dirty="0">
                <a:effectLst/>
                <a:highlight>
                  <a:srgbClr val="FFFFFF"/>
                </a:highlight>
                <a:latin typeface="Constantia" panose="02030602050306030303" pitchFamily="18" charset="0"/>
              </a:rPr>
              <a:t>   the </a:t>
            </a:r>
            <a:r>
              <a:rPr lang="en-GB" b="0" i="0" u="none" strike="noStrike" dirty="0">
                <a:effectLst/>
                <a:highlight>
                  <a:srgbClr val="FFFFFF"/>
                </a:highlight>
                <a:latin typeface="Constantia" panose="02030602050306030303" pitchFamily="18" charset="0"/>
              </a:rPr>
              <a:t>medullary pyramids</a:t>
            </a:r>
            <a:r>
              <a:rPr lang="en-GB" b="0" i="0" dirty="0">
                <a:effectLst/>
                <a:highlight>
                  <a:srgbClr val="FFFFFF"/>
                </a:highlight>
                <a:latin typeface="Constantia" panose="02030602050306030303" pitchFamily="18" charset="0"/>
              </a:rPr>
              <a:t>. These nuclei are the extension of the </a:t>
            </a:r>
            <a:r>
              <a:rPr lang="en-GB" b="0" i="0" u="none" strike="noStrike" dirty="0">
                <a:effectLst/>
                <a:highlight>
                  <a:srgbClr val="FFFFFF"/>
                </a:highlight>
                <a:latin typeface="Constantia" panose="02030602050306030303" pitchFamily="18" charset="0"/>
              </a:rPr>
              <a:t>pontine nuclei</a:t>
            </a:r>
            <a:r>
              <a:rPr lang="en-GB" b="0" i="0" dirty="0">
                <a:effectLst/>
                <a:highlight>
                  <a:srgbClr val="FFFFFF"/>
                </a:highlight>
                <a:latin typeface="Constantia" panose="02030602050306030303" pitchFamily="18" charset="0"/>
              </a:rPr>
              <a:t>. </a:t>
            </a:r>
            <a:br>
              <a:rPr lang="en-GB" b="0" i="0" dirty="0">
                <a:effectLst/>
                <a:highlight>
                  <a:srgbClr val="FFFFFF"/>
                </a:highlight>
                <a:latin typeface="Constantia" panose="02030602050306030303" pitchFamily="18" charset="0"/>
              </a:rPr>
            </a:br>
            <a:r>
              <a:rPr lang="en-GB" b="0" i="0" dirty="0">
                <a:effectLst/>
                <a:highlight>
                  <a:srgbClr val="FFFFFF"/>
                </a:highlight>
                <a:latin typeface="Constantia" panose="02030602050306030303" pitchFamily="18" charset="0"/>
              </a:rPr>
              <a:t>   - They receive </a:t>
            </a:r>
            <a:r>
              <a:rPr lang="en-GB" b="0" i="0" dirty="0" err="1">
                <a:effectLst/>
                <a:highlight>
                  <a:srgbClr val="FFFFFF"/>
                </a:highlight>
                <a:latin typeface="Constantia" panose="02030602050306030303" pitchFamily="18" charset="0"/>
              </a:rPr>
              <a:t>fibers</a:t>
            </a:r>
            <a:r>
              <a:rPr lang="en-GB" b="0" i="0" dirty="0">
                <a:effectLst/>
                <a:highlight>
                  <a:srgbClr val="FFFFFF"/>
                </a:highlight>
                <a:latin typeface="Constantia" panose="02030602050306030303" pitchFamily="18" charset="0"/>
              </a:rPr>
              <a:t> from the </a:t>
            </a:r>
            <a:r>
              <a:rPr lang="en-GB" b="0" i="0" u="none" strike="noStrike" dirty="0">
                <a:effectLst/>
                <a:highlight>
                  <a:srgbClr val="FFFFFF"/>
                </a:highlight>
                <a:latin typeface="Constantia" panose="02030602050306030303" pitchFamily="18" charset="0"/>
              </a:rPr>
              <a:t>corticospinal tract</a:t>
            </a:r>
            <a:r>
              <a:rPr lang="en-GB" b="0" i="0" dirty="0">
                <a:effectLst/>
                <a:highlight>
                  <a:srgbClr val="FFFFFF"/>
                </a:highlight>
                <a:latin typeface="Constantia" panose="02030602050306030303" pitchFamily="18" charset="0"/>
              </a:rPr>
              <a:t> and send their </a:t>
            </a:r>
            <a:r>
              <a:rPr lang="en-GB" b="0" i="0" u="none" strike="noStrike" dirty="0">
                <a:effectLst/>
                <a:highlight>
                  <a:srgbClr val="FFFFFF"/>
                </a:highlight>
                <a:latin typeface="Constantia" panose="02030602050306030303" pitchFamily="18" charset="0"/>
              </a:rPr>
              <a:t>axons</a:t>
            </a:r>
            <a:r>
              <a:rPr lang="en-GB" b="0" i="0" dirty="0">
                <a:effectLst/>
                <a:highlight>
                  <a:srgbClr val="FFFFFF"/>
                </a:highlight>
                <a:latin typeface="Constantia" panose="02030602050306030303" pitchFamily="18" charset="0"/>
              </a:rPr>
              <a:t> through</a:t>
            </a:r>
            <a:br>
              <a:rPr lang="en-GB" b="0" i="0" dirty="0">
                <a:effectLst/>
                <a:highlight>
                  <a:srgbClr val="FFFFFF"/>
                </a:highlight>
                <a:latin typeface="Constantia" panose="02030602050306030303" pitchFamily="18" charset="0"/>
              </a:rPr>
            </a:br>
            <a:r>
              <a:rPr lang="en-GB" b="0" i="0" dirty="0">
                <a:effectLst/>
                <a:highlight>
                  <a:srgbClr val="FFFFFF"/>
                </a:highlight>
                <a:latin typeface="Constantia" panose="02030602050306030303" pitchFamily="18" charset="0"/>
              </a:rPr>
              <a:t>     the </a:t>
            </a:r>
            <a:r>
              <a:rPr lang="en-GB" b="0" i="0" u="none" strike="noStrike" dirty="0">
                <a:effectLst/>
                <a:highlight>
                  <a:srgbClr val="FFFFFF"/>
                </a:highlight>
                <a:latin typeface="Constantia" panose="02030602050306030303" pitchFamily="18" charset="0"/>
              </a:rPr>
              <a:t>anterior external arcuate </a:t>
            </a:r>
            <a:r>
              <a:rPr lang="en-GB" b="0" i="0" u="none" strike="noStrike" dirty="0" err="1">
                <a:effectLst/>
                <a:highlight>
                  <a:srgbClr val="FFFFFF"/>
                </a:highlight>
                <a:latin typeface="Constantia" panose="02030602050306030303" pitchFamily="18" charset="0"/>
              </a:rPr>
              <a:t>fibers</a:t>
            </a:r>
            <a:r>
              <a:rPr lang="en-GB" b="0" i="0" dirty="0">
                <a:effectLst/>
                <a:highlight>
                  <a:srgbClr val="FFFFFF"/>
                </a:highlight>
                <a:latin typeface="Constantia" panose="02030602050306030303" pitchFamily="18" charset="0"/>
              </a:rPr>
              <a:t> and </a:t>
            </a:r>
            <a:r>
              <a:rPr lang="en-GB" b="0" i="0" u="none" strike="noStrike" dirty="0">
                <a:effectLst/>
                <a:highlight>
                  <a:srgbClr val="FFFFFF"/>
                </a:highlight>
                <a:latin typeface="Constantia" panose="02030602050306030303" pitchFamily="18" charset="0"/>
              </a:rPr>
              <a:t>medullary striae</a:t>
            </a:r>
            <a:r>
              <a:rPr lang="en-GB" b="0" i="0" dirty="0">
                <a:effectLst/>
                <a:highlight>
                  <a:srgbClr val="FFFFFF"/>
                </a:highlight>
                <a:latin typeface="Constantia" panose="02030602050306030303" pitchFamily="18" charset="0"/>
              </a:rPr>
              <a:t> to the </a:t>
            </a:r>
            <a:r>
              <a:rPr lang="en-GB" b="0" i="0" u="none" strike="noStrike" dirty="0">
                <a:effectLst/>
                <a:highlight>
                  <a:srgbClr val="FFFFFF"/>
                </a:highlight>
                <a:latin typeface="Constantia" panose="02030602050306030303" pitchFamily="18" charset="0"/>
              </a:rPr>
              <a:t>cerebellum</a:t>
            </a:r>
            <a:r>
              <a:rPr lang="en-GB" b="0" i="0" dirty="0">
                <a:effectLst/>
                <a:highlight>
                  <a:srgbClr val="FFFFFF"/>
                </a:highlight>
                <a:latin typeface="Constantia" panose="02030602050306030303" pitchFamily="18" charset="0"/>
              </a:rPr>
              <a:t> via</a:t>
            </a:r>
            <a:br>
              <a:rPr lang="en-GB" b="0" i="0" dirty="0">
                <a:effectLst/>
                <a:highlight>
                  <a:srgbClr val="FFFFFF"/>
                </a:highlight>
                <a:latin typeface="Constantia" panose="02030602050306030303" pitchFamily="18" charset="0"/>
              </a:rPr>
            </a:br>
            <a:r>
              <a:rPr lang="en-GB" b="0" i="0" dirty="0">
                <a:effectLst/>
                <a:highlight>
                  <a:srgbClr val="FFFFFF"/>
                </a:highlight>
                <a:latin typeface="Constantia" panose="02030602050306030303" pitchFamily="18" charset="0"/>
              </a:rPr>
              <a:t>     the </a:t>
            </a:r>
            <a:r>
              <a:rPr lang="en-GB" b="0" i="0" u="none" strike="noStrike" dirty="0">
                <a:effectLst/>
                <a:highlight>
                  <a:srgbClr val="FFFFFF"/>
                </a:highlight>
                <a:latin typeface="Constantia" panose="02030602050306030303" pitchFamily="18" charset="0"/>
              </a:rPr>
              <a:t>inferior cerebellar peduncle</a:t>
            </a:r>
            <a:r>
              <a:rPr lang="en-GB" b="0" i="0" dirty="0">
                <a:effectLst/>
                <a:highlight>
                  <a:srgbClr val="FFFFFF"/>
                </a:highlight>
                <a:latin typeface="Constantia" panose="02030602050306030303" pitchFamily="18" charset="0"/>
              </a:rPr>
              <a:t>. </a:t>
            </a:r>
            <a:r>
              <a:rPr lang="en-GB" u="sng" dirty="0">
                <a:highlight>
                  <a:srgbClr val="FFFFFF"/>
                </a:highlight>
                <a:latin typeface="Constantia" panose="02030602050306030303" pitchFamily="18" charset="0"/>
              </a:rPr>
              <a:t>External arcuate </a:t>
            </a:r>
            <a:r>
              <a:rPr lang="en-GB" u="sng" dirty="0" err="1">
                <a:highlight>
                  <a:srgbClr val="FFFFFF"/>
                </a:highlight>
                <a:latin typeface="Constantia" panose="02030602050306030303" pitchFamily="18" charset="0"/>
              </a:rPr>
              <a:t>fibers</a:t>
            </a:r>
            <a:r>
              <a:rPr lang="en-GB" u="sng" dirty="0">
                <a:highlight>
                  <a:srgbClr val="FFFFFF"/>
                </a:highlight>
                <a:latin typeface="Constantia" panose="02030602050306030303" pitchFamily="18" charset="0"/>
              </a:rPr>
              <a:t> </a:t>
            </a:r>
            <a:r>
              <a:rPr lang="en-GB" dirty="0">
                <a:highlight>
                  <a:srgbClr val="FFFFFF"/>
                </a:highlight>
                <a:latin typeface="Constantia" panose="02030602050306030303" pitchFamily="18" charset="0"/>
              </a:rPr>
              <a:t>exit through anterior median</a:t>
            </a:r>
            <a:br>
              <a:rPr lang="en-GB" dirty="0">
                <a:highlight>
                  <a:srgbClr val="FFFFFF"/>
                </a:highlight>
                <a:latin typeface="Constantia" panose="02030602050306030303" pitchFamily="18" charset="0"/>
              </a:rPr>
            </a:br>
            <a:r>
              <a:rPr lang="en-GB" dirty="0">
                <a:highlight>
                  <a:srgbClr val="FFFFFF"/>
                </a:highlight>
                <a:latin typeface="Constantia" panose="02030602050306030303" pitchFamily="18" charset="0"/>
              </a:rPr>
              <a:t>     fissure, run laterally over </a:t>
            </a:r>
            <a:r>
              <a:rPr lang="en-GB" dirty="0" err="1">
                <a:highlight>
                  <a:srgbClr val="FFFFFF"/>
                </a:highlight>
                <a:latin typeface="Constantia" panose="02030602050306030303" pitchFamily="18" charset="0"/>
              </a:rPr>
              <a:t>oliva</a:t>
            </a:r>
            <a:r>
              <a:rPr lang="en-GB" dirty="0">
                <a:highlight>
                  <a:srgbClr val="FFFFFF"/>
                </a:highlight>
                <a:latin typeface="Constantia" panose="02030602050306030303" pitchFamily="18" charset="0"/>
              </a:rPr>
              <a:t>, and through </a:t>
            </a:r>
            <a:r>
              <a:rPr lang="en-GB" b="0" i="0" u="none" strike="noStrike" dirty="0">
                <a:effectLst/>
                <a:highlight>
                  <a:srgbClr val="FFFFFF"/>
                </a:highlight>
                <a:latin typeface="Constantia" panose="02030602050306030303" pitchFamily="18" charset="0"/>
              </a:rPr>
              <a:t>inferior cerebellar peduncle to cerebellum.</a:t>
            </a:r>
            <a:br>
              <a:rPr lang="en-GB" b="0" i="0" u="none" strike="noStrike" dirty="0">
                <a:effectLst/>
                <a:highlight>
                  <a:srgbClr val="FFFFFF"/>
                </a:highlight>
                <a:latin typeface="Constantia" panose="02030602050306030303" pitchFamily="18" charset="0"/>
              </a:rPr>
            </a:br>
            <a:r>
              <a:rPr lang="en-GB" b="0" i="0" u="none" strike="noStrike" dirty="0">
                <a:effectLst/>
                <a:highlight>
                  <a:srgbClr val="FFFFFF"/>
                </a:highlight>
                <a:latin typeface="Constantia" panose="02030602050306030303" pitchFamily="18" charset="0"/>
              </a:rPr>
              <a:t>     </a:t>
            </a:r>
            <a:r>
              <a:rPr lang="en-GB" dirty="0">
                <a:highlight>
                  <a:srgbClr val="FFFFFF"/>
                </a:highlight>
                <a:latin typeface="Constantia" panose="02030602050306030303" pitchFamily="18" charset="0"/>
              </a:rPr>
              <a:t>Medullary striae runs dorsally, through tegmentum of medulla oblongata, cross to</a:t>
            </a:r>
            <a:br>
              <a:rPr lang="en-GB" dirty="0">
                <a:highlight>
                  <a:srgbClr val="FFFFFF"/>
                </a:highlight>
                <a:latin typeface="Constantia" panose="02030602050306030303" pitchFamily="18" charset="0"/>
              </a:rPr>
            </a:br>
            <a:r>
              <a:rPr lang="en-GB" dirty="0">
                <a:highlight>
                  <a:srgbClr val="FFFFFF"/>
                </a:highlight>
                <a:latin typeface="Constantia" panose="02030602050306030303" pitchFamily="18" charset="0"/>
              </a:rPr>
              <a:t>     contralateral side separating pons from medulla oblongata and run toward cerebellum</a:t>
            </a:r>
            <a:br>
              <a:rPr lang="en-GB" dirty="0">
                <a:highlight>
                  <a:srgbClr val="FFFFFF"/>
                </a:highlight>
                <a:latin typeface="Constantia" panose="02030602050306030303" pitchFamily="18" charset="0"/>
              </a:rPr>
            </a:br>
            <a:r>
              <a:rPr lang="en-GB" dirty="0">
                <a:highlight>
                  <a:srgbClr val="FFFFFF"/>
                </a:highlight>
                <a:latin typeface="Constantia" panose="02030602050306030303" pitchFamily="18" charset="0"/>
              </a:rPr>
              <a:t>     through </a:t>
            </a:r>
            <a:r>
              <a:rPr lang="en-GB" b="0" i="0" u="none" strike="noStrike" dirty="0">
                <a:effectLst/>
                <a:highlight>
                  <a:srgbClr val="FFFFFF"/>
                </a:highlight>
                <a:latin typeface="Constantia" panose="02030602050306030303" pitchFamily="18" charset="0"/>
              </a:rPr>
              <a:t>inferior cerebellar peduncle</a:t>
            </a:r>
          </a:p>
          <a:p>
            <a:pPr algn="l"/>
            <a:r>
              <a:rPr lang="en-GB" b="0" i="0" dirty="0">
                <a:effectLst/>
                <a:highlight>
                  <a:srgbClr val="FFFFFF"/>
                </a:highlight>
                <a:latin typeface="Constantia" panose="02030602050306030303" pitchFamily="18" charset="0"/>
              </a:rPr>
              <a:t>  - As the relay motor nuclei they are the part of connections between cortex of cerebrum a</a:t>
            </a:r>
            <a:br>
              <a:rPr lang="en-GB" b="0" i="0" dirty="0">
                <a:effectLst/>
                <a:highlight>
                  <a:srgbClr val="FFFFFF"/>
                </a:highlight>
                <a:latin typeface="Constantia" panose="02030602050306030303" pitchFamily="18" charset="0"/>
              </a:rPr>
            </a:br>
            <a:r>
              <a:rPr lang="en-GB" b="0" i="0" dirty="0">
                <a:effectLst/>
                <a:highlight>
                  <a:srgbClr val="FFFFFF"/>
                </a:highlight>
                <a:latin typeface="Constantia" panose="02030602050306030303" pitchFamily="18" charset="0"/>
              </a:rPr>
              <a:t>   and cerebellum.</a:t>
            </a:r>
            <a:br>
              <a:rPr lang="en-GB" b="0" i="0" dirty="0">
                <a:effectLst/>
                <a:highlight>
                  <a:srgbClr val="FFFFFF"/>
                </a:highlight>
                <a:latin typeface="Constantia" panose="02030602050306030303" pitchFamily="18" charset="0"/>
              </a:rPr>
            </a:br>
            <a:r>
              <a:rPr lang="en-GB" b="0" i="0" dirty="0">
                <a:effectLst/>
                <a:highlight>
                  <a:srgbClr val="FFFFFF"/>
                </a:highlight>
                <a:latin typeface="Constantia" panose="02030602050306030303" pitchFamily="18" charset="0"/>
              </a:rPr>
              <a:t>   - 						- Arcuate nuclei are also capable</a:t>
            </a:r>
            <a:br>
              <a:rPr lang="en-GB" b="0" i="0" dirty="0">
                <a:effectLst/>
                <a:highlight>
                  <a:srgbClr val="FFFFFF"/>
                </a:highlight>
                <a:latin typeface="Constantia" panose="02030602050306030303" pitchFamily="18" charset="0"/>
              </a:rPr>
            </a:br>
            <a:r>
              <a:rPr lang="en-GB" b="0" i="0" dirty="0">
                <a:effectLst/>
                <a:highlight>
                  <a:srgbClr val="FFFFFF"/>
                </a:highlight>
                <a:latin typeface="Constantia" panose="02030602050306030303" pitchFamily="18" charset="0"/>
              </a:rPr>
              <a:t>						  of </a:t>
            </a:r>
            <a:r>
              <a:rPr lang="en-GB" b="0" i="0" u="none" strike="noStrike" dirty="0">
                <a:effectLst/>
                <a:highlight>
                  <a:srgbClr val="FFFFFF"/>
                </a:highlight>
                <a:latin typeface="Constantia" panose="02030602050306030303" pitchFamily="18" charset="0"/>
              </a:rPr>
              <a:t>chemosensitivity</a:t>
            </a:r>
            <a:r>
              <a:rPr lang="en-GB" b="0" i="0" dirty="0">
                <a:effectLst/>
                <a:highlight>
                  <a:srgbClr val="FFFFFF"/>
                </a:highlight>
                <a:latin typeface="Constantia" panose="02030602050306030303" pitchFamily="18" charset="0"/>
              </a:rPr>
              <a:t> and have a</a:t>
            </a:r>
            <a:br>
              <a:rPr lang="en-GB" b="0" i="0" dirty="0">
                <a:effectLst/>
                <a:highlight>
                  <a:srgbClr val="FFFFFF"/>
                </a:highlight>
                <a:latin typeface="Constantia" panose="02030602050306030303" pitchFamily="18" charset="0"/>
              </a:rPr>
            </a:br>
            <a:r>
              <a:rPr lang="en-GB" b="0" i="0" dirty="0">
                <a:effectLst/>
                <a:highlight>
                  <a:srgbClr val="FFFFFF"/>
                </a:highlight>
                <a:latin typeface="Constantia" panose="02030602050306030303" pitchFamily="18" charset="0"/>
              </a:rPr>
              <a:t>						  proven role in the </a:t>
            </a:r>
            <a:r>
              <a:rPr lang="en-GB" b="0" i="0" u="none" strike="noStrike" dirty="0">
                <a:effectLst/>
                <a:highlight>
                  <a:srgbClr val="FFFFFF"/>
                </a:highlight>
                <a:latin typeface="Constantia" panose="02030602050306030303" pitchFamily="18" charset="0"/>
              </a:rPr>
              <a:t>respiratory</a:t>
            </a:r>
            <a:br>
              <a:rPr lang="en-GB" dirty="0">
                <a:highlight>
                  <a:srgbClr val="FFFFFF"/>
                </a:highlight>
                <a:latin typeface="Constantia" panose="02030602050306030303" pitchFamily="18" charset="0"/>
              </a:rPr>
            </a:br>
            <a:r>
              <a:rPr lang="en-GB" dirty="0">
                <a:highlight>
                  <a:srgbClr val="FFFFFF"/>
                </a:highlight>
                <a:latin typeface="Constantia" panose="02030602050306030303" pitchFamily="18" charset="0"/>
              </a:rPr>
              <a:t>						  </a:t>
            </a:r>
            <a:r>
              <a:rPr lang="en-GB" b="0" i="0" u="none" strike="noStrike" dirty="0" err="1">
                <a:effectLst/>
                <a:highlight>
                  <a:srgbClr val="FFFFFF"/>
                </a:highlight>
                <a:latin typeface="Constantia" panose="02030602050306030303" pitchFamily="18" charset="0"/>
              </a:rPr>
              <a:t>center</a:t>
            </a:r>
            <a:r>
              <a:rPr lang="en-GB" b="0" i="0" dirty="0">
                <a:effectLst/>
                <a:highlight>
                  <a:srgbClr val="FFFFFF"/>
                </a:highlight>
                <a:latin typeface="Constantia" panose="02030602050306030303" pitchFamily="18" charset="0"/>
              </a:rPr>
              <a:t> controlling the </a:t>
            </a:r>
            <a:r>
              <a:rPr lang="en-GB" b="0" i="0" u="none" strike="noStrike" dirty="0">
                <a:effectLst/>
                <a:highlight>
                  <a:srgbClr val="FFFFFF"/>
                </a:highlight>
                <a:latin typeface="Constantia" panose="02030602050306030303" pitchFamily="18" charset="0"/>
              </a:rPr>
              <a:t>breathing</a:t>
            </a:r>
            <a:br>
              <a:rPr lang="en-GB" b="0" i="0" u="none" strike="noStrike" dirty="0">
                <a:effectLst/>
                <a:highlight>
                  <a:srgbClr val="FFFFFF"/>
                </a:highlight>
                <a:latin typeface="Constantia" panose="02030602050306030303" pitchFamily="18" charset="0"/>
              </a:rPr>
            </a:br>
            <a:r>
              <a:rPr lang="en-GB" b="0" i="0" u="none" strike="noStrike" dirty="0">
                <a:effectLst/>
                <a:highlight>
                  <a:srgbClr val="FFFFFF"/>
                </a:highlight>
                <a:latin typeface="Constantia" panose="02030602050306030303" pitchFamily="18" charset="0"/>
              </a:rPr>
              <a:t>						  rate</a:t>
            </a:r>
            <a:r>
              <a:rPr lang="en-GB" b="0" i="0" dirty="0">
                <a:effectLst/>
                <a:highlight>
                  <a:srgbClr val="FFFFFF"/>
                </a:highlight>
                <a:latin typeface="Constantia" panose="02030602050306030303" pitchFamily="18" charset="0"/>
              </a:rPr>
              <a:t>.</a:t>
            </a:r>
          </a:p>
          <a:p>
            <a:endParaRPr lang="en-GB" dirty="0">
              <a:latin typeface="Constantia" panose="02030602050306030303" pitchFamily="18" charset="0"/>
            </a:endParaRPr>
          </a:p>
        </p:txBody>
      </p:sp>
      <p:pic>
        <p:nvPicPr>
          <p:cNvPr id="5" name="Picture 4">
            <a:extLst>
              <a:ext uri="{FF2B5EF4-FFF2-40B4-BE49-F238E27FC236}">
                <a16:creationId xmlns:a16="http://schemas.microsoft.com/office/drawing/2014/main" id="{6D5B3D27-BEFA-3B17-0274-B2E8EFCB5D3C}"/>
              </a:ext>
            </a:extLst>
          </p:cNvPr>
          <p:cNvPicPr>
            <a:picLocks noChangeAspect="1"/>
          </p:cNvPicPr>
          <p:nvPr/>
        </p:nvPicPr>
        <p:blipFill>
          <a:blip r:embed="rId2"/>
          <a:stretch>
            <a:fillRect/>
          </a:stretch>
        </p:blipFill>
        <p:spPr>
          <a:xfrm>
            <a:off x="251520" y="3645024"/>
            <a:ext cx="5148064" cy="2894514"/>
          </a:xfrm>
          <a:prstGeom prst="rect">
            <a:avLst/>
          </a:prstGeom>
        </p:spPr>
      </p:pic>
    </p:spTree>
    <p:extLst>
      <p:ext uri="{BB962C8B-B14F-4D97-AF65-F5344CB8AC3E}">
        <p14:creationId xmlns:p14="http://schemas.microsoft.com/office/powerpoint/2010/main" val="15826171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E89756F-A70F-211B-148A-17B485A3B8B1}"/>
              </a:ext>
            </a:extLst>
          </p:cNvPr>
          <p:cNvSpPr txBox="1"/>
          <p:nvPr/>
        </p:nvSpPr>
        <p:spPr>
          <a:xfrm>
            <a:off x="0" y="-25478"/>
            <a:ext cx="9144000" cy="3693319"/>
          </a:xfrm>
          <a:prstGeom prst="rect">
            <a:avLst/>
          </a:prstGeom>
          <a:noFill/>
        </p:spPr>
        <p:txBody>
          <a:bodyPr wrap="square">
            <a:spAutoFit/>
          </a:bodyPr>
          <a:lstStyle/>
          <a:p>
            <a:r>
              <a:rPr lang="en-GB" b="1" dirty="0">
                <a:latin typeface="Constantia" panose="02030602050306030303" pitchFamily="18" charset="0"/>
              </a:rPr>
              <a:t>Relay motor nuclei of the medulla oblongata</a:t>
            </a:r>
          </a:p>
          <a:p>
            <a:endParaRPr lang="en-GB" b="1" dirty="0">
              <a:latin typeface="Constantia" panose="02030602050306030303" pitchFamily="18" charset="0"/>
            </a:endParaRPr>
          </a:p>
          <a:p>
            <a:pPr algn="l"/>
            <a:r>
              <a:rPr lang="en-GB" b="1" dirty="0">
                <a:latin typeface="Constantia" panose="02030602050306030303" pitchFamily="18" charset="0"/>
              </a:rPr>
              <a:t>* T</a:t>
            </a:r>
            <a:r>
              <a:rPr lang="en-GB" b="0" i="0" dirty="0">
                <a:effectLst/>
                <a:highlight>
                  <a:srgbClr val="FFFFFF"/>
                </a:highlight>
                <a:latin typeface="Constantia" panose="02030602050306030303" pitchFamily="18" charset="0"/>
              </a:rPr>
              <a:t>he </a:t>
            </a:r>
            <a:r>
              <a:rPr lang="en-GB" b="1" i="0" dirty="0" err="1">
                <a:effectLst/>
                <a:highlight>
                  <a:srgbClr val="FFFFFF"/>
                </a:highlight>
                <a:latin typeface="Constantia" panose="02030602050306030303" pitchFamily="18" charset="0"/>
              </a:rPr>
              <a:t>perihypoglossal</a:t>
            </a:r>
            <a:r>
              <a:rPr lang="en-GB" b="1" i="0" dirty="0">
                <a:effectLst/>
                <a:highlight>
                  <a:srgbClr val="FFFFFF"/>
                </a:highlight>
                <a:latin typeface="Constantia" panose="02030602050306030303" pitchFamily="18" charset="0"/>
              </a:rPr>
              <a:t> nuclei </a:t>
            </a:r>
            <a:r>
              <a:rPr lang="en-GB" b="0" i="0" dirty="0">
                <a:effectLst/>
                <a:highlight>
                  <a:srgbClr val="FFFFFF"/>
                </a:highlight>
                <a:latin typeface="Constantia" panose="02030602050306030303" pitchFamily="18" charset="0"/>
              </a:rPr>
              <a:t>is a group of neurons in the floor of the 4th ventricle, in</a:t>
            </a:r>
            <a:br>
              <a:rPr lang="en-GB" b="0" i="0" dirty="0">
                <a:effectLst/>
                <a:highlight>
                  <a:srgbClr val="FFFFFF"/>
                </a:highlight>
                <a:latin typeface="Constantia" panose="02030602050306030303" pitchFamily="18" charset="0"/>
              </a:rPr>
            </a:br>
            <a:r>
              <a:rPr lang="en-GB" b="0" i="0" dirty="0">
                <a:effectLst/>
                <a:highlight>
                  <a:srgbClr val="FFFFFF"/>
                </a:highlight>
                <a:latin typeface="Constantia" panose="02030602050306030303" pitchFamily="18" charset="0"/>
              </a:rPr>
              <a:t>   close proximity to the nucleus of the hypoglossal nerve in the </a:t>
            </a:r>
            <a:r>
              <a:rPr lang="en-GB" b="0" i="0" dirty="0" err="1">
                <a:effectLst/>
                <a:highlight>
                  <a:srgbClr val="FFFFFF"/>
                </a:highlight>
                <a:latin typeface="Constantia" panose="02030602050306030303" pitchFamily="18" charset="0"/>
              </a:rPr>
              <a:t>gray</a:t>
            </a:r>
            <a:r>
              <a:rPr lang="en-GB" b="0" i="0" dirty="0">
                <a:effectLst/>
                <a:highlight>
                  <a:srgbClr val="FFFFFF"/>
                </a:highlight>
                <a:latin typeface="Constantia" panose="02030602050306030303" pitchFamily="18" charset="0"/>
              </a:rPr>
              <a:t> substance of</a:t>
            </a:r>
            <a:br>
              <a:rPr lang="en-GB" b="0" i="0" dirty="0">
                <a:effectLst/>
                <a:highlight>
                  <a:srgbClr val="FFFFFF"/>
                </a:highlight>
                <a:latin typeface="Constantia" panose="02030602050306030303" pitchFamily="18" charset="0"/>
              </a:rPr>
            </a:br>
            <a:r>
              <a:rPr lang="en-GB" b="0" i="0" dirty="0">
                <a:effectLst/>
                <a:highlight>
                  <a:srgbClr val="FFFFFF"/>
                </a:highlight>
                <a:latin typeface="Constantia" panose="02030602050306030303" pitchFamily="18" charset="0"/>
              </a:rPr>
              <a:t>   the medulla oblongata, all of which contain cells with characteristics suggestive of</a:t>
            </a:r>
            <a:br>
              <a:rPr lang="en-GB" b="0" i="0" dirty="0">
                <a:effectLst/>
                <a:highlight>
                  <a:srgbClr val="FFFFFF"/>
                </a:highlight>
                <a:latin typeface="Constantia" panose="02030602050306030303" pitchFamily="18" charset="0"/>
              </a:rPr>
            </a:br>
            <a:r>
              <a:rPr lang="en-GB" b="0" i="0" dirty="0">
                <a:effectLst/>
                <a:highlight>
                  <a:srgbClr val="FFFFFF"/>
                </a:highlight>
                <a:latin typeface="Constantia" panose="02030602050306030303" pitchFamily="18" charset="0"/>
              </a:rPr>
              <a:t>   reticular connections.</a:t>
            </a:r>
          </a:p>
          <a:p>
            <a:pPr algn="l"/>
            <a:r>
              <a:rPr lang="en-GB" b="0" i="0" dirty="0">
                <a:effectLst/>
                <a:highlight>
                  <a:srgbClr val="FFFFFF"/>
                </a:highlight>
                <a:latin typeface="Constantia" panose="02030602050306030303" pitchFamily="18" charset="0"/>
              </a:rPr>
              <a:t>    The complex includes three nuclei: </a:t>
            </a:r>
            <a:br>
              <a:rPr lang="en-GB" b="0" i="0" dirty="0">
                <a:effectLst/>
                <a:highlight>
                  <a:srgbClr val="FFFFFF"/>
                </a:highlight>
                <a:latin typeface="Constantia" panose="02030602050306030303" pitchFamily="18" charset="0"/>
              </a:rPr>
            </a:br>
            <a:r>
              <a:rPr lang="en-GB" b="0" i="0" dirty="0">
                <a:effectLst/>
                <a:highlight>
                  <a:srgbClr val="FFFFFF"/>
                </a:highlight>
                <a:latin typeface="Constantia" panose="02030602050306030303" pitchFamily="18" charset="0"/>
              </a:rPr>
              <a:t>           - the intercalated nucleus, </a:t>
            </a:r>
            <a:br>
              <a:rPr lang="en-GB" b="0" i="0" dirty="0">
                <a:effectLst/>
                <a:highlight>
                  <a:srgbClr val="FFFFFF"/>
                </a:highlight>
                <a:latin typeface="Constantia" panose="02030602050306030303" pitchFamily="18" charset="0"/>
              </a:rPr>
            </a:br>
            <a:r>
              <a:rPr lang="en-GB" b="0" i="0" dirty="0">
                <a:effectLst/>
                <a:highlight>
                  <a:srgbClr val="FFFFFF"/>
                </a:highlight>
                <a:latin typeface="Constantia" panose="02030602050306030303" pitchFamily="18" charset="0"/>
              </a:rPr>
              <a:t>           - the prepositus nucleus (the largest)</a:t>
            </a:r>
            <a:br>
              <a:rPr lang="en-GB" b="0" i="0" dirty="0">
                <a:effectLst/>
                <a:highlight>
                  <a:srgbClr val="FFFFFF"/>
                </a:highlight>
                <a:latin typeface="Constantia" panose="02030602050306030303" pitchFamily="18" charset="0"/>
              </a:rPr>
            </a:br>
            <a:r>
              <a:rPr lang="en-GB" b="0" i="0" dirty="0">
                <a:effectLst/>
                <a:highlight>
                  <a:srgbClr val="FFFFFF"/>
                </a:highlight>
                <a:latin typeface="Constantia" panose="02030602050306030303" pitchFamily="18" charset="0"/>
              </a:rPr>
              <a:t>           - the nucleus of Roller</a:t>
            </a:r>
          </a:p>
          <a:p>
            <a:pPr algn="l"/>
            <a:r>
              <a:rPr lang="en-GB" b="0" i="0" dirty="0">
                <a:effectLst/>
                <a:highlight>
                  <a:srgbClr val="FFFFFF"/>
                </a:highlight>
                <a:latin typeface="Constantia" panose="02030602050306030303" pitchFamily="18" charset="0"/>
              </a:rPr>
              <a:t>The </a:t>
            </a:r>
            <a:r>
              <a:rPr lang="en-GB" b="0" i="0" dirty="0" err="1">
                <a:effectLst/>
                <a:highlight>
                  <a:srgbClr val="FFFFFF"/>
                </a:highlight>
                <a:latin typeface="Constantia" panose="02030602050306030303" pitchFamily="18" charset="0"/>
              </a:rPr>
              <a:t>perihypoglossal</a:t>
            </a:r>
            <a:r>
              <a:rPr lang="en-GB" b="0" i="0" dirty="0">
                <a:effectLst/>
                <a:highlight>
                  <a:srgbClr val="FFFFFF"/>
                </a:highlight>
                <a:latin typeface="Constantia" panose="02030602050306030303" pitchFamily="18" charset="0"/>
              </a:rPr>
              <a:t> nuclei and their connections are part of a complex circuitry related to eye movements. Lesions in the nucleus prepositus impair the ability to keep the eyes fixed on a visual target, although conjugate movements are still performed accurately.</a:t>
            </a:r>
            <a:endParaRPr lang="en-GB" dirty="0">
              <a:latin typeface="Constantia" panose="02030602050306030303" pitchFamily="18" charset="0"/>
            </a:endParaRPr>
          </a:p>
        </p:txBody>
      </p:sp>
      <p:pic>
        <p:nvPicPr>
          <p:cNvPr id="18434" name="Picture 2" descr="Nucleus prepositus - Wikipedia">
            <a:extLst>
              <a:ext uri="{FF2B5EF4-FFF2-40B4-BE49-F238E27FC236}">
                <a16:creationId xmlns:a16="http://schemas.microsoft.com/office/drawing/2014/main" id="{3109A8BE-8C3F-D0AE-6E8A-28B9804857C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512" y="3655234"/>
            <a:ext cx="4968552" cy="3229559"/>
          </a:xfrm>
          <a:prstGeom prst="rect">
            <a:avLst/>
          </a:prstGeom>
          <a:noFill/>
          <a:extLst>
            <a:ext uri="{909E8E84-426E-40DD-AFC4-6F175D3DCCD1}">
              <a14:hiddenFill xmlns:a14="http://schemas.microsoft.com/office/drawing/2010/main">
                <a:solidFill>
                  <a:srgbClr val="FFFFFF"/>
                </a:solidFill>
              </a14:hiddenFill>
            </a:ext>
          </a:extLst>
        </p:spPr>
      </p:pic>
      <p:cxnSp>
        <p:nvCxnSpPr>
          <p:cNvPr id="4" name="Straight Connector 3">
            <a:extLst>
              <a:ext uri="{FF2B5EF4-FFF2-40B4-BE49-F238E27FC236}">
                <a16:creationId xmlns:a16="http://schemas.microsoft.com/office/drawing/2014/main" id="{EBB92153-81DA-C92A-8C42-1AD4F1621D72}"/>
              </a:ext>
            </a:extLst>
          </p:cNvPr>
          <p:cNvCxnSpPr/>
          <p:nvPr/>
        </p:nvCxnSpPr>
        <p:spPr bwMode="auto">
          <a:xfrm>
            <a:off x="1259632" y="4149080"/>
            <a:ext cx="792088" cy="0"/>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42491637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idx="4294967295"/>
          </p:nvPr>
        </p:nvSpPr>
        <p:spPr>
          <a:xfrm>
            <a:off x="0" y="0"/>
            <a:ext cx="1828800" cy="1143000"/>
          </a:xfrm>
        </p:spPr>
        <p:txBody>
          <a:bodyPr/>
          <a:lstStyle/>
          <a:p>
            <a:pPr eaLnBrk="1" hangingPunct="1"/>
            <a:r>
              <a:rPr lang="en-US" b="1" u="sng">
                <a:latin typeface="Constantia" panose="02030602050306030303" pitchFamily="18" charset="0"/>
              </a:rPr>
              <a:t>Pons</a:t>
            </a:r>
          </a:p>
        </p:txBody>
      </p:sp>
      <p:sp>
        <p:nvSpPr>
          <p:cNvPr id="41987" name="Rectangle 3"/>
          <p:cNvSpPr>
            <a:spLocks noGrp="1" noChangeArrowheads="1"/>
          </p:cNvSpPr>
          <p:nvPr>
            <p:ph type="body" sz="half" idx="4294967295"/>
          </p:nvPr>
        </p:nvSpPr>
        <p:spPr>
          <a:xfrm>
            <a:off x="36513" y="1125538"/>
            <a:ext cx="5183187" cy="5327650"/>
          </a:xfrm>
        </p:spPr>
        <p:txBody>
          <a:bodyPr/>
          <a:lstStyle/>
          <a:p>
            <a:pPr eaLnBrk="1" hangingPunct="1">
              <a:lnSpc>
                <a:spcPct val="80000"/>
              </a:lnSpc>
            </a:pPr>
            <a:r>
              <a:rPr lang="en-GB" altLang="en-US" sz="1600" dirty="0">
                <a:latin typeface="Constantia" panose="02030602050306030303" pitchFamily="18" charset="0"/>
              </a:rPr>
              <a:t>Located between medulla oblongata and midbrain</a:t>
            </a:r>
            <a:r>
              <a:rPr lang="en-US" sz="1600" dirty="0">
                <a:latin typeface="Constantia" panose="02030602050306030303" pitchFamily="18" charset="0"/>
              </a:rPr>
              <a:t> </a:t>
            </a:r>
          </a:p>
          <a:p>
            <a:pPr eaLnBrk="1" hangingPunct="1">
              <a:lnSpc>
                <a:spcPct val="80000"/>
              </a:lnSpc>
            </a:pPr>
            <a:r>
              <a:rPr lang="en-US" altLang="en-US" sz="1600" dirty="0">
                <a:latin typeface="Constantia" panose="02030602050306030303" pitchFamily="18" charset="0"/>
              </a:rPr>
              <a:t>Contains</a:t>
            </a:r>
            <a:r>
              <a:rPr lang="en-US" sz="1600" dirty="0">
                <a:latin typeface="Constantia" panose="02030602050306030303" pitchFamily="18" charset="0"/>
              </a:rPr>
              <a:t>:</a:t>
            </a:r>
          </a:p>
          <a:p>
            <a:pPr lvl="1" eaLnBrk="1" hangingPunct="1">
              <a:lnSpc>
                <a:spcPct val="80000"/>
              </a:lnSpc>
              <a:buFontTx/>
              <a:buNone/>
            </a:pPr>
            <a:r>
              <a:rPr lang="en-GB" altLang="en-US" sz="1600" dirty="0">
                <a:latin typeface="Constantia" panose="02030602050306030303" pitchFamily="18" charset="0"/>
              </a:rPr>
              <a:t>- </a:t>
            </a:r>
            <a:r>
              <a:rPr lang="en-US" altLang="en-US" sz="1600" dirty="0">
                <a:latin typeface="Constantia" panose="02030602050306030303" pitchFamily="18" charset="0"/>
              </a:rPr>
              <a:t>Sensitive and motor nuclei of cranial nerves</a:t>
            </a:r>
            <a:endParaRPr lang="en-US" sz="1600" dirty="0">
              <a:latin typeface="Constantia" panose="02030602050306030303" pitchFamily="18" charset="0"/>
            </a:endParaRPr>
          </a:p>
          <a:p>
            <a:pPr lvl="2" eaLnBrk="1" hangingPunct="1">
              <a:lnSpc>
                <a:spcPct val="80000"/>
              </a:lnSpc>
            </a:pPr>
            <a:r>
              <a:rPr lang="en-US" altLang="en-US" sz="1600" dirty="0">
                <a:latin typeface="Constantia" panose="02030602050306030303" pitchFamily="18" charset="0"/>
              </a:rPr>
              <a:t>N. </a:t>
            </a:r>
            <a:r>
              <a:rPr lang="en-US" altLang="en-US" sz="1600" dirty="0" err="1">
                <a:latin typeface="Constantia" panose="02030602050306030303" pitchFamily="18" charset="0"/>
              </a:rPr>
              <a:t>trigeminusa</a:t>
            </a:r>
            <a:r>
              <a:rPr lang="en-US" sz="1600" dirty="0">
                <a:latin typeface="Constantia" panose="02030602050306030303" pitchFamily="18" charset="0"/>
              </a:rPr>
              <a:t> (5), </a:t>
            </a:r>
            <a:br>
              <a:rPr lang="en-US" sz="1600" dirty="0">
                <a:latin typeface="Constantia" panose="02030602050306030303" pitchFamily="18" charset="0"/>
              </a:rPr>
            </a:br>
            <a:r>
              <a:rPr lang="en-US" altLang="en-US" sz="1600" dirty="0">
                <a:latin typeface="Constantia" panose="02030602050306030303" pitchFamily="18" charset="0"/>
              </a:rPr>
              <a:t>N. </a:t>
            </a:r>
            <a:r>
              <a:rPr lang="en-US" altLang="en-US" sz="1600" dirty="0" err="1">
                <a:latin typeface="Constantia" panose="02030602050306030303" pitchFamily="18" charset="0"/>
              </a:rPr>
              <a:t>abducensa</a:t>
            </a:r>
            <a:r>
              <a:rPr lang="en-US" sz="1600" dirty="0">
                <a:latin typeface="Constantia" panose="02030602050306030303" pitchFamily="18" charset="0"/>
              </a:rPr>
              <a:t> (6), </a:t>
            </a:r>
            <a:br>
              <a:rPr lang="en-US" sz="1600" dirty="0">
                <a:latin typeface="Constantia" panose="02030602050306030303" pitchFamily="18" charset="0"/>
              </a:rPr>
            </a:br>
            <a:r>
              <a:rPr lang="en-US" altLang="en-US" sz="1600" dirty="0">
                <a:latin typeface="Constantia" panose="02030602050306030303" pitchFamily="18" charset="0"/>
              </a:rPr>
              <a:t>N. </a:t>
            </a:r>
            <a:r>
              <a:rPr lang="en-US" altLang="en-US" sz="1600" dirty="0" err="1">
                <a:latin typeface="Constantia" panose="02030602050306030303" pitchFamily="18" charset="0"/>
              </a:rPr>
              <a:t>f</a:t>
            </a:r>
            <a:r>
              <a:rPr lang="en-US" sz="1600" dirty="0" err="1">
                <a:latin typeface="Constantia" panose="02030602050306030303" pitchFamily="18" charset="0"/>
              </a:rPr>
              <a:t>acial</a:t>
            </a:r>
            <a:r>
              <a:rPr lang="en-US" altLang="en-US" sz="1600" dirty="0" err="1">
                <a:latin typeface="Constantia" panose="02030602050306030303" pitchFamily="18" charset="0"/>
              </a:rPr>
              <a:t>isa</a:t>
            </a:r>
            <a:r>
              <a:rPr lang="en-US" sz="1600" dirty="0">
                <a:latin typeface="Constantia" panose="02030602050306030303" pitchFamily="18" charset="0"/>
              </a:rPr>
              <a:t> (7), </a:t>
            </a:r>
          </a:p>
          <a:p>
            <a:pPr lvl="2" eaLnBrk="1" hangingPunct="1">
              <a:lnSpc>
                <a:spcPct val="80000"/>
              </a:lnSpc>
              <a:buFont typeface="Wingdings" panose="05000000000000000000" pitchFamily="2" charset="2"/>
              <a:buNone/>
            </a:pPr>
            <a:r>
              <a:rPr lang="en-US" sz="1600" dirty="0">
                <a:latin typeface="Constantia" panose="02030602050306030303" pitchFamily="18" charset="0"/>
              </a:rPr>
              <a:t>	</a:t>
            </a:r>
            <a:r>
              <a:rPr lang="en-US" altLang="en-US" sz="1600" dirty="0">
                <a:latin typeface="Constantia" panose="02030602050306030303" pitchFamily="18" charset="0"/>
              </a:rPr>
              <a:t>N. </a:t>
            </a:r>
            <a:r>
              <a:rPr lang="en-US" altLang="en-US" sz="1600" dirty="0" err="1">
                <a:latin typeface="Constantia" panose="02030602050306030303" pitchFamily="18" charset="0"/>
              </a:rPr>
              <a:t>Vestibulocochlearisa</a:t>
            </a:r>
            <a:r>
              <a:rPr lang="en-US" altLang="en-US" sz="1600" dirty="0">
                <a:latin typeface="Constantia" panose="02030602050306030303" pitchFamily="18" charset="0"/>
              </a:rPr>
              <a:t> </a:t>
            </a:r>
            <a:r>
              <a:rPr lang="en-US" sz="1600" dirty="0">
                <a:latin typeface="Constantia" panose="02030602050306030303" pitchFamily="18" charset="0"/>
              </a:rPr>
              <a:t>(8)</a:t>
            </a:r>
          </a:p>
          <a:p>
            <a:pPr lvl="1" eaLnBrk="1" hangingPunct="1">
              <a:lnSpc>
                <a:spcPct val="80000"/>
              </a:lnSpc>
              <a:buFontTx/>
              <a:buNone/>
            </a:pPr>
            <a:endParaRPr lang="en-US" sz="1600" dirty="0">
              <a:latin typeface="Constantia" panose="02030602050306030303" pitchFamily="18" charset="0"/>
            </a:endParaRPr>
          </a:p>
          <a:p>
            <a:pPr eaLnBrk="1" hangingPunct="1">
              <a:lnSpc>
                <a:spcPct val="80000"/>
              </a:lnSpc>
            </a:pPr>
            <a:r>
              <a:rPr lang="en-GB" altLang="en-US" sz="1600" dirty="0">
                <a:latin typeface="Constantia" panose="02030602050306030303" pitchFamily="18" charset="0"/>
              </a:rPr>
              <a:t>Relay nuclei</a:t>
            </a:r>
            <a:endParaRPr lang="en-US" sz="1600" dirty="0">
              <a:latin typeface="Constantia" panose="02030602050306030303" pitchFamily="18" charset="0"/>
            </a:endParaRPr>
          </a:p>
          <a:p>
            <a:pPr eaLnBrk="1" hangingPunct="1">
              <a:lnSpc>
                <a:spcPct val="90000"/>
              </a:lnSpc>
              <a:buFontTx/>
              <a:buNone/>
            </a:pPr>
            <a:r>
              <a:rPr lang="sr-Cyrl-RS" altLang="en-US" sz="1600" b="1" dirty="0">
                <a:effectLst>
                  <a:outerShdw blurRad="38100" dist="38100" dir="2700000" algn="tl">
                    <a:srgbClr val="C0C0C0"/>
                  </a:outerShdw>
                </a:effectLst>
                <a:latin typeface="Constantia" panose="02030602050306030303" pitchFamily="18" charset="0"/>
                <a:ea typeface="Constantia" panose="02030602050306030303" pitchFamily="18" charset="0"/>
                <a:cs typeface="Constantia" panose="02030602050306030303" pitchFamily="18" charset="0"/>
              </a:rPr>
              <a:t>      </a:t>
            </a:r>
            <a:r>
              <a:rPr lang="sr-Latn-CS" altLang="en-US" sz="1600" b="1" dirty="0">
                <a:effectLst>
                  <a:outerShdw blurRad="38100" dist="38100" dir="2700000" algn="tl">
                    <a:srgbClr val="C0C0C0"/>
                  </a:outerShdw>
                </a:effectLst>
                <a:latin typeface="Constantia" panose="02030602050306030303" pitchFamily="18" charset="0"/>
                <a:ea typeface="Constantia" panose="02030602050306030303" pitchFamily="18" charset="0"/>
                <a:cs typeface="Constantia" panose="02030602050306030303" pitchFamily="18" charset="0"/>
              </a:rPr>
              <a:t>- nuclei pontis – </a:t>
            </a:r>
            <a:r>
              <a:rPr lang="en-GB" altLang="en-US" sz="1600" dirty="0">
                <a:effectLst>
                  <a:outerShdw blurRad="38100" dist="38100" dir="2700000" algn="tl">
                    <a:srgbClr val="C0C0C0"/>
                  </a:outerShdw>
                </a:effectLst>
                <a:latin typeface="Constantia" panose="02030602050306030303" pitchFamily="18" charset="0"/>
                <a:ea typeface="Constantia" panose="02030602050306030303" pitchFamily="18" charset="0"/>
                <a:cs typeface="Constantia" panose="02030602050306030303" pitchFamily="18" charset="0"/>
              </a:rPr>
              <a:t>motor system</a:t>
            </a:r>
            <a:endParaRPr lang="sr-Cyrl-RS" altLang="en-US" sz="1600" dirty="0">
              <a:effectLst>
                <a:outerShdw blurRad="38100" dist="38100" dir="2700000" algn="tl">
                  <a:srgbClr val="C0C0C0"/>
                </a:outerShdw>
              </a:effectLst>
              <a:latin typeface="Constantia" panose="02030602050306030303" pitchFamily="18" charset="0"/>
              <a:ea typeface="Constantia" panose="02030602050306030303" pitchFamily="18" charset="0"/>
              <a:cs typeface="Constantia" panose="02030602050306030303" pitchFamily="18" charset="0"/>
            </a:endParaRPr>
          </a:p>
          <a:p>
            <a:pPr eaLnBrk="1" hangingPunct="1">
              <a:lnSpc>
                <a:spcPct val="90000"/>
              </a:lnSpc>
              <a:buFontTx/>
              <a:buNone/>
            </a:pPr>
            <a:r>
              <a:rPr lang="sr-Latn-CS" altLang="en-US" sz="1600" b="1" dirty="0">
                <a:effectLst>
                  <a:outerShdw blurRad="38100" dist="38100" dir="2700000" algn="tl">
                    <a:srgbClr val="C0C0C0"/>
                  </a:outerShdw>
                </a:effectLst>
                <a:latin typeface="Constantia" panose="02030602050306030303" pitchFamily="18" charset="0"/>
                <a:ea typeface="Constantia" panose="02030602050306030303" pitchFamily="18" charset="0"/>
                <a:cs typeface="Constantia" panose="02030602050306030303" pitchFamily="18" charset="0"/>
              </a:rPr>
              <a:t>	- nc. </a:t>
            </a:r>
            <a:r>
              <a:rPr lang="en-US" altLang="en-US" sz="1600" b="1" dirty="0">
                <a:effectLst>
                  <a:outerShdw blurRad="38100" dist="38100" dir="2700000" algn="tl">
                    <a:srgbClr val="C0C0C0"/>
                  </a:outerShdw>
                </a:effectLst>
                <a:latin typeface="Constantia" panose="02030602050306030303" pitchFamily="18" charset="0"/>
                <a:ea typeface="Constantia" panose="02030602050306030303" pitchFamily="18" charset="0"/>
                <a:cs typeface="Constantia" panose="02030602050306030303" pitchFamily="18" charset="0"/>
              </a:rPr>
              <a:t>o</a:t>
            </a:r>
            <a:r>
              <a:rPr lang="sr-Latn-CS" altLang="en-US" sz="1600" b="1" dirty="0">
                <a:effectLst>
                  <a:outerShdw blurRad="38100" dist="38100" dir="2700000" algn="tl">
                    <a:srgbClr val="C0C0C0"/>
                  </a:outerShdw>
                </a:effectLst>
                <a:latin typeface="Constantia" panose="02030602050306030303" pitchFamily="18" charset="0"/>
                <a:ea typeface="Constantia" panose="02030602050306030303" pitchFamily="18" charset="0"/>
                <a:cs typeface="Constantia" panose="02030602050306030303" pitchFamily="18" charset="0"/>
              </a:rPr>
              <a:t>livaris superior –</a:t>
            </a:r>
            <a:r>
              <a:rPr lang="sr-Cyrl-RS" altLang="en-US" sz="1600" dirty="0">
                <a:effectLst>
                  <a:outerShdw blurRad="38100" dist="38100" dir="2700000" algn="tl">
                    <a:srgbClr val="C0C0C0"/>
                  </a:outerShdw>
                </a:effectLst>
                <a:latin typeface="Constantia" panose="02030602050306030303" pitchFamily="18" charset="0"/>
                <a:ea typeface="Constantia" panose="02030602050306030303" pitchFamily="18" charset="0"/>
                <a:cs typeface="Constantia" panose="02030602050306030303" pitchFamily="18" charset="0"/>
              </a:rPr>
              <a:t> </a:t>
            </a:r>
            <a:r>
              <a:rPr lang="en-GB" altLang="en-US" sz="1600" dirty="0">
                <a:effectLst>
                  <a:outerShdw blurRad="38100" dist="38100" dir="2700000" algn="tl">
                    <a:srgbClr val="C0C0C0"/>
                  </a:outerShdw>
                </a:effectLst>
                <a:latin typeface="Constantia" panose="02030602050306030303" pitchFamily="18" charset="0"/>
                <a:ea typeface="Constantia" panose="02030602050306030303" pitchFamily="18" charset="0"/>
                <a:cs typeface="Constantia" panose="02030602050306030303" pitchFamily="18" charset="0"/>
              </a:rPr>
              <a:t>auditory system</a:t>
            </a:r>
            <a:endParaRPr lang="sr-Cyrl-RS" altLang="en-US" sz="1600" dirty="0">
              <a:effectLst>
                <a:outerShdw blurRad="38100" dist="38100" dir="2700000" algn="tl">
                  <a:srgbClr val="C0C0C0"/>
                </a:outerShdw>
              </a:effectLst>
              <a:latin typeface="Constantia" panose="02030602050306030303" pitchFamily="18" charset="0"/>
              <a:ea typeface="Constantia" panose="02030602050306030303" pitchFamily="18" charset="0"/>
              <a:cs typeface="Constantia" panose="02030602050306030303" pitchFamily="18" charset="0"/>
            </a:endParaRPr>
          </a:p>
          <a:p>
            <a:pPr eaLnBrk="1" hangingPunct="1">
              <a:lnSpc>
                <a:spcPct val="90000"/>
              </a:lnSpc>
              <a:buFontTx/>
              <a:buNone/>
            </a:pPr>
            <a:r>
              <a:rPr lang="sr-Latn-CS" altLang="en-US" sz="1600" b="1" dirty="0">
                <a:effectLst>
                  <a:outerShdw blurRad="38100" dist="38100" dir="2700000" algn="tl">
                    <a:srgbClr val="C0C0C0"/>
                  </a:outerShdw>
                </a:effectLst>
                <a:latin typeface="Constantia" panose="02030602050306030303" pitchFamily="18" charset="0"/>
                <a:ea typeface="Constantia" panose="02030602050306030303" pitchFamily="18" charset="0"/>
                <a:cs typeface="Constantia" panose="02030602050306030303" pitchFamily="18" charset="0"/>
              </a:rPr>
              <a:t>	- nuclei corporis trapezoidei - </a:t>
            </a:r>
            <a:r>
              <a:rPr lang="en-GB" altLang="en-US" sz="1600" dirty="0">
                <a:effectLst>
                  <a:outerShdw blurRad="38100" dist="38100" dir="2700000" algn="tl">
                    <a:srgbClr val="C0C0C0"/>
                  </a:outerShdw>
                </a:effectLst>
                <a:latin typeface="Constantia" panose="02030602050306030303" pitchFamily="18" charset="0"/>
                <a:ea typeface="Constantia" panose="02030602050306030303" pitchFamily="18" charset="0"/>
                <a:cs typeface="Constantia" panose="02030602050306030303" pitchFamily="18" charset="0"/>
              </a:rPr>
              <a:t>auditory system</a:t>
            </a:r>
            <a:endParaRPr lang="en-GB" altLang="en-US" sz="1600" b="1" dirty="0">
              <a:effectLst>
                <a:outerShdw blurRad="38100" dist="38100" dir="2700000" algn="tl">
                  <a:srgbClr val="C0C0C0"/>
                </a:outerShdw>
              </a:effectLst>
              <a:latin typeface="Constantia" panose="02030602050306030303" pitchFamily="18" charset="0"/>
              <a:ea typeface="Constantia" panose="02030602050306030303" pitchFamily="18" charset="0"/>
              <a:cs typeface="Constantia" panose="02030602050306030303" pitchFamily="18" charset="0"/>
            </a:endParaRPr>
          </a:p>
          <a:p>
            <a:pPr eaLnBrk="1" hangingPunct="1">
              <a:lnSpc>
                <a:spcPct val="90000"/>
              </a:lnSpc>
              <a:buFontTx/>
              <a:buNone/>
            </a:pPr>
            <a:r>
              <a:rPr lang="en-GB" altLang="en-US" sz="1600" b="1" dirty="0">
                <a:effectLst>
                  <a:outerShdw blurRad="38100" dist="38100" dir="2700000" algn="tl">
                    <a:srgbClr val="C0C0C0"/>
                  </a:outerShdw>
                </a:effectLst>
                <a:latin typeface="Constantia" panose="02030602050306030303" pitchFamily="18" charset="0"/>
                <a:ea typeface="Constantia" panose="02030602050306030303" pitchFamily="18" charset="0"/>
                <a:cs typeface="Constantia" panose="02030602050306030303" pitchFamily="18" charset="0"/>
              </a:rPr>
              <a:t>       </a:t>
            </a:r>
            <a:r>
              <a:rPr lang="sr-Latn-CS" altLang="en-US" sz="1600" b="1" dirty="0">
                <a:effectLst>
                  <a:outerShdw blurRad="38100" dist="38100" dir="2700000" algn="tl">
                    <a:srgbClr val="C0C0C0"/>
                  </a:outerShdw>
                </a:effectLst>
                <a:latin typeface="Constantia" panose="02030602050306030303" pitchFamily="18" charset="0"/>
                <a:ea typeface="Constantia" panose="02030602050306030303" pitchFamily="18" charset="0"/>
                <a:cs typeface="Constantia" panose="02030602050306030303" pitchFamily="18" charset="0"/>
              </a:rPr>
              <a:t>- nuclei lemnisci lateralis -</a:t>
            </a:r>
            <a:r>
              <a:rPr lang="sr-Cyrl-RS" altLang="en-US" sz="1600" dirty="0">
                <a:effectLst>
                  <a:outerShdw blurRad="38100" dist="38100" dir="2700000" algn="tl">
                    <a:srgbClr val="C0C0C0"/>
                  </a:outerShdw>
                </a:effectLst>
                <a:latin typeface="Constantia" panose="02030602050306030303" pitchFamily="18" charset="0"/>
                <a:ea typeface="Constantia" panose="02030602050306030303" pitchFamily="18" charset="0"/>
                <a:cs typeface="Constantia" panose="02030602050306030303" pitchFamily="18" charset="0"/>
              </a:rPr>
              <a:t> </a:t>
            </a:r>
            <a:r>
              <a:rPr lang="en-GB" altLang="en-US" sz="1600" dirty="0">
                <a:effectLst>
                  <a:outerShdw blurRad="38100" dist="38100" dir="2700000" algn="tl">
                    <a:srgbClr val="C0C0C0"/>
                  </a:outerShdw>
                </a:effectLst>
                <a:latin typeface="Constantia" panose="02030602050306030303" pitchFamily="18" charset="0"/>
                <a:ea typeface="Constantia" panose="02030602050306030303" pitchFamily="18" charset="0"/>
                <a:cs typeface="Constantia" panose="02030602050306030303" pitchFamily="18" charset="0"/>
              </a:rPr>
              <a:t>auditory system</a:t>
            </a:r>
            <a:br>
              <a:rPr lang="sr-Cyrl-RS" altLang="en-US" sz="1600" dirty="0">
                <a:effectLst>
                  <a:outerShdw blurRad="38100" dist="38100" dir="2700000" algn="tl">
                    <a:srgbClr val="C0C0C0"/>
                  </a:outerShdw>
                </a:effectLst>
                <a:latin typeface="Constantia" panose="02030602050306030303" pitchFamily="18" charset="0"/>
                <a:ea typeface="Constantia" panose="02030602050306030303" pitchFamily="18" charset="0"/>
                <a:cs typeface="Constantia" panose="02030602050306030303" pitchFamily="18" charset="0"/>
              </a:rPr>
            </a:br>
            <a:endParaRPr lang="sr-Cyrl-RS" altLang="en-US" sz="1600" dirty="0">
              <a:effectLst>
                <a:outerShdw blurRad="38100" dist="38100" dir="2700000" algn="tl">
                  <a:srgbClr val="C0C0C0"/>
                </a:outerShdw>
              </a:effectLst>
              <a:latin typeface="Constantia" panose="02030602050306030303" pitchFamily="18" charset="0"/>
              <a:ea typeface="Constantia" panose="02030602050306030303" pitchFamily="18" charset="0"/>
              <a:cs typeface="Constantia" panose="02030602050306030303" pitchFamily="18" charset="0"/>
            </a:endParaRPr>
          </a:p>
          <a:p>
            <a:pPr eaLnBrk="1" hangingPunct="1">
              <a:lnSpc>
                <a:spcPct val="80000"/>
              </a:lnSpc>
            </a:pPr>
            <a:r>
              <a:rPr lang="en-GB" altLang="en-US" sz="1600" dirty="0">
                <a:latin typeface="Constantia" panose="02030602050306030303" pitchFamily="18" charset="0"/>
              </a:rPr>
              <a:t>Nuclei of reticular formation </a:t>
            </a:r>
            <a:r>
              <a:rPr lang="sr-Cyrl-RS" altLang="en-US" sz="1600" dirty="0">
                <a:latin typeface="Constantia" panose="02030602050306030303" pitchFamily="18" charset="0"/>
              </a:rPr>
              <a:t>:</a:t>
            </a:r>
            <a:br>
              <a:rPr lang="sr-Cyrl-RS" altLang="en-US" sz="1600" dirty="0">
                <a:solidFill>
                  <a:srgbClr val="FF0000"/>
                </a:solidFill>
                <a:latin typeface="Constantia" panose="02030602050306030303" pitchFamily="18" charset="0"/>
              </a:rPr>
            </a:br>
            <a:r>
              <a:rPr lang="sr-Cyrl-RS" altLang="en-US" sz="1600" dirty="0">
                <a:latin typeface="Constantia" panose="02030602050306030303" pitchFamily="18" charset="0"/>
              </a:rPr>
              <a:t>- </a:t>
            </a:r>
            <a:r>
              <a:rPr lang="en-GB" altLang="en-US" sz="1600" b="1" dirty="0">
                <a:latin typeface="Constantia" panose="02030602050306030303" pitchFamily="18" charset="0"/>
              </a:rPr>
              <a:t>nuclei </a:t>
            </a:r>
            <a:r>
              <a:rPr lang="en-GB" altLang="en-US" sz="1600" b="1" dirty="0" err="1">
                <a:latin typeface="Constantia" panose="02030602050306030303" pitchFamily="18" charset="0"/>
              </a:rPr>
              <a:t>raphae</a:t>
            </a:r>
            <a:r>
              <a:rPr lang="en-GB" altLang="en-US" sz="1600" dirty="0">
                <a:latin typeface="Constantia" panose="02030602050306030303" pitchFamily="18" charset="0"/>
              </a:rPr>
              <a:t> (serotonin containing neurons</a:t>
            </a:r>
            <a:r>
              <a:rPr lang="sr-Cyrl-RS" altLang="en-US" sz="1600" dirty="0">
                <a:latin typeface="Constantia" panose="02030602050306030303" pitchFamily="18" charset="0"/>
              </a:rPr>
              <a:t>)</a:t>
            </a:r>
            <a:endParaRPr lang="sr-Cyrl-RS" altLang="en-US" sz="1300" dirty="0">
              <a:latin typeface="Constantia" panose="02030602050306030303" pitchFamily="18" charset="0"/>
            </a:endParaRPr>
          </a:p>
          <a:p>
            <a:pPr eaLnBrk="1" hangingPunct="1">
              <a:lnSpc>
                <a:spcPct val="80000"/>
              </a:lnSpc>
              <a:buFontTx/>
              <a:buNone/>
            </a:pPr>
            <a:r>
              <a:rPr lang="sr-Cyrl-RS" altLang="en-US" sz="1600" dirty="0">
                <a:solidFill>
                  <a:srgbClr val="FF0000"/>
                </a:solidFill>
                <a:latin typeface="Constantia" panose="02030602050306030303" pitchFamily="18" charset="0"/>
              </a:rPr>
              <a:t>	</a:t>
            </a:r>
            <a:r>
              <a:rPr lang="sr-Cyrl-RS" altLang="en-US" sz="1600" dirty="0">
                <a:latin typeface="Constantia" panose="02030602050306030303" pitchFamily="18" charset="0"/>
              </a:rPr>
              <a:t>- </a:t>
            </a:r>
            <a:r>
              <a:rPr lang="en-GB" altLang="en-US" sz="1600" dirty="0">
                <a:latin typeface="Constantia" panose="02030602050306030303" pitchFamily="18" charset="0"/>
              </a:rPr>
              <a:t>Nuclei that are reflex centres for breathing,</a:t>
            </a:r>
            <a:br>
              <a:rPr lang="en-GB" altLang="en-US" sz="1600" dirty="0">
                <a:latin typeface="Constantia" panose="02030602050306030303" pitchFamily="18" charset="0"/>
              </a:rPr>
            </a:br>
            <a:r>
              <a:rPr lang="en-GB" altLang="en-US" sz="1600" dirty="0">
                <a:latin typeface="Constantia" panose="02030602050306030303" pitchFamily="18" charset="0"/>
              </a:rPr>
              <a:t>  swallowing</a:t>
            </a:r>
            <a:endParaRPr lang="en-GB" altLang="en-US" sz="1600" dirty="0">
              <a:solidFill>
                <a:srgbClr val="FF0000"/>
              </a:solidFill>
              <a:latin typeface="Constantia" panose="02030602050306030303" pitchFamily="18" charset="0"/>
            </a:endParaRPr>
          </a:p>
        </p:txBody>
      </p:sp>
      <p:pic>
        <p:nvPicPr>
          <p:cNvPr id="41988" name="Picture 4" descr="sol00671"/>
          <p:cNvPicPr>
            <a:picLocks noGrp="1" noChangeAspect="1" noChangeArrowheads="1"/>
          </p:cNvPicPr>
          <p:nvPr>
            <p:ph sz="quarter" idx="4294967295"/>
          </p:nvPr>
        </p:nvPicPr>
        <p:blipFill>
          <a:blip r:embed="rId3">
            <a:extLst>
              <a:ext uri="{28A0092B-C50C-407E-A947-70E740481C1C}">
                <a14:useLocalDpi xmlns:a14="http://schemas.microsoft.com/office/drawing/2010/main" val="0"/>
              </a:ext>
            </a:extLst>
          </a:blip>
          <a:srcRect l="3125" r="3125" b="5304"/>
          <a:stretch>
            <a:fillRect/>
          </a:stretch>
        </p:blipFill>
        <p:spPr>
          <a:xfrm>
            <a:off x="5205413" y="1196975"/>
            <a:ext cx="2922587" cy="2171700"/>
          </a:xfrm>
          <a:noFill/>
          <a:extLs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1989" name="Picture 5" descr="pon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29200" y="3546475"/>
            <a:ext cx="3581400" cy="3311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41767035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5298" name="Rectangle 2">
            <a:extLst>
              <a:ext uri="{FF2B5EF4-FFF2-40B4-BE49-F238E27FC236}">
                <a16:creationId xmlns:a16="http://schemas.microsoft.com/office/drawing/2014/main" id="{E28988F5-D8A3-DDAA-EAB0-779F01420FA5}"/>
              </a:ext>
            </a:extLst>
          </p:cNvPr>
          <p:cNvSpPr>
            <a:spLocks noChangeArrowheads="1"/>
          </p:cNvSpPr>
          <p:nvPr/>
        </p:nvSpPr>
        <p:spPr bwMode="auto">
          <a:xfrm>
            <a:off x="0" y="1304925"/>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tx1"/>
              </a:buClr>
              <a:buFont typeface="Wingdings" panose="05000000000000000000" pitchFamily="2" charset="2"/>
              <a:buChar char="–"/>
              <a:defRPr sz="2800">
                <a:solidFill>
                  <a:schemeClr val="tx1"/>
                </a:solidFill>
                <a:latin typeface="Tahoma" panose="020B0604030504040204" pitchFamily="34" charset="0"/>
              </a:defRPr>
            </a:lvl2pPr>
            <a:lvl3pPr marL="1143000" indent="-228600">
              <a:spcBef>
                <a:spcPct val="20000"/>
              </a:spcBef>
              <a:buClr>
                <a:schemeClr val="hlink"/>
              </a:buClr>
              <a:buFont typeface="Wingdings" panose="05000000000000000000" pitchFamily="2" charset="2"/>
              <a:buChar char="§"/>
              <a:defRPr sz="2400">
                <a:solidFill>
                  <a:schemeClr val="tx1"/>
                </a:solidFill>
                <a:latin typeface="Tahoma" panose="020B0604030504040204" pitchFamily="34" charset="0"/>
              </a:defRPr>
            </a:lvl3pPr>
            <a:lvl4pPr marL="1600200" indent="-228600">
              <a:spcBef>
                <a:spcPct val="20000"/>
              </a:spcBef>
              <a:buFont typeface="Wingdings" panose="05000000000000000000" pitchFamily="2" charset="2"/>
              <a:buChar char="–"/>
              <a:defRPr sz="2000">
                <a:solidFill>
                  <a:schemeClr val="tx1"/>
                </a:solidFill>
                <a:latin typeface="Tahoma" panose="020B0604030504040204" pitchFamily="34" charset="0"/>
              </a:defRPr>
            </a:lvl4pPr>
            <a:lvl5pPr marL="2057400" indent="-228600">
              <a:spcBef>
                <a:spcPct val="20000"/>
              </a:spcBef>
              <a:buClr>
                <a:schemeClr val="hlink"/>
              </a:buClr>
              <a:buFont typeface="Wingdings" panose="05000000000000000000" pitchFamily="2" charset="2"/>
              <a:buChar char="§"/>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9pPr>
          </a:lstStyle>
          <a:p>
            <a:pPr eaLnBrk="1" hangingPunct="1">
              <a:spcBef>
                <a:spcPct val="0"/>
              </a:spcBef>
              <a:buClrTx/>
              <a:buSzTx/>
              <a:buFont typeface="Arial" panose="020B0604020202020204" pitchFamily="34" charset="0"/>
              <a:buNone/>
            </a:pPr>
            <a:endParaRPr lang="en-US" altLang="en-US" sz="1800"/>
          </a:p>
        </p:txBody>
      </p:sp>
      <p:sp>
        <p:nvSpPr>
          <p:cNvPr id="55299" name="Rectangle 3">
            <a:extLst>
              <a:ext uri="{FF2B5EF4-FFF2-40B4-BE49-F238E27FC236}">
                <a16:creationId xmlns:a16="http://schemas.microsoft.com/office/drawing/2014/main" id="{7C3F156A-F4D4-F7C3-03DC-D76B760DB355}"/>
              </a:ext>
            </a:extLst>
          </p:cNvPr>
          <p:cNvSpPr>
            <a:spLocks noGrp="1" noChangeArrowheads="1"/>
          </p:cNvSpPr>
          <p:nvPr>
            <p:ph type="title" idx="4294967295"/>
          </p:nvPr>
        </p:nvSpPr>
        <p:spPr>
          <a:xfrm>
            <a:off x="4572000" y="263525"/>
            <a:ext cx="4572000" cy="838200"/>
          </a:xfrm>
        </p:spPr>
        <p:txBody>
          <a:bodyPr/>
          <a:lstStyle/>
          <a:p>
            <a:pPr eaLnBrk="1" hangingPunct="1"/>
            <a:r>
              <a:rPr lang="en-US" altLang="en-US" b="1" u="sng">
                <a:latin typeface="Constantia" panose="02030602050306030303" pitchFamily="18" charset="0"/>
              </a:rPr>
              <a:t>Pons</a:t>
            </a:r>
          </a:p>
        </p:txBody>
      </p:sp>
      <p:sp>
        <p:nvSpPr>
          <p:cNvPr id="55300" name="Text Placeholder 5">
            <a:extLst>
              <a:ext uri="{FF2B5EF4-FFF2-40B4-BE49-F238E27FC236}">
                <a16:creationId xmlns:a16="http://schemas.microsoft.com/office/drawing/2014/main" id="{B33E67E2-2648-5A63-3DF2-645008526DDA}"/>
              </a:ext>
            </a:extLst>
          </p:cNvPr>
          <p:cNvSpPr>
            <a:spLocks noGrp="1" noChangeArrowheads="1"/>
          </p:cNvSpPr>
          <p:nvPr>
            <p:ph type="body" sz="half" idx="4294967295"/>
          </p:nvPr>
        </p:nvSpPr>
        <p:spPr>
          <a:xfrm>
            <a:off x="28675" y="332656"/>
            <a:ext cx="6786563" cy="6624735"/>
          </a:xfrm>
        </p:spPr>
        <p:txBody>
          <a:bodyPr/>
          <a:lstStyle/>
          <a:p>
            <a:pPr>
              <a:lnSpc>
                <a:spcPct val="90000"/>
              </a:lnSpc>
            </a:pPr>
            <a:r>
              <a:rPr lang="en-GB" altLang="en-US" sz="1800" dirty="0">
                <a:latin typeface="Constantia" panose="02030602050306030303" pitchFamily="18" charset="0"/>
              </a:rPr>
              <a:t>BOUNDARIES</a:t>
            </a:r>
            <a:r>
              <a:rPr lang="en-US" altLang="en-US" sz="1800" dirty="0">
                <a:latin typeface="Constantia" panose="02030602050306030303" pitchFamily="18" charset="0"/>
              </a:rPr>
              <a:t>:</a:t>
            </a:r>
          </a:p>
          <a:p>
            <a:pPr>
              <a:lnSpc>
                <a:spcPct val="90000"/>
              </a:lnSpc>
              <a:buFont typeface="Wingdings" panose="05000000000000000000" pitchFamily="2" charset="2"/>
              <a:buNone/>
            </a:pPr>
            <a:endParaRPr lang="en-US" altLang="en-US" sz="1800" dirty="0">
              <a:latin typeface="Constantia" panose="02030602050306030303" pitchFamily="18" charset="0"/>
            </a:endParaRPr>
          </a:p>
          <a:p>
            <a:pPr>
              <a:lnSpc>
                <a:spcPct val="90000"/>
              </a:lnSpc>
              <a:buFont typeface="Wingdings" panose="05000000000000000000" pitchFamily="2" charset="2"/>
              <a:buNone/>
            </a:pPr>
            <a:r>
              <a:rPr lang="sr-Cyrl-RS" altLang="en-US" sz="1800" dirty="0">
                <a:latin typeface="Constantia" panose="02030602050306030303" pitchFamily="18" charset="0"/>
              </a:rPr>
              <a:t>*</a:t>
            </a:r>
            <a:r>
              <a:rPr lang="en-US" altLang="en-US" sz="1800" dirty="0">
                <a:latin typeface="Constantia" panose="02030602050306030303" pitchFamily="18" charset="0"/>
              </a:rPr>
              <a:t> </a:t>
            </a:r>
            <a:r>
              <a:rPr lang="en-GB" altLang="en-US" sz="1800" u="sng" dirty="0">
                <a:solidFill>
                  <a:srgbClr val="C00000"/>
                </a:solidFill>
                <a:latin typeface="Constantia" panose="02030602050306030303" pitchFamily="18" charset="0"/>
              </a:rPr>
              <a:t>VENTRAL (ANTERIOR) SURFACE</a:t>
            </a:r>
            <a:r>
              <a:rPr lang="sr-Cyrl-CS" altLang="en-US" sz="1800" dirty="0">
                <a:solidFill>
                  <a:srgbClr val="C00000"/>
                </a:solidFill>
                <a:latin typeface="Constantia" panose="02030602050306030303" pitchFamily="18" charset="0"/>
              </a:rPr>
              <a:t>:</a:t>
            </a:r>
            <a:br>
              <a:rPr lang="sr-Cyrl-CS" altLang="en-US" sz="1800" dirty="0">
                <a:latin typeface="Constantia" panose="02030602050306030303" pitchFamily="18" charset="0"/>
              </a:rPr>
            </a:br>
            <a:endParaRPr lang="en-US" altLang="en-US" sz="1800" dirty="0">
              <a:latin typeface="Constantia" panose="02030602050306030303" pitchFamily="18" charset="0"/>
            </a:endParaRPr>
          </a:p>
          <a:p>
            <a:pPr>
              <a:lnSpc>
                <a:spcPct val="90000"/>
              </a:lnSpc>
              <a:buFont typeface="Wingdings" panose="05000000000000000000" pitchFamily="2" charset="2"/>
              <a:buNone/>
            </a:pPr>
            <a:r>
              <a:rPr lang="en-GB" altLang="en-US" sz="1800" dirty="0">
                <a:latin typeface="Constantia" panose="02030602050306030303" pitchFamily="18" charset="0"/>
              </a:rPr>
              <a:t>INFERIORLY</a:t>
            </a:r>
            <a:r>
              <a:rPr lang="sr-Cyrl-CS" altLang="en-US" sz="1800" dirty="0">
                <a:latin typeface="Constantia" panose="02030602050306030303" pitchFamily="18" charset="0"/>
              </a:rPr>
              <a:t> (</a:t>
            </a:r>
            <a:r>
              <a:rPr lang="en-GB" altLang="en-US" sz="1800" dirty="0">
                <a:latin typeface="Constantia" panose="02030602050306030303" pitchFamily="18" charset="0"/>
              </a:rPr>
              <a:t>border with </a:t>
            </a:r>
            <a:r>
              <a:rPr lang="sr-Cyrl-CS" altLang="en-US" sz="1800" dirty="0">
                <a:latin typeface="Constantia" panose="02030602050306030303" pitchFamily="18" charset="0"/>
              </a:rPr>
              <a:t> </a:t>
            </a:r>
            <a:r>
              <a:rPr lang="sr-Cyrl-CS" altLang="en-US" sz="1800" dirty="0" err="1">
                <a:latin typeface="Constantia" panose="02030602050306030303" pitchFamily="18" charset="0"/>
              </a:rPr>
              <a:t>medull</a:t>
            </a:r>
            <a:r>
              <a:rPr lang="en-GB" altLang="en-US" sz="1800" dirty="0">
                <a:latin typeface="Constantia" panose="02030602050306030303" pitchFamily="18" charset="0"/>
              </a:rPr>
              <a:t>a</a:t>
            </a:r>
            <a:r>
              <a:rPr lang="sr-Cyrl-CS" altLang="en-US" sz="1800" dirty="0">
                <a:latin typeface="Constantia" panose="02030602050306030303" pitchFamily="18" charset="0"/>
              </a:rPr>
              <a:t> </a:t>
            </a:r>
            <a:r>
              <a:rPr lang="sr-Cyrl-CS" altLang="en-US" sz="1800" dirty="0" err="1">
                <a:latin typeface="Constantia" panose="02030602050306030303" pitchFamily="18" charset="0"/>
              </a:rPr>
              <a:t>oblongat</a:t>
            </a:r>
            <a:r>
              <a:rPr lang="en-GB" altLang="en-US" sz="1800" dirty="0">
                <a:latin typeface="Constantia" panose="02030602050306030303" pitchFamily="18" charset="0"/>
              </a:rPr>
              <a:t>a</a:t>
            </a:r>
            <a:r>
              <a:rPr lang="sr-Cyrl-CS" altLang="en-US" sz="1800" dirty="0">
                <a:latin typeface="Constantia" panose="02030602050306030303" pitchFamily="18" charset="0"/>
              </a:rPr>
              <a:t>)</a:t>
            </a:r>
            <a:r>
              <a:rPr lang="en-US" altLang="en-US" sz="1800" dirty="0">
                <a:latin typeface="Constantia" panose="02030602050306030303" pitchFamily="18" charset="0"/>
              </a:rPr>
              <a:t>:</a:t>
            </a:r>
            <a:r>
              <a:rPr lang="sr-Cyrl-CS" altLang="en-US" sz="1800" dirty="0">
                <a:latin typeface="Constantia" panose="02030602050306030303" pitchFamily="18" charset="0"/>
              </a:rPr>
              <a:t> </a:t>
            </a:r>
            <a:endParaRPr lang="en-US" altLang="en-US" sz="1800" dirty="0">
              <a:latin typeface="Constantia" panose="02030602050306030303" pitchFamily="18" charset="0"/>
            </a:endParaRPr>
          </a:p>
          <a:p>
            <a:pPr>
              <a:lnSpc>
                <a:spcPct val="90000"/>
              </a:lnSpc>
              <a:buFont typeface="Wingdings" panose="05000000000000000000" pitchFamily="2" charset="2"/>
              <a:buNone/>
            </a:pPr>
            <a:r>
              <a:rPr lang="en-US" altLang="en-US" sz="1800" dirty="0">
                <a:latin typeface="Constantia" panose="02030602050306030303" pitchFamily="18" charset="0"/>
              </a:rPr>
              <a:t>	- </a:t>
            </a:r>
            <a:r>
              <a:rPr lang="en-US" altLang="en-US" sz="1800" dirty="0" err="1">
                <a:latin typeface="Constantia" panose="02030602050306030303" pitchFamily="18" charset="0"/>
              </a:rPr>
              <a:t>medullopontine</a:t>
            </a:r>
            <a:r>
              <a:rPr lang="en-US" altLang="en-US" sz="1800" dirty="0">
                <a:latin typeface="Constantia" panose="02030602050306030303" pitchFamily="18" charset="0"/>
              </a:rPr>
              <a:t> groove (</a:t>
            </a:r>
            <a:r>
              <a:rPr lang="sr-Cyrl-CS" altLang="en-US" sz="1800" dirty="0" err="1">
                <a:latin typeface="Constantia" panose="02030602050306030303" pitchFamily="18" charset="0"/>
              </a:rPr>
              <a:t>sulcus</a:t>
            </a:r>
            <a:r>
              <a:rPr lang="sr-Cyrl-CS" altLang="en-US" sz="1800" dirty="0">
                <a:latin typeface="Constantia" panose="02030602050306030303" pitchFamily="18" charset="0"/>
              </a:rPr>
              <a:t> </a:t>
            </a:r>
            <a:r>
              <a:rPr lang="en-GB" altLang="en-US" sz="1800" dirty="0" err="1">
                <a:latin typeface="Constantia" panose="02030602050306030303" pitchFamily="18" charset="0"/>
              </a:rPr>
              <a:t>medullo</a:t>
            </a:r>
            <a:r>
              <a:rPr lang="sr-Cyrl-CS" altLang="en-US" sz="1800" dirty="0" err="1">
                <a:latin typeface="Constantia" panose="02030602050306030303" pitchFamily="18" charset="0"/>
              </a:rPr>
              <a:t>pontinus</a:t>
            </a:r>
            <a:r>
              <a:rPr lang="en-GB" altLang="en-US" sz="1800" dirty="0">
                <a:latin typeface="Constantia" panose="02030602050306030303" pitchFamily="18" charset="0"/>
              </a:rPr>
              <a:t>)</a:t>
            </a:r>
            <a:r>
              <a:rPr lang="sr-Cyrl-RS" altLang="en-US" sz="1800" dirty="0">
                <a:latin typeface="Constantia" panose="02030602050306030303" pitchFamily="18" charset="0"/>
              </a:rPr>
              <a:t> </a:t>
            </a:r>
            <a:br>
              <a:rPr lang="sr-Cyrl-RS" altLang="en-US" sz="1800" dirty="0">
                <a:latin typeface="Constantia" panose="02030602050306030303" pitchFamily="18" charset="0"/>
              </a:rPr>
            </a:br>
            <a:r>
              <a:rPr lang="sr-Cyrl-RS" altLang="en-US" sz="1800" dirty="0">
                <a:latin typeface="Constantia" panose="02030602050306030303" pitchFamily="18" charset="0"/>
              </a:rPr>
              <a:t> </a:t>
            </a:r>
            <a:r>
              <a:rPr lang="sr-Cyrl-CS" altLang="en-US" sz="1800" dirty="0">
                <a:latin typeface="Constantia" panose="02030602050306030303" pitchFamily="18" charset="0"/>
              </a:rPr>
              <a:t>(</a:t>
            </a:r>
            <a:r>
              <a:rPr lang="en-GB" altLang="en-US" sz="1800" dirty="0">
                <a:latin typeface="Constantia" panose="02030602050306030303" pitchFamily="18" charset="0"/>
              </a:rPr>
              <a:t>exit</a:t>
            </a:r>
            <a:r>
              <a:rPr lang="sr-Cyrl-CS" altLang="en-US" sz="1800" dirty="0">
                <a:latin typeface="Constantia" panose="02030602050306030303" pitchFamily="18" charset="0"/>
              </a:rPr>
              <a:t> VI,VII </a:t>
            </a:r>
            <a:r>
              <a:rPr lang="en-GB" altLang="en-US" sz="1800" dirty="0">
                <a:latin typeface="Constantia" panose="02030602050306030303" pitchFamily="18" charset="0"/>
              </a:rPr>
              <a:t>and</a:t>
            </a:r>
            <a:r>
              <a:rPr lang="sr-Cyrl-CS" altLang="en-US" sz="1800" dirty="0">
                <a:latin typeface="Constantia" panose="02030602050306030303" pitchFamily="18" charset="0"/>
              </a:rPr>
              <a:t> VIII</a:t>
            </a:r>
            <a:r>
              <a:rPr lang="en-US" altLang="en-US" sz="1800" dirty="0">
                <a:latin typeface="Constantia" panose="02030602050306030303" pitchFamily="18" charset="0"/>
              </a:rPr>
              <a:t> </a:t>
            </a:r>
            <a:r>
              <a:rPr lang="en-GB" altLang="en-US" sz="1800" dirty="0">
                <a:latin typeface="Constantia" panose="02030602050306030303" pitchFamily="18" charset="0"/>
              </a:rPr>
              <a:t>cranial nerve</a:t>
            </a:r>
            <a:r>
              <a:rPr lang="sr-Cyrl-CS" altLang="en-US" sz="1800" dirty="0">
                <a:latin typeface="Constantia" panose="02030602050306030303" pitchFamily="18" charset="0"/>
              </a:rPr>
              <a:t>)</a:t>
            </a:r>
            <a:endParaRPr lang="en-US" altLang="en-US" sz="1800" dirty="0">
              <a:latin typeface="Constantia" panose="02030602050306030303" pitchFamily="18" charset="0"/>
            </a:endParaRPr>
          </a:p>
          <a:p>
            <a:pPr>
              <a:lnSpc>
                <a:spcPct val="90000"/>
              </a:lnSpc>
              <a:buFont typeface="Wingdings" panose="05000000000000000000" pitchFamily="2" charset="2"/>
              <a:buNone/>
            </a:pPr>
            <a:r>
              <a:rPr lang="en-GB" altLang="en-US" sz="1800" dirty="0">
                <a:latin typeface="Constantia" panose="02030602050306030303" pitchFamily="18" charset="0"/>
              </a:rPr>
              <a:t>SUPERIORLY</a:t>
            </a:r>
            <a:r>
              <a:rPr lang="en-US" altLang="en-US" sz="1800" dirty="0">
                <a:latin typeface="Constantia" panose="02030602050306030303" pitchFamily="18" charset="0"/>
              </a:rPr>
              <a:t> </a:t>
            </a:r>
            <a:r>
              <a:rPr lang="sr-Cyrl-CS" altLang="en-US" sz="1800" dirty="0">
                <a:latin typeface="Constantia" panose="02030602050306030303" pitchFamily="18" charset="0"/>
              </a:rPr>
              <a:t>(</a:t>
            </a:r>
            <a:r>
              <a:rPr lang="en-GB" altLang="en-US" sz="1800" dirty="0">
                <a:latin typeface="Constantia" panose="02030602050306030303" pitchFamily="18" charset="0"/>
              </a:rPr>
              <a:t>border with mesencephalon</a:t>
            </a:r>
            <a:r>
              <a:rPr lang="sr-Cyrl-CS" altLang="en-US" sz="1800" dirty="0">
                <a:latin typeface="Constantia" panose="02030602050306030303" pitchFamily="18" charset="0"/>
              </a:rPr>
              <a:t>):</a:t>
            </a:r>
            <a:endParaRPr lang="en-US" altLang="en-US" sz="1800" dirty="0">
              <a:latin typeface="Constantia" panose="02030602050306030303" pitchFamily="18" charset="0"/>
            </a:endParaRPr>
          </a:p>
          <a:p>
            <a:pPr>
              <a:lnSpc>
                <a:spcPct val="90000"/>
              </a:lnSpc>
              <a:buFont typeface="Wingdings" panose="05000000000000000000" pitchFamily="2" charset="2"/>
              <a:buNone/>
            </a:pPr>
            <a:r>
              <a:rPr lang="en-US" altLang="en-US" sz="1800" dirty="0">
                <a:latin typeface="Constantia" panose="02030602050306030303" pitchFamily="18" charset="0"/>
              </a:rPr>
              <a:t>	- f</a:t>
            </a:r>
            <a:r>
              <a:rPr lang="sr-Cyrl-CS" altLang="en-US" sz="1800" dirty="0" err="1">
                <a:latin typeface="Constantia" panose="02030602050306030303" pitchFamily="18" charset="0"/>
              </a:rPr>
              <a:t>ossa</a:t>
            </a:r>
            <a:r>
              <a:rPr lang="sr-Cyrl-CS" altLang="en-US" sz="1800" dirty="0">
                <a:latin typeface="Constantia" panose="02030602050306030303" pitchFamily="18" charset="0"/>
              </a:rPr>
              <a:t> </a:t>
            </a:r>
            <a:r>
              <a:rPr lang="sr-Cyrl-CS" altLang="en-US" sz="1800" dirty="0" err="1">
                <a:latin typeface="Constantia" panose="02030602050306030303" pitchFamily="18" charset="0"/>
              </a:rPr>
              <a:t>prepontina</a:t>
            </a:r>
            <a:endParaRPr lang="en-US" altLang="en-US" sz="1800" dirty="0">
              <a:latin typeface="Constantia" panose="02030602050306030303" pitchFamily="18" charset="0"/>
            </a:endParaRPr>
          </a:p>
          <a:p>
            <a:pPr>
              <a:lnSpc>
                <a:spcPct val="90000"/>
              </a:lnSpc>
              <a:buFont typeface="Wingdings" panose="05000000000000000000" pitchFamily="2" charset="2"/>
              <a:buNone/>
            </a:pPr>
            <a:r>
              <a:rPr lang="en-GB" altLang="en-US" sz="1800" dirty="0">
                <a:latin typeface="Constantia" panose="02030602050306030303" pitchFamily="18" charset="0"/>
              </a:rPr>
              <a:t>LATERALLY</a:t>
            </a:r>
            <a:r>
              <a:rPr lang="sr-Cyrl-CS" altLang="en-US" sz="1800" dirty="0">
                <a:latin typeface="Constantia" panose="02030602050306030303" pitchFamily="18" charset="0"/>
              </a:rPr>
              <a:t>:</a:t>
            </a:r>
            <a:endParaRPr lang="en-US" altLang="en-US" sz="1800" dirty="0">
              <a:latin typeface="Constantia" panose="02030602050306030303" pitchFamily="18" charset="0"/>
            </a:endParaRPr>
          </a:p>
          <a:p>
            <a:pPr>
              <a:lnSpc>
                <a:spcPct val="90000"/>
              </a:lnSpc>
              <a:buFont typeface="Wingdings" panose="05000000000000000000" pitchFamily="2" charset="2"/>
              <a:buNone/>
            </a:pPr>
            <a:r>
              <a:rPr lang="en-US" altLang="en-US" sz="1800" dirty="0">
                <a:latin typeface="Constantia" panose="02030602050306030303" pitchFamily="18" charset="0"/>
              </a:rPr>
              <a:t>	- </a:t>
            </a:r>
            <a:r>
              <a:rPr lang="en-GB" altLang="en-US" sz="1800" dirty="0">
                <a:latin typeface="Constantia" panose="02030602050306030303" pitchFamily="18" charset="0"/>
              </a:rPr>
              <a:t>line that connects point of exit of V cranial nerve</a:t>
            </a:r>
            <a:br>
              <a:rPr lang="sr-Cyrl-CS" altLang="en-US" sz="1800" dirty="0">
                <a:latin typeface="Constantia" panose="02030602050306030303" pitchFamily="18" charset="0"/>
              </a:rPr>
            </a:br>
            <a:r>
              <a:rPr lang="sr-Cyrl-RS" altLang="en-US" sz="1800" dirty="0">
                <a:latin typeface="Constantia" panose="02030602050306030303" pitchFamily="18" charset="0"/>
              </a:rPr>
              <a:t>  </a:t>
            </a:r>
            <a:r>
              <a:rPr lang="en-GB" altLang="en-US" sz="1800" dirty="0">
                <a:latin typeface="Constantia" panose="02030602050306030303" pitchFamily="18" charset="0"/>
              </a:rPr>
              <a:t>with point of exit of VII cranial nerve</a:t>
            </a:r>
            <a:endParaRPr lang="sr-Cyrl-CS" altLang="en-US" sz="1800" dirty="0">
              <a:latin typeface="Constantia" panose="02030602050306030303" pitchFamily="18" charset="0"/>
            </a:endParaRPr>
          </a:p>
          <a:p>
            <a:pPr>
              <a:lnSpc>
                <a:spcPct val="90000"/>
              </a:lnSpc>
              <a:buFont typeface="Wingdings" panose="05000000000000000000" pitchFamily="2" charset="2"/>
              <a:buNone/>
            </a:pPr>
            <a:endParaRPr lang="en-US" altLang="en-US" sz="1800" dirty="0">
              <a:latin typeface="Constantia" panose="02030602050306030303" pitchFamily="18" charset="0"/>
            </a:endParaRPr>
          </a:p>
          <a:p>
            <a:pPr>
              <a:lnSpc>
                <a:spcPct val="90000"/>
              </a:lnSpc>
              <a:buFont typeface="Wingdings" panose="05000000000000000000" pitchFamily="2" charset="2"/>
              <a:buNone/>
            </a:pPr>
            <a:r>
              <a:rPr lang="sr-Cyrl-RS" altLang="en-US" sz="1800" dirty="0">
                <a:latin typeface="Constantia" panose="02030602050306030303" pitchFamily="18" charset="0"/>
              </a:rPr>
              <a:t>* </a:t>
            </a:r>
            <a:r>
              <a:rPr lang="en-GB" altLang="en-US" sz="1800" u="sng" dirty="0">
                <a:solidFill>
                  <a:srgbClr val="C00000"/>
                </a:solidFill>
                <a:latin typeface="Constantia" panose="02030602050306030303" pitchFamily="18" charset="0"/>
              </a:rPr>
              <a:t>DORSAL (POSTERIOR) SURFACE</a:t>
            </a:r>
            <a:r>
              <a:rPr lang="sr-Cyrl-CS" altLang="en-US" sz="1800" dirty="0">
                <a:solidFill>
                  <a:srgbClr val="C00000"/>
                </a:solidFill>
                <a:latin typeface="Constantia" panose="02030602050306030303" pitchFamily="18" charset="0"/>
              </a:rPr>
              <a:t>:</a:t>
            </a:r>
            <a:br>
              <a:rPr lang="sr-Cyrl-CS" altLang="en-US" sz="1800" dirty="0">
                <a:latin typeface="Constantia" panose="02030602050306030303" pitchFamily="18" charset="0"/>
              </a:rPr>
            </a:br>
            <a:endParaRPr lang="en-US" altLang="en-US" sz="1800" dirty="0">
              <a:latin typeface="Constantia" panose="02030602050306030303" pitchFamily="18" charset="0"/>
            </a:endParaRPr>
          </a:p>
          <a:p>
            <a:pPr>
              <a:lnSpc>
                <a:spcPct val="90000"/>
              </a:lnSpc>
              <a:buFont typeface="Wingdings" panose="05000000000000000000" pitchFamily="2" charset="2"/>
              <a:buNone/>
            </a:pPr>
            <a:r>
              <a:rPr lang="en-GB" altLang="en-US" sz="1800" dirty="0">
                <a:latin typeface="Constantia" panose="02030602050306030303" pitchFamily="18" charset="0"/>
              </a:rPr>
              <a:t>INFERIORLY: </a:t>
            </a:r>
            <a:r>
              <a:rPr lang="sr-Cyrl-CS" altLang="en-US" sz="1800" dirty="0">
                <a:latin typeface="Constantia" panose="02030602050306030303" pitchFamily="18" charset="0"/>
              </a:rPr>
              <a:t>(</a:t>
            </a:r>
            <a:r>
              <a:rPr lang="en-GB" altLang="en-US" sz="1800" dirty="0">
                <a:latin typeface="Constantia" panose="02030602050306030303" pitchFamily="18" charset="0"/>
              </a:rPr>
              <a:t>border with </a:t>
            </a:r>
            <a:r>
              <a:rPr lang="sr-Cyrl-CS" altLang="en-US" sz="1800" dirty="0">
                <a:latin typeface="Constantia" panose="02030602050306030303" pitchFamily="18" charset="0"/>
              </a:rPr>
              <a:t> </a:t>
            </a:r>
            <a:r>
              <a:rPr lang="sr-Cyrl-CS" altLang="en-US" sz="1800" dirty="0" err="1">
                <a:latin typeface="Constantia" panose="02030602050306030303" pitchFamily="18" charset="0"/>
              </a:rPr>
              <a:t>medull</a:t>
            </a:r>
            <a:r>
              <a:rPr lang="en-GB" altLang="en-US" sz="1800" dirty="0">
                <a:latin typeface="Constantia" panose="02030602050306030303" pitchFamily="18" charset="0"/>
              </a:rPr>
              <a:t>a</a:t>
            </a:r>
            <a:r>
              <a:rPr lang="sr-Cyrl-CS" altLang="en-US" sz="1800" dirty="0">
                <a:latin typeface="Constantia" panose="02030602050306030303" pitchFamily="18" charset="0"/>
              </a:rPr>
              <a:t> </a:t>
            </a:r>
            <a:r>
              <a:rPr lang="sr-Cyrl-CS" altLang="en-US" sz="1800" dirty="0" err="1">
                <a:latin typeface="Constantia" panose="02030602050306030303" pitchFamily="18" charset="0"/>
              </a:rPr>
              <a:t>oblongat</a:t>
            </a:r>
            <a:r>
              <a:rPr lang="en-GB" altLang="en-US" sz="1800" dirty="0">
                <a:latin typeface="Constantia" panose="02030602050306030303" pitchFamily="18" charset="0"/>
              </a:rPr>
              <a:t>a</a:t>
            </a:r>
            <a:r>
              <a:rPr lang="sr-Cyrl-CS" altLang="en-US" sz="1800" dirty="0">
                <a:latin typeface="Constantia" panose="02030602050306030303" pitchFamily="18" charset="0"/>
              </a:rPr>
              <a:t>)</a:t>
            </a:r>
            <a:endParaRPr lang="en-US" altLang="en-US" sz="1800" dirty="0">
              <a:latin typeface="Constantia" panose="02030602050306030303" pitchFamily="18" charset="0"/>
            </a:endParaRPr>
          </a:p>
          <a:p>
            <a:pPr>
              <a:lnSpc>
                <a:spcPct val="90000"/>
              </a:lnSpc>
              <a:buFont typeface="Wingdings" panose="05000000000000000000" pitchFamily="2" charset="2"/>
              <a:buNone/>
            </a:pPr>
            <a:r>
              <a:rPr lang="sr-Cyrl-CS" altLang="en-US" sz="1800" dirty="0">
                <a:latin typeface="Constantia" panose="02030602050306030303" pitchFamily="18" charset="0"/>
              </a:rPr>
              <a:t>	- </a:t>
            </a:r>
            <a:r>
              <a:rPr lang="en-GB" altLang="en-US" sz="1800" dirty="0">
                <a:latin typeface="Constantia" panose="02030602050306030303" pitchFamily="18" charset="0"/>
              </a:rPr>
              <a:t>medullary striae (</a:t>
            </a:r>
            <a:r>
              <a:rPr lang="sr-Cyrl-CS" altLang="en-US" sz="1800" dirty="0" err="1">
                <a:latin typeface="Constantia" panose="02030602050306030303" pitchFamily="18" charset="0"/>
              </a:rPr>
              <a:t>striae</a:t>
            </a:r>
            <a:r>
              <a:rPr lang="sr-Cyrl-CS" altLang="en-US" sz="1800" dirty="0">
                <a:latin typeface="Constantia" panose="02030602050306030303" pitchFamily="18" charset="0"/>
              </a:rPr>
              <a:t> </a:t>
            </a:r>
            <a:r>
              <a:rPr lang="sr-Cyrl-CS" altLang="en-US" sz="1800" dirty="0" err="1">
                <a:latin typeface="Constantia" panose="02030602050306030303" pitchFamily="18" charset="0"/>
              </a:rPr>
              <a:t>medullares</a:t>
            </a:r>
            <a:r>
              <a:rPr lang="en-GB" altLang="en-US" sz="1800" dirty="0">
                <a:latin typeface="Constantia" panose="02030602050306030303" pitchFamily="18" charset="0"/>
              </a:rPr>
              <a:t>)</a:t>
            </a:r>
            <a:endParaRPr lang="sr-Cyrl-CS" altLang="en-US" sz="1800" dirty="0">
              <a:latin typeface="Constantia" panose="02030602050306030303" pitchFamily="18" charset="0"/>
            </a:endParaRPr>
          </a:p>
          <a:p>
            <a:pPr>
              <a:lnSpc>
                <a:spcPct val="90000"/>
              </a:lnSpc>
              <a:buFont typeface="Wingdings" panose="05000000000000000000" pitchFamily="2" charset="2"/>
              <a:buNone/>
            </a:pPr>
            <a:endParaRPr lang="sr-Cyrl-CS" altLang="en-US" sz="1800" dirty="0">
              <a:latin typeface="Constantia" panose="02030602050306030303" pitchFamily="18" charset="0"/>
            </a:endParaRPr>
          </a:p>
          <a:p>
            <a:pPr>
              <a:lnSpc>
                <a:spcPct val="90000"/>
              </a:lnSpc>
              <a:buFont typeface="Wingdings" panose="05000000000000000000" pitchFamily="2" charset="2"/>
              <a:buNone/>
            </a:pPr>
            <a:r>
              <a:rPr lang="en-GB" altLang="en-US" sz="1800" dirty="0">
                <a:latin typeface="Constantia" panose="02030602050306030303" pitchFamily="18" charset="0"/>
              </a:rPr>
              <a:t>SUPERIORLY: </a:t>
            </a:r>
            <a:r>
              <a:rPr lang="sr-Cyrl-CS" altLang="en-US" sz="1800" dirty="0">
                <a:latin typeface="Constantia" panose="02030602050306030303" pitchFamily="18" charset="0"/>
              </a:rPr>
              <a:t>(</a:t>
            </a:r>
            <a:r>
              <a:rPr lang="en-GB" altLang="en-US" sz="1800" dirty="0">
                <a:latin typeface="Constantia" panose="02030602050306030303" pitchFamily="18" charset="0"/>
              </a:rPr>
              <a:t>border with mesencephalon</a:t>
            </a:r>
            <a:r>
              <a:rPr lang="sr-Cyrl-CS" altLang="en-US" sz="1800" dirty="0">
                <a:latin typeface="Constantia" panose="02030602050306030303" pitchFamily="18" charset="0"/>
              </a:rPr>
              <a:t>)</a:t>
            </a:r>
            <a:endParaRPr lang="en-US" altLang="en-US" sz="1800" dirty="0">
              <a:latin typeface="Constantia" panose="02030602050306030303" pitchFamily="18" charset="0"/>
            </a:endParaRPr>
          </a:p>
          <a:p>
            <a:pPr>
              <a:lnSpc>
                <a:spcPct val="90000"/>
              </a:lnSpc>
              <a:buFont typeface="Wingdings" panose="05000000000000000000" pitchFamily="2" charset="2"/>
              <a:buNone/>
            </a:pPr>
            <a:r>
              <a:rPr lang="sr-Cyrl-CS" altLang="en-US" sz="1800" dirty="0">
                <a:latin typeface="Constantia" panose="02030602050306030303" pitchFamily="18" charset="0"/>
              </a:rPr>
              <a:t>	- </a:t>
            </a:r>
            <a:r>
              <a:rPr lang="en-GB" altLang="en-US" sz="1800" dirty="0">
                <a:latin typeface="Constantia" panose="02030602050306030303" pitchFamily="18" charset="0"/>
              </a:rPr>
              <a:t>posterior border of quadrigeminal plate </a:t>
            </a:r>
            <a:br>
              <a:rPr lang="en-GB" altLang="en-US" sz="1800" dirty="0">
                <a:latin typeface="Constantia" panose="02030602050306030303" pitchFamily="18" charset="0"/>
              </a:rPr>
            </a:br>
            <a:r>
              <a:rPr lang="en-GB" altLang="en-US" sz="1800" dirty="0">
                <a:latin typeface="Constantia" panose="02030602050306030303" pitchFamily="18" charset="0"/>
              </a:rPr>
              <a:t>  (</a:t>
            </a:r>
            <a:r>
              <a:rPr lang="sr-Cyrl-CS" altLang="en-US" sz="1800" dirty="0" err="1">
                <a:latin typeface="Constantia" panose="02030602050306030303" pitchFamily="18" charset="0"/>
              </a:rPr>
              <a:t>lamina</a:t>
            </a:r>
            <a:r>
              <a:rPr lang="sr-Cyrl-RS" altLang="en-US" sz="1800" dirty="0">
                <a:latin typeface="Constantia" panose="02030602050306030303" pitchFamily="18" charset="0"/>
              </a:rPr>
              <a:t> </a:t>
            </a:r>
            <a:r>
              <a:rPr lang="sr-Cyrl-CS" altLang="en-US" sz="1800" dirty="0" err="1">
                <a:latin typeface="Constantia" panose="02030602050306030303" pitchFamily="18" charset="0"/>
              </a:rPr>
              <a:t>quadrigemina</a:t>
            </a:r>
            <a:r>
              <a:rPr lang="en-GB" altLang="en-US" sz="1800" dirty="0">
                <a:latin typeface="Constantia" panose="02030602050306030303" pitchFamily="18" charset="0"/>
              </a:rPr>
              <a:t>)</a:t>
            </a:r>
            <a:endParaRPr lang="sr-Cyrl-CS" altLang="en-US" sz="1800" dirty="0">
              <a:latin typeface="Constantia" panose="02030602050306030303" pitchFamily="18" charset="0"/>
            </a:endParaRPr>
          </a:p>
        </p:txBody>
      </p:sp>
      <p:pic>
        <p:nvPicPr>
          <p:cNvPr id="55301" name="Picture 4">
            <a:extLst>
              <a:ext uri="{FF2B5EF4-FFF2-40B4-BE49-F238E27FC236}">
                <a16:creationId xmlns:a16="http://schemas.microsoft.com/office/drawing/2014/main" id="{41D59ACC-1CAF-8577-5D38-A5F7302439C7}"/>
              </a:ext>
            </a:extLst>
          </p:cNvPr>
          <p:cNvPicPr>
            <a:picLocks noGrp="1" noChangeAspect="1" noChangeArrowheads="1"/>
          </p:cNvPicPr>
          <p:nvPr/>
        </p:nvPicPr>
        <p:blipFill>
          <a:blip r:embed="rId2">
            <a:extLst>
              <a:ext uri="{28A0092B-C50C-407E-A947-70E740481C1C}">
                <a14:useLocalDpi xmlns:a14="http://schemas.microsoft.com/office/drawing/2010/main" val="0"/>
              </a:ext>
            </a:extLst>
          </a:blip>
          <a:srcRect l="7788" t="6854" r="38164" b="38190"/>
          <a:stretch>
            <a:fillRect/>
          </a:stretch>
        </p:blipFill>
        <p:spPr bwMode="auto">
          <a:xfrm>
            <a:off x="5537076" y="1330157"/>
            <a:ext cx="3427412" cy="2613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5302" name="Picture 4">
            <a:extLst>
              <a:ext uri="{FF2B5EF4-FFF2-40B4-BE49-F238E27FC236}">
                <a16:creationId xmlns:a16="http://schemas.microsoft.com/office/drawing/2014/main" id="{E488EF59-D9FB-3214-1254-C930A3C0E0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8711" t="6258" r="38312" b="37549"/>
          <a:stretch>
            <a:fillRect/>
          </a:stretch>
        </p:blipFill>
        <p:spPr bwMode="auto">
          <a:xfrm>
            <a:off x="5652120" y="4022725"/>
            <a:ext cx="3357563" cy="26717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6322" name="Picture 4">
            <a:extLst>
              <a:ext uri="{FF2B5EF4-FFF2-40B4-BE49-F238E27FC236}">
                <a16:creationId xmlns:a16="http://schemas.microsoft.com/office/drawing/2014/main" id="{C95A258A-22B9-0EFB-AFC4-D40589C6D58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8711" t="6258" r="38312" b="37549"/>
          <a:stretch>
            <a:fillRect/>
          </a:stretch>
        </p:blipFill>
        <p:spPr bwMode="auto">
          <a:xfrm>
            <a:off x="5580112" y="3809131"/>
            <a:ext cx="3357562" cy="2670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6323" name="Rectangle 2">
            <a:extLst>
              <a:ext uri="{FF2B5EF4-FFF2-40B4-BE49-F238E27FC236}">
                <a16:creationId xmlns:a16="http://schemas.microsoft.com/office/drawing/2014/main" id="{8D11226F-8E5E-3B1F-1F04-DFF8C9A787EA}"/>
              </a:ext>
            </a:extLst>
          </p:cNvPr>
          <p:cNvSpPr>
            <a:spLocks noChangeArrowheads="1"/>
          </p:cNvSpPr>
          <p:nvPr/>
        </p:nvSpPr>
        <p:spPr bwMode="auto">
          <a:xfrm>
            <a:off x="0" y="1304925"/>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tx1"/>
              </a:buClr>
              <a:buFont typeface="Wingdings" panose="05000000000000000000" pitchFamily="2" charset="2"/>
              <a:buChar char="–"/>
              <a:defRPr sz="2800">
                <a:solidFill>
                  <a:schemeClr val="tx1"/>
                </a:solidFill>
                <a:latin typeface="Tahoma" panose="020B0604030504040204" pitchFamily="34" charset="0"/>
              </a:defRPr>
            </a:lvl2pPr>
            <a:lvl3pPr marL="1143000" indent="-228600">
              <a:spcBef>
                <a:spcPct val="20000"/>
              </a:spcBef>
              <a:buClr>
                <a:schemeClr val="hlink"/>
              </a:buClr>
              <a:buFont typeface="Wingdings" panose="05000000000000000000" pitchFamily="2" charset="2"/>
              <a:buChar char="§"/>
              <a:defRPr sz="2400">
                <a:solidFill>
                  <a:schemeClr val="tx1"/>
                </a:solidFill>
                <a:latin typeface="Tahoma" panose="020B0604030504040204" pitchFamily="34" charset="0"/>
              </a:defRPr>
            </a:lvl3pPr>
            <a:lvl4pPr marL="1600200" indent="-228600">
              <a:spcBef>
                <a:spcPct val="20000"/>
              </a:spcBef>
              <a:buFont typeface="Wingdings" panose="05000000000000000000" pitchFamily="2" charset="2"/>
              <a:buChar char="–"/>
              <a:defRPr sz="2000">
                <a:solidFill>
                  <a:schemeClr val="tx1"/>
                </a:solidFill>
                <a:latin typeface="Tahoma" panose="020B0604030504040204" pitchFamily="34" charset="0"/>
              </a:defRPr>
            </a:lvl4pPr>
            <a:lvl5pPr marL="2057400" indent="-228600">
              <a:spcBef>
                <a:spcPct val="20000"/>
              </a:spcBef>
              <a:buClr>
                <a:schemeClr val="hlink"/>
              </a:buClr>
              <a:buFont typeface="Wingdings" panose="05000000000000000000" pitchFamily="2" charset="2"/>
              <a:buChar char="§"/>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9pPr>
          </a:lstStyle>
          <a:p>
            <a:pPr eaLnBrk="1" hangingPunct="1">
              <a:spcBef>
                <a:spcPct val="0"/>
              </a:spcBef>
              <a:buClrTx/>
              <a:buSzTx/>
              <a:buFont typeface="Arial" panose="020B0604020202020204" pitchFamily="34" charset="0"/>
              <a:buNone/>
            </a:pPr>
            <a:endParaRPr lang="en-US" altLang="en-US" sz="1800"/>
          </a:p>
        </p:txBody>
      </p:sp>
      <p:sp>
        <p:nvSpPr>
          <p:cNvPr id="56324" name="Rectangle 3">
            <a:extLst>
              <a:ext uri="{FF2B5EF4-FFF2-40B4-BE49-F238E27FC236}">
                <a16:creationId xmlns:a16="http://schemas.microsoft.com/office/drawing/2014/main" id="{DA72DEC7-321C-9BB9-3BC9-66A13B93F215}"/>
              </a:ext>
            </a:extLst>
          </p:cNvPr>
          <p:cNvSpPr>
            <a:spLocks noGrp="1" noChangeArrowheads="1"/>
          </p:cNvSpPr>
          <p:nvPr>
            <p:ph type="title" idx="4294967295"/>
          </p:nvPr>
        </p:nvSpPr>
        <p:spPr>
          <a:xfrm>
            <a:off x="4572000" y="190500"/>
            <a:ext cx="4572000" cy="838200"/>
          </a:xfrm>
        </p:spPr>
        <p:txBody>
          <a:bodyPr/>
          <a:lstStyle/>
          <a:p>
            <a:pPr eaLnBrk="1" hangingPunct="1"/>
            <a:r>
              <a:rPr lang="en-US" altLang="en-US" b="1" u="sng" dirty="0">
                <a:latin typeface="Constantia" panose="02030602050306030303" pitchFamily="18" charset="0"/>
              </a:rPr>
              <a:t>Pons</a:t>
            </a:r>
          </a:p>
        </p:txBody>
      </p:sp>
      <p:sp>
        <p:nvSpPr>
          <p:cNvPr id="56325" name="Text Placeholder 5">
            <a:extLst>
              <a:ext uri="{FF2B5EF4-FFF2-40B4-BE49-F238E27FC236}">
                <a16:creationId xmlns:a16="http://schemas.microsoft.com/office/drawing/2014/main" id="{C6DE4D16-499B-A1FE-A031-F258152AB2F6}"/>
              </a:ext>
            </a:extLst>
          </p:cNvPr>
          <p:cNvSpPr>
            <a:spLocks noGrp="1" noChangeArrowheads="1"/>
          </p:cNvSpPr>
          <p:nvPr>
            <p:ph type="body" sz="half" idx="4294967295"/>
          </p:nvPr>
        </p:nvSpPr>
        <p:spPr>
          <a:xfrm>
            <a:off x="0" y="1"/>
            <a:ext cx="7092950" cy="2348878"/>
          </a:xfrm>
        </p:spPr>
        <p:txBody>
          <a:bodyPr/>
          <a:lstStyle/>
          <a:p>
            <a:pPr>
              <a:lnSpc>
                <a:spcPct val="80000"/>
              </a:lnSpc>
              <a:buFont typeface="Wingdings" panose="05000000000000000000" pitchFamily="2" charset="2"/>
              <a:buNone/>
            </a:pPr>
            <a:endParaRPr lang="en-US" altLang="en-US" sz="1800" dirty="0">
              <a:latin typeface="Constantia" panose="02030602050306030303" pitchFamily="18" charset="0"/>
            </a:endParaRPr>
          </a:p>
          <a:p>
            <a:pPr>
              <a:lnSpc>
                <a:spcPct val="80000"/>
              </a:lnSpc>
              <a:buFont typeface="Wingdings" panose="05000000000000000000" pitchFamily="2" charset="2"/>
              <a:buNone/>
            </a:pPr>
            <a:r>
              <a:rPr lang="en-US" altLang="en-US" sz="1800" dirty="0">
                <a:solidFill>
                  <a:srgbClr val="C00000"/>
                </a:solidFill>
                <a:latin typeface="Constantia" panose="02030602050306030303" pitchFamily="18" charset="0"/>
              </a:rPr>
              <a:t>- </a:t>
            </a:r>
            <a:r>
              <a:rPr lang="en-GB" altLang="en-US" sz="1800" dirty="0">
                <a:solidFill>
                  <a:srgbClr val="C00000"/>
                </a:solidFill>
                <a:latin typeface="Constantia" panose="02030602050306030303" pitchFamily="18" charset="0"/>
              </a:rPr>
              <a:t>VENTRAL (ANTERIOR) SURFACE</a:t>
            </a:r>
            <a:r>
              <a:rPr lang="sr-Cyrl-CS" altLang="en-US" sz="1800" dirty="0">
                <a:solidFill>
                  <a:srgbClr val="C00000"/>
                </a:solidFill>
                <a:latin typeface="Constantia" panose="02030602050306030303" pitchFamily="18" charset="0"/>
              </a:rPr>
              <a:t>:</a:t>
            </a:r>
            <a:br>
              <a:rPr lang="sr-Cyrl-CS" altLang="en-US" sz="1800" dirty="0">
                <a:latin typeface="Constantia" panose="02030602050306030303" pitchFamily="18" charset="0"/>
              </a:rPr>
            </a:br>
            <a:endParaRPr lang="en-US" altLang="en-US" sz="1800" dirty="0">
              <a:latin typeface="Constantia" panose="02030602050306030303" pitchFamily="18" charset="0"/>
            </a:endParaRPr>
          </a:p>
          <a:p>
            <a:pPr>
              <a:lnSpc>
                <a:spcPct val="80000"/>
              </a:lnSpc>
            </a:pPr>
            <a:r>
              <a:rPr lang="en-GB" altLang="en-US" sz="1800" dirty="0">
                <a:latin typeface="Constantia" panose="02030602050306030303" pitchFamily="18" charset="0"/>
              </a:rPr>
              <a:t>Basilar groove (</a:t>
            </a:r>
            <a:r>
              <a:rPr lang="sr-Cyrl-CS" altLang="en-US" sz="1800" dirty="0" err="1">
                <a:latin typeface="Constantia" panose="02030602050306030303" pitchFamily="18" charset="0"/>
              </a:rPr>
              <a:t>Sulcus</a:t>
            </a:r>
            <a:r>
              <a:rPr lang="sr-Cyrl-CS" altLang="en-US" sz="1800" dirty="0">
                <a:latin typeface="Constantia" panose="02030602050306030303" pitchFamily="18" charset="0"/>
              </a:rPr>
              <a:t> </a:t>
            </a:r>
            <a:r>
              <a:rPr lang="sr-Cyrl-CS" altLang="en-US" sz="1800" dirty="0" err="1">
                <a:latin typeface="Constantia" panose="02030602050306030303" pitchFamily="18" charset="0"/>
              </a:rPr>
              <a:t>basilaris</a:t>
            </a:r>
            <a:r>
              <a:rPr lang="en-GB" altLang="en-US" sz="1800" dirty="0">
                <a:latin typeface="Constantia" panose="02030602050306030303" pitchFamily="18" charset="0"/>
              </a:rPr>
              <a:t>)</a:t>
            </a:r>
            <a:r>
              <a:rPr lang="sr-Cyrl-CS" altLang="en-US" sz="1800" dirty="0">
                <a:latin typeface="Constantia" panose="02030602050306030303" pitchFamily="18" charset="0"/>
              </a:rPr>
              <a:t>(</a:t>
            </a:r>
            <a:r>
              <a:rPr lang="sr-Cyrl-CS" altLang="en-US" sz="1800" dirty="0" err="1">
                <a:latin typeface="Constantia" panose="02030602050306030303" pitchFamily="18" charset="0"/>
              </a:rPr>
              <a:t>a.basilaris</a:t>
            </a:r>
            <a:r>
              <a:rPr lang="sr-Cyrl-CS" altLang="en-US" sz="1800" dirty="0">
                <a:latin typeface="Constantia" panose="02030602050306030303" pitchFamily="18" charset="0"/>
              </a:rPr>
              <a:t>)</a:t>
            </a:r>
            <a:endParaRPr lang="en-US" altLang="en-US" sz="1800" dirty="0">
              <a:latin typeface="Constantia" panose="02030602050306030303" pitchFamily="18" charset="0"/>
            </a:endParaRPr>
          </a:p>
          <a:p>
            <a:pPr>
              <a:lnSpc>
                <a:spcPct val="80000"/>
              </a:lnSpc>
            </a:pPr>
            <a:r>
              <a:rPr lang="en-GB" altLang="en-US" sz="1800" dirty="0">
                <a:latin typeface="Constantia" panose="02030602050306030303" pitchFamily="18" charset="0"/>
              </a:rPr>
              <a:t>Pyramidal eminence (</a:t>
            </a:r>
            <a:r>
              <a:rPr lang="sr-Cyrl-CS" altLang="en-US" sz="1800" dirty="0" err="1">
                <a:latin typeface="Constantia" panose="02030602050306030303" pitchFamily="18" charset="0"/>
              </a:rPr>
              <a:t>Eminentio</a:t>
            </a:r>
            <a:r>
              <a:rPr lang="sr-Cyrl-CS" altLang="en-US" sz="1800" dirty="0">
                <a:latin typeface="Constantia" panose="02030602050306030303" pitchFamily="18" charset="0"/>
              </a:rPr>
              <a:t> </a:t>
            </a:r>
            <a:r>
              <a:rPr lang="sr-Cyrl-CS" altLang="en-US" sz="1800" dirty="0" err="1">
                <a:latin typeface="Constantia" panose="02030602050306030303" pitchFamily="18" charset="0"/>
              </a:rPr>
              <a:t>pyramidalis</a:t>
            </a:r>
            <a:r>
              <a:rPr lang="en-GB" altLang="en-US" sz="1800" dirty="0">
                <a:latin typeface="Constantia" panose="02030602050306030303" pitchFamily="18" charset="0"/>
              </a:rPr>
              <a:t>)</a:t>
            </a:r>
            <a:br>
              <a:rPr lang="sr-Cyrl-CS" altLang="en-US" sz="1800" dirty="0">
                <a:latin typeface="Constantia" panose="02030602050306030303" pitchFamily="18" charset="0"/>
              </a:rPr>
            </a:br>
            <a:r>
              <a:rPr lang="sr-Cyrl-CS" altLang="en-US" sz="1800" dirty="0">
                <a:latin typeface="Constantia" panose="02030602050306030303" pitchFamily="18" charset="0"/>
              </a:rPr>
              <a:t>(</a:t>
            </a:r>
            <a:r>
              <a:rPr lang="en-GB" altLang="en-US" sz="1800" dirty="0" err="1">
                <a:latin typeface="Constantia" panose="02030602050306030303" pitchFamily="18" charset="0"/>
              </a:rPr>
              <a:t>fibers</a:t>
            </a:r>
            <a:r>
              <a:rPr lang="en-GB" altLang="en-US" sz="1800" dirty="0">
                <a:latin typeface="Constantia" panose="02030602050306030303" pitchFamily="18" charset="0"/>
              </a:rPr>
              <a:t> of corticospinal (pyramidal) tract </a:t>
            </a:r>
            <a:r>
              <a:rPr lang="sr-Cyrl-CS" altLang="en-US" sz="1800" dirty="0">
                <a:latin typeface="Constantia" panose="02030602050306030303" pitchFamily="18" charset="0"/>
              </a:rPr>
              <a:t>)</a:t>
            </a:r>
            <a:endParaRPr lang="en-US" altLang="en-US" sz="1800" dirty="0">
              <a:latin typeface="Constantia" panose="02030602050306030303" pitchFamily="18" charset="0"/>
            </a:endParaRPr>
          </a:p>
          <a:p>
            <a:pPr>
              <a:lnSpc>
                <a:spcPct val="80000"/>
              </a:lnSpc>
            </a:pPr>
            <a:r>
              <a:rPr lang="en-GB" altLang="en-US" sz="1800" dirty="0">
                <a:latin typeface="Constantia" panose="02030602050306030303" pitchFamily="18" charset="0"/>
              </a:rPr>
              <a:t>Middle cerebellar peduncle </a:t>
            </a:r>
            <a:br>
              <a:rPr lang="en-GB" altLang="en-US" sz="1800" dirty="0">
                <a:latin typeface="Constantia" panose="02030602050306030303" pitchFamily="18" charset="0"/>
              </a:rPr>
            </a:br>
            <a:r>
              <a:rPr lang="en-GB" altLang="en-US" sz="1800" dirty="0">
                <a:latin typeface="Constantia" panose="02030602050306030303" pitchFamily="18" charset="0"/>
              </a:rPr>
              <a:t>(</a:t>
            </a:r>
            <a:r>
              <a:rPr lang="sr-Cyrl-CS" altLang="en-US" sz="1800" dirty="0" err="1">
                <a:latin typeface="Constantia" panose="02030602050306030303" pitchFamily="18" charset="0"/>
              </a:rPr>
              <a:t>Peduncululi</a:t>
            </a:r>
            <a:r>
              <a:rPr lang="sr-Cyrl-CS" altLang="en-US" sz="1800" dirty="0">
                <a:latin typeface="Constantia" panose="02030602050306030303" pitchFamily="18" charset="0"/>
              </a:rPr>
              <a:t> </a:t>
            </a:r>
            <a:r>
              <a:rPr lang="sr-Cyrl-CS" altLang="en-US" sz="1800" dirty="0" err="1">
                <a:latin typeface="Constantia" panose="02030602050306030303" pitchFamily="18" charset="0"/>
              </a:rPr>
              <a:t>cerebelares</a:t>
            </a:r>
            <a:r>
              <a:rPr lang="sr-Cyrl-CS" altLang="en-US" sz="1800" dirty="0">
                <a:latin typeface="Constantia" panose="02030602050306030303" pitchFamily="18" charset="0"/>
              </a:rPr>
              <a:t> </a:t>
            </a:r>
            <a:r>
              <a:rPr lang="sr-Cyrl-CS" altLang="en-US" sz="1800" dirty="0" err="1">
                <a:latin typeface="Constantia" panose="02030602050306030303" pitchFamily="18" charset="0"/>
              </a:rPr>
              <a:t>me</a:t>
            </a:r>
            <a:r>
              <a:rPr lang="en-US" altLang="en-US" sz="1800" dirty="0">
                <a:latin typeface="Constantia" panose="02030602050306030303" pitchFamily="18" charset="0"/>
              </a:rPr>
              <a:t>dii)</a:t>
            </a:r>
            <a:r>
              <a:rPr lang="en-GB" altLang="en-US" sz="1800" dirty="0">
                <a:latin typeface="Constantia" panose="02030602050306030303" pitchFamily="18" charset="0"/>
              </a:rPr>
              <a:t> - </a:t>
            </a:r>
            <a:r>
              <a:rPr lang="en-GB" altLang="en-US" sz="1800" dirty="0">
                <a:latin typeface="Constantia" panose="02030602050306030303" pitchFamily="18" charset="0"/>
                <a:ea typeface="Constantia" panose="02030602050306030303" pitchFamily="18" charset="0"/>
                <a:cs typeface="Constantia" panose="02030602050306030303" pitchFamily="18" charset="0"/>
              </a:rPr>
              <a:t>connects</a:t>
            </a:r>
            <a:r>
              <a:rPr lang="sr-Cyrl-RS" altLang="en-US" sz="1800" dirty="0">
                <a:latin typeface="Constantia" panose="02030602050306030303" pitchFamily="18" charset="0"/>
                <a:ea typeface="Constantia" panose="02030602050306030303" pitchFamily="18" charset="0"/>
                <a:cs typeface="Constantia" panose="02030602050306030303" pitchFamily="18" charset="0"/>
              </a:rPr>
              <a:t> </a:t>
            </a:r>
            <a:r>
              <a:rPr lang="en-GB" altLang="en-US" sz="1800" dirty="0">
                <a:latin typeface="Constantia" panose="02030602050306030303" pitchFamily="18" charset="0"/>
                <a:ea typeface="Constantia" panose="02030602050306030303" pitchFamily="18" charset="0"/>
                <a:cs typeface="Constantia" panose="02030602050306030303" pitchFamily="18" charset="0"/>
              </a:rPr>
              <a:t>pons</a:t>
            </a:r>
            <a:r>
              <a:rPr lang="sr-Cyrl-RS" altLang="en-US" sz="1800" dirty="0">
                <a:latin typeface="Constantia" panose="02030602050306030303" pitchFamily="18" charset="0"/>
                <a:ea typeface="Constantia" panose="02030602050306030303" pitchFamily="18" charset="0"/>
                <a:cs typeface="Constantia" panose="02030602050306030303" pitchFamily="18" charset="0"/>
              </a:rPr>
              <a:t> </a:t>
            </a:r>
            <a:r>
              <a:rPr lang="en-GB" altLang="en-US" sz="1800" dirty="0">
                <a:latin typeface="Constantia" panose="02030602050306030303" pitchFamily="18" charset="0"/>
                <a:ea typeface="Constantia" panose="02030602050306030303" pitchFamily="18" charset="0"/>
                <a:cs typeface="Constantia" panose="02030602050306030303" pitchFamily="18" charset="0"/>
              </a:rPr>
              <a:t>with</a:t>
            </a:r>
            <a:br>
              <a:rPr lang="sr-Cyrl-RS" altLang="en-US" sz="1800" dirty="0">
                <a:latin typeface="Constantia" panose="02030602050306030303" pitchFamily="18" charset="0"/>
                <a:ea typeface="Constantia" panose="02030602050306030303" pitchFamily="18" charset="0"/>
                <a:cs typeface="Constantia" panose="02030602050306030303" pitchFamily="18" charset="0"/>
              </a:rPr>
            </a:br>
            <a:r>
              <a:rPr lang="en-GB" altLang="en-US" sz="1800" dirty="0">
                <a:latin typeface="Constantia" panose="02030602050306030303" pitchFamily="18" charset="0"/>
                <a:ea typeface="Constantia" panose="02030602050306030303" pitchFamily="18" charset="0"/>
                <a:cs typeface="Constantia" panose="02030602050306030303" pitchFamily="18" charset="0"/>
              </a:rPr>
              <a:t>cerebellum</a:t>
            </a:r>
            <a:endParaRPr lang="sr-Cyrl-RS" altLang="en-US" sz="1800" dirty="0">
              <a:latin typeface="Constantia" panose="02030602050306030303" pitchFamily="18" charset="0"/>
              <a:ea typeface="Constantia" panose="02030602050306030303" pitchFamily="18" charset="0"/>
              <a:cs typeface="Constantia" panose="02030602050306030303" pitchFamily="18" charset="0"/>
            </a:endParaRPr>
          </a:p>
        </p:txBody>
      </p:sp>
      <p:sp>
        <p:nvSpPr>
          <p:cNvPr id="56326" name="Text Box 6">
            <a:extLst>
              <a:ext uri="{FF2B5EF4-FFF2-40B4-BE49-F238E27FC236}">
                <a16:creationId xmlns:a16="http://schemas.microsoft.com/office/drawing/2014/main" id="{D5F383C8-CEEB-1728-D9F4-996E5273DC55}"/>
              </a:ext>
            </a:extLst>
          </p:cNvPr>
          <p:cNvSpPr txBox="1">
            <a:spLocks noChangeArrowheads="1"/>
          </p:cNvSpPr>
          <p:nvPr/>
        </p:nvSpPr>
        <p:spPr bwMode="auto">
          <a:xfrm>
            <a:off x="0" y="2479674"/>
            <a:ext cx="6084168"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hlink"/>
              </a:buClr>
              <a:buSzPct val="8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tx1"/>
              </a:buClr>
              <a:buFont typeface="Wingdings" panose="05000000000000000000" pitchFamily="2" charset="2"/>
              <a:buChar char="–"/>
              <a:defRPr sz="2800">
                <a:solidFill>
                  <a:schemeClr val="tx1"/>
                </a:solidFill>
                <a:latin typeface="Tahoma" panose="020B0604030504040204" pitchFamily="34" charset="0"/>
              </a:defRPr>
            </a:lvl2pPr>
            <a:lvl3pPr marL="1143000" indent="-228600">
              <a:spcBef>
                <a:spcPct val="20000"/>
              </a:spcBef>
              <a:buClr>
                <a:schemeClr val="hlink"/>
              </a:buClr>
              <a:buFont typeface="Wingdings" panose="05000000000000000000" pitchFamily="2" charset="2"/>
              <a:buChar char="§"/>
              <a:defRPr sz="2400">
                <a:solidFill>
                  <a:schemeClr val="tx1"/>
                </a:solidFill>
                <a:latin typeface="Tahoma" panose="020B0604030504040204" pitchFamily="34" charset="0"/>
              </a:defRPr>
            </a:lvl3pPr>
            <a:lvl4pPr marL="1600200" indent="-228600">
              <a:spcBef>
                <a:spcPct val="20000"/>
              </a:spcBef>
              <a:buFont typeface="Wingdings" panose="05000000000000000000" pitchFamily="2" charset="2"/>
              <a:buChar char="–"/>
              <a:defRPr sz="2000">
                <a:solidFill>
                  <a:schemeClr val="tx1"/>
                </a:solidFill>
                <a:latin typeface="Tahoma" panose="020B0604030504040204" pitchFamily="34" charset="0"/>
              </a:defRPr>
            </a:lvl4pPr>
            <a:lvl5pPr marL="2057400" indent="-228600">
              <a:spcBef>
                <a:spcPct val="20000"/>
              </a:spcBef>
              <a:buClr>
                <a:schemeClr val="hlink"/>
              </a:buClr>
              <a:buFont typeface="Wingdings" panose="05000000000000000000" pitchFamily="2" charset="2"/>
              <a:buChar char="§"/>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9pPr>
          </a:lstStyle>
          <a:p>
            <a:pPr>
              <a:spcBef>
                <a:spcPct val="0"/>
              </a:spcBef>
              <a:buClrTx/>
              <a:buSzTx/>
              <a:buFont typeface="Arial" panose="020B0604020202020204" pitchFamily="34" charset="0"/>
              <a:buNone/>
            </a:pPr>
            <a:r>
              <a:rPr lang="en-GB" altLang="en-US" sz="1800" dirty="0">
                <a:solidFill>
                  <a:srgbClr val="C00000"/>
                </a:solidFill>
                <a:latin typeface="Constantia" panose="02030602050306030303" pitchFamily="18" charset="0"/>
                <a:ea typeface="Constantia" panose="02030602050306030303" pitchFamily="18" charset="0"/>
                <a:cs typeface="Constantia" panose="02030602050306030303" pitchFamily="18" charset="0"/>
              </a:rPr>
              <a:t>DORSAL (POSTERIOR) SURFACE</a:t>
            </a:r>
            <a:r>
              <a:rPr lang="sr-Cyrl-CS" altLang="en-US" sz="1800" dirty="0">
                <a:solidFill>
                  <a:srgbClr val="C00000"/>
                </a:solidFill>
                <a:latin typeface="Constantia" panose="02030602050306030303" pitchFamily="18" charset="0"/>
                <a:ea typeface="Constantia" panose="02030602050306030303" pitchFamily="18" charset="0"/>
                <a:cs typeface="Constantia" panose="02030602050306030303" pitchFamily="18" charset="0"/>
              </a:rPr>
              <a:t>:</a:t>
            </a:r>
            <a:br>
              <a:rPr lang="sr-Cyrl-CS" altLang="en-US" sz="1800" dirty="0">
                <a:latin typeface="Constantia" panose="02030602050306030303" pitchFamily="18" charset="0"/>
                <a:ea typeface="Constantia" panose="02030602050306030303" pitchFamily="18" charset="0"/>
                <a:cs typeface="Constantia" panose="02030602050306030303" pitchFamily="18" charset="0"/>
              </a:rPr>
            </a:br>
            <a:endParaRPr lang="en-US" altLang="en-US" sz="800" dirty="0">
              <a:latin typeface="Constantia" panose="02030602050306030303" pitchFamily="18" charset="0"/>
              <a:ea typeface="Constantia" panose="02030602050306030303" pitchFamily="18" charset="0"/>
              <a:cs typeface="Constantia" panose="02030602050306030303" pitchFamily="18" charset="0"/>
            </a:endParaRPr>
          </a:p>
          <a:p>
            <a:pPr>
              <a:spcBef>
                <a:spcPct val="0"/>
              </a:spcBef>
              <a:buClrTx/>
              <a:buSzTx/>
              <a:buFont typeface="Arial" panose="020B0604020202020204" pitchFamily="34" charset="0"/>
              <a:buNone/>
            </a:pPr>
            <a:r>
              <a:rPr lang="sr-Cyrl-CS" altLang="en-US" sz="1800" dirty="0">
                <a:latin typeface="Constantia" panose="02030602050306030303" pitchFamily="18" charset="0"/>
                <a:ea typeface="Constantia" panose="02030602050306030303" pitchFamily="18" charset="0"/>
                <a:cs typeface="Constantia" panose="02030602050306030303" pitchFamily="18" charset="0"/>
              </a:rPr>
              <a:t>- </a:t>
            </a:r>
            <a:r>
              <a:rPr lang="en-US" altLang="en-US" sz="1800" dirty="0">
                <a:latin typeface="Constantia" panose="02030602050306030303" pitchFamily="18" charset="0"/>
                <a:ea typeface="Constantia" panose="02030602050306030303" pitchFamily="18" charset="0"/>
                <a:cs typeface="Constantia" panose="02030602050306030303" pitchFamily="18" charset="0"/>
              </a:rPr>
              <a:t>Pars </a:t>
            </a:r>
            <a:r>
              <a:rPr lang="en-US" altLang="en-US" sz="1800" dirty="0" err="1">
                <a:latin typeface="Constantia" panose="02030602050306030303" pitchFamily="18" charset="0"/>
                <a:ea typeface="Constantia" panose="02030602050306030303" pitchFamily="18" charset="0"/>
                <a:cs typeface="Constantia" panose="02030602050306030303" pitchFamily="18" charset="0"/>
              </a:rPr>
              <a:t>pontina</a:t>
            </a:r>
            <a:r>
              <a:rPr lang="en-US" altLang="en-US" sz="1800" dirty="0">
                <a:latin typeface="Constantia" panose="02030602050306030303" pitchFamily="18" charset="0"/>
                <a:ea typeface="Constantia" panose="02030602050306030303" pitchFamily="18" charset="0"/>
                <a:cs typeface="Constantia" panose="02030602050306030303" pitchFamily="18" charset="0"/>
              </a:rPr>
              <a:t> fossa </a:t>
            </a:r>
            <a:r>
              <a:rPr lang="en-US" altLang="en-US" sz="1800" dirty="0" err="1">
                <a:latin typeface="Constantia" panose="02030602050306030303" pitchFamily="18" charset="0"/>
                <a:ea typeface="Constantia" panose="02030602050306030303" pitchFamily="18" charset="0"/>
                <a:cs typeface="Constantia" panose="02030602050306030303" pitchFamily="18" charset="0"/>
              </a:rPr>
              <a:t>rhomboideae</a:t>
            </a:r>
            <a:br>
              <a:rPr lang="en-US" altLang="en-US" sz="1800" dirty="0">
                <a:latin typeface="Constantia" panose="02030602050306030303" pitchFamily="18" charset="0"/>
                <a:ea typeface="Constantia" panose="02030602050306030303" pitchFamily="18" charset="0"/>
                <a:cs typeface="Constantia" panose="02030602050306030303" pitchFamily="18" charset="0"/>
              </a:rPr>
            </a:br>
            <a:r>
              <a:rPr lang="en-US" altLang="en-US" sz="1800" dirty="0">
                <a:latin typeface="Constantia" panose="02030602050306030303" pitchFamily="18" charset="0"/>
                <a:ea typeface="Constantia" panose="02030602050306030303" pitchFamily="18" charset="0"/>
                <a:cs typeface="Constantia" panose="02030602050306030303" pitchFamily="18" charset="0"/>
              </a:rPr>
              <a:t>    (forms upper part of fossa </a:t>
            </a:r>
            <a:r>
              <a:rPr lang="en-US" altLang="en-US" sz="1800" dirty="0" err="1">
                <a:latin typeface="Constantia" panose="02030602050306030303" pitchFamily="18" charset="0"/>
                <a:ea typeface="Constantia" panose="02030602050306030303" pitchFamily="18" charset="0"/>
                <a:cs typeface="Constantia" panose="02030602050306030303" pitchFamily="18" charset="0"/>
              </a:rPr>
              <a:t>rhomboidea</a:t>
            </a:r>
            <a:r>
              <a:rPr lang="en-US" altLang="en-US" sz="1800" dirty="0">
                <a:latin typeface="Constantia" panose="02030602050306030303" pitchFamily="18" charset="0"/>
                <a:ea typeface="Constantia" panose="02030602050306030303" pitchFamily="18" charset="0"/>
                <a:cs typeface="Constantia" panose="02030602050306030303" pitchFamily="18" charset="0"/>
              </a:rPr>
              <a:t>)</a:t>
            </a:r>
          </a:p>
          <a:p>
            <a:pPr>
              <a:spcBef>
                <a:spcPct val="0"/>
              </a:spcBef>
              <a:buClrTx/>
              <a:buSzTx/>
              <a:buNone/>
            </a:pPr>
            <a:r>
              <a:rPr lang="sr-Cyrl-CS" altLang="en-US" sz="1800" dirty="0">
                <a:latin typeface="Constantia" panose="02030602050306030303" pitchFamily="18" charset="0"/>
                <a:ea typeface="Constantia" panose="02030602050306030303" pitchFamily="18" charset="0"/>
                <a:cs typeface="Constantia" panose="02030602050306030303" pitchFamily="18" charset="0"/>
              </a:rPr>
              <a:t>- </a:t>
            </a:r>
            <a:r>
              <a:rPr lang="en-GB" altLang="en-US" sz="1800" dirty="0">
                <a:latin typeface="Constantia" panose="02030602050306030303" pitchFamily="18" charset="0"/>
              </a:rPr>
              <a:t>Middle cerebellar peduncle</a:t>
            </a:r>
            <a:br>
              <a:rPr lang="en-GB" altLang="en-US" sz="1800" dirty="0">
                <a:latin typeface="Constantia" panose="02030602050306030303" pitchFamily="18" charset="0"/>
              </a:rPr>
            </a:br>
            <a:r>
              <a:rPr lang="en-GB" altLang="en-US" sz="1800" dirty="0">
                <a:latin typeface="Constantia" panose="02030602050306030303" pitchFamily="18" charset="0"/>
              </a:rPr>
              <a:t>  (</a:t>
            </a:r>
            <a:r>
              <a:rPr lang="sr-Cyrl-CS" altLang="en-US" sz="1800" dirty="0" err="1">
                <a:latin typeface="Constantia" panose="02030602050306030303" pitchFamily="18" charset="0"/>
              </a:rPr>
              <a:t>Peduncululi</a:t>
            </a:r>
            <a:r>
              <a:rPr lang="sr-Cyrl-CS" altLang="en-US" sz="1800" dirty="0">
                <a:latin typeface="Constantia" panose="02030602050306030303" pitchFamily="18" charset="0"/>
              </a:rPr>
              <a:t> </a:t>
            </a:r>
            <a:r>
              <a:rPr lang="sr-Cyrl-CS" altLang="en-US" sz="1800" dirty="0" err="1">
                <a:latin typeface="Constantia" panose="02030602050306030303" pitchFamily="18" charset="0"/>
              </a:rPr>
              <a:t>cerebelares</a:t>
            </a:r>
            <a:r>
              <a:rPr lang="sr-Cyrl-CS" altLang="en-US" sz="1800" dirty="0">
                <a:latin typeface="Constantia" panose="02030602050306030303" pitchFamily="18" charset="0"/>
              </a:rPr>
              <a:t> </a:t>
            </a:r>
            <a:r>
              <a:rPr lang="sr-Cyrl-CS" altLang="en-US" sz="1800" dirty="0" err="1">
                <a:latin typeface="Constantia" panose="02030602050306030303" pitchFamily="18" charset="0"/>
              </a:rPr>
              <a:t>me</a:t>
            </a:r>
            <a:r>
              <a:rPr lang="en-US" altLang="en-US" sz="1800" dirty="0">
                <a:latin typeface="Constantia" panose="02030602050306030303" pitchFamily="18" charset="0"/>
              </a:rPr>
              <a:t>dii)</a:t>
            </a:r>
            <a:r>
              <a:rPr lang="en-GB" altLang="en-US" sz="1800" dirty="0">
                <a:latin typeface="Constantia" panose="02030602050306030303" pitchFamily="18" charset="0"/>
              </a:rPr>
              <a:t> - </a:t>
            </a:r>
            <a:r>
              <a:rPr lang="en-GB" altLang="en-US" sz="1800" dirty="0">
                <a:latin typeface="Constantia" panose="02030602050306030303" pitchFamily="18" charset="0"/>
                <a:ea typeface="Constantia" panose="02030602050306030303" pitchFamily="18" charset="0"/>
                <a:cs typeface="Constantia" panose="02030602050306030303" pitchFamily="18" charset="0"/>
              </a:rPr>
              <a:t>connects</a:t>
            </a:r>
            <a:r>
              <a:rPr lang="sr-Cyrl-RS" altLang="en-US" sz="1800" dirty="0">
                <a:latin typeface="Constantia" panose="02030602050306030303" pitchFamily="18" charset="0"/>
                <a:ea typeface="Constantia" panose="02030602050306030303" pitchFamily="18" charset="0"/>
                <a:cs typeface="Constantia" panose="02030602050306030303" pitchFamily="18" charset="0"/>
              </a:rPr>
              <a:t> </a:t>
            </a:r>
            <a:r>
              <a:rPr lang="en-GB" altLang="en-US" sz="1800" dirty="0">
                <a:latin typeface="Constantia" panose="02030602050306030303" pitchFamily="18" charset="0"/>
                <a:ea typeface="Constantia" panose="02030602050306030303" pitchFamily="18" charset="0"/>
                <a:cs typeface="Constantia" panose="02030602050306030303" pitchFamily="18" charset="0"/>
              </a:rPr>
              <a:t>pons</a:t>
            </a:r>
            <a:r>
              <a:rPr lang="sr-Cyrl-RS" altLang="en-US" sz="1800" dirty="0">
                <a:latin typeface="Constantia" panose="02030602050306030303" pitchFamily="18" charset="0"/>
                <a:ea typeface="Constantia" panose="02030602050306030303" pitchFamily="18" charset="0"/>
                <a:cs typeface="Constantia" panose="02030602050306030303" pitchFamily="18" charset="0"/>
              </a:rPr>
              <a:t> </a:t>
            </a:r>
            <a:r>
              <a:rPr lang="en-GB" altLang="en-US" sz="1800" dirty="0">
                <a:latin typeface="Constantia" panose="02030602050306030303" pitchFamily="18" charset="0"/>
                <a:ea typeface="Constantia" panose="02030602050306030303" pitchFamily="18" charset="0"/>
                <a:cs typeface="Constantia" panose="02030602050306030303" pitchFamily="18" charset="0"/>
              </a:rPr>
              <a:t>with</a:t>
            </a:r>
            <a:br>
              <a:rPr lang="en-GB" altLang="en-US" sz="1800" dirty="0">
                <a:latin typeface="Constantia" panose="02030602050306030303" pitchFamily="18" charset="0"/>
                <a:ea typeface="Constantia" panose="02030602050306030303" pitchFamily="18" charset="0"/>
                <a:cs typeface="Constantia" panose="02030602050306030303" pitchFamily="18" charset="0"/>
              </a:rPr>
            </a:br>
            <a:r>
              <a:rPr lang="en-GB" altLang="en-US" sz="1800" dirty="0">
                <a:latin typeface="Constantia" panose="02030602050306030303" pitchFamily="18" charset="0"/>
                <a:ea typeface="Constantia" panose="02030602050306030303" pitchFamily="18" charset="0"/>
                <a:cs typeface="Constantia" panose="02030602050306030303" pitchFamily="18" charset="0"/>
              </a:rPr>
              <a:t>   cerebellum</a:t>
            </a:r>
            <a:endParaRPr lang="sr-Cyrl-CS" altLang="en-US" sz="1800" dirty="0">
              <a:latin typeface="Constantia" panose="02030602050306030303" pitchFamily="18" charset="0"/>
              <a:ea typeface="Constantia" panose="02030602050306030303" pitchFamily="18" charset="0"/>
              <a:cs typeface="Constantia" panose="02030602050306030303" pitchFamily="18" charset="0"/>
            </a:endParaRPr>
          </a:p>
          <a:p>
            <a:pPr>
              <a:spcBef>
                <a:spcPct val="0"/>
              </a:spcBef>
              <a:buClrTx/>
              <a:buSzTx/>
              <a:buFont typeface="Arial" panose="020B0604020202020204" pitchFamily="34" charset="0"/>
              <a:buNone/>
            </a:pPr>
            <a:r>
              <a:rPr lang="sr-Cyrl-CS" altLang="en-US" sz="1800" dirty="0">
                <a:latin typeface="Constantia" panose="02030602050306030303" pitchFamily="18" charset="0"/>
                <a:ea typeface="Constantia" panose="02030602050306030303" pitchFamily="18" charset="0"/>
                <a:cs typeface="Constantia" panose="02030602050306030303" pitchFamily="18" charset="0"/>
              </a:rPr>
              <a:t>- </a:t>
            </a:r>
            <a:r>
              <a:rPr lang="en-US" altLang="en-US" sz="1800" dirty="0">
                <a:latin typeface="Constantia" panose="02030602050306030303" pitchFamily="18" charset="0"/>
                <a:ea typeface="Constantia" panose="02030602050306030303" pitchFamily="18" charset="0"/>
                <a:cs typeface="Constantia" panose="02030602050306030303" pitchFamily="18" charset="0"/>
              </a:rPr>
              <a:t>Colliculus </a:t>
            </a:r>
            <a:r>
              <a:rPr lang="en-US" altLang="en-US" sz="1800" dirty="0" err="1">
                <a:latin typeface="Constantia" panose="02030602050306030303" pitchFamily="18" charset="0"/>
                <a:ea typeface="Constantia" panose="02030602050306030303" pitchFamily="18" charset="0"/>
                <a:cs typeface="Constantia" panose="02030602050306030303" pitchFamily="18" charset="0"/>
              </a:rPr>
              <a:t>facialis</a:t>
            </a:r>
            <a:r>
              <a:rPr lang="sr-Cyrl-CS" altLang="en-US" sz="1800" dirty="0">
                <a:latin typeface="Constantia" panose="02030602050306030303" pitchFamily="18" charset="0"/>
                <a:ea typeface="Constantia" panose="02030602050306030303" pitchFamily="18" charset="0"/>
                <a:cs typeface="Constantia" panose="02030602050306030303" pitchFamily="18" charset="0"/>
              </a:rPr>
              <a:t> </a:t>
            </a:r>
            <a:r>
              <a:rPr lang="en-US" altLang="en-US" sz="1800" dirty="0">
                <a:latin typeface="Constantia" panose="02030602050306030303" pitchFamily="18" charset="0"/>
                <a:ea typeface="Constantia" panose="02030602050306030303" pitchFamily="18" charset="0"/>
                <a:cs typeface="Constantia" panose="02030602050306030303" pitchFamily="18" charset="0"/>
              </a:rPr>
              <a:t>(elevation that overlies fibers of the </a:t>
            </a:r>
            <a:br>
              <a:rPr lang="en-US" altLang="en-US" sz="1800" dirty="0">
                <a:latin typeface="Constantia" panose="02030602050306030303" pitchFamily="18" charset="0"/>
                <a:ea typeface="Constantia" panose="02030602050306030303" pitchFamily="18" charset="0"/>
                <a:cs typeface="Constantia" panose="02030602050306030303" pitchFamily="18" charset="0"/>
              </a:rPr>
            </a:br>
            <a:r>
              <a:rPr lang="en-US" altLang="en-US" sz="1800" dirty="0">
                <a:latin typeface="Constantia" panose="02030602050306030303" pitchFamily="18" charset="0"/>
                <a:ea typeface="Constantia" panose="02030602050306030303" pitchFamily="18" charset="0"/>
                <a:cs typeface="Constantia" panose="02030602050306030303" pitchFamily="18" charset="0"/>
              </a:rPr>
              <a:t>   facial nerve (</a:t>
            </a:r>
            <a:r>
              <a:rPr lang="en-US" altLang="en-US" sz="1800" dirty="0" err="1">
                <a:latin typeface="Constantia" panose="02030602050306030303" pitchFamily="18" charset="0"/>
                <a:ea typeface="Constantia" panose="02030602050306030303" pitchFamily="18" charset="0"/>
                <a:cs typeface="Constantia" panose="02030602050306030303" pitchFamily="18" charset="0"/>
              </a:rPr>
              <a:t>VIIcranial</a:t>
            </a:r>
            <a:r>
              <a:rPr lang="en-US" altLang="en-US" sz="1800" dirty="0">
                <a:latin typeface="Constantia" panose="02030602050306030303" pitchFamily="18" charset="0"/>
                <a:ea typeface="Constantia" panose="02030602050306030303" pitchFamily="18" charset="0"/>
                <a:cs typeface="Constantia" panose="02030602050306030303" pitchFamily="18" charset="0"/>
              </a:rPr>
              <a:t> nerve) that pass over the </a:t>
            </a:r>
            <a:br>
              <a:rPr lang="en-US" altLang="en-US" sz="1800" dirty="0">
                <a:latin typeface="Constantia" panose="02030602050306030303" pitchFamily="18" charset="0"/>
                <a:ea typeface="Constantia" panose="02030602050306030303" pitchFamily="18" charset="0"/>
                <a:cs typeface="Constantia" panose="02030602050306030303" pitchFamily="18" charset="0"/>
              </a:rPr>
            </a:br>
            <a:r>
              <a:rPr lang="en-US" altLang="en-US" sz="1800" dirty="0">
                <a:latin typeface="Constantia" panose="02030602050306030303" pitchFamily="18" charset="0"/>
                <a:ea typeface="Constantia" panose="02030602050306030303" pitchFamily="18" charset="0"/>
                <a:cs typeface="Constantia" panose="02030602050306030303" pitchFamily="18" charset="0"/>
              </a:rPr>
              <a:t>   nucleus of </a:t>
            </a:r>
            <a:r>
              <a:rPr lang="en-GB" altLang="en-US" sz="1800" dirty="0">
                <a:latin typeface="Constantia" panose="02030602050306030303" pitchFamily="18" charset="0"/>
                <a:ea typeface="Constantia" panose="02030602050306030303" pitchFamily="18" charset="0"/>
                <a:cs typeface="Constantia" panose="02030602050306030303" pitchFamily="18" charset="0"/>
              </a:rPr>
              <a:t>n</a:t>
            </a:r>
            <a:r>
              <a:rPr lang="en-US" altLang="en-US" sz="1800" dirty="0">
                <a:latin typeface="Constantia" panose="02030602050306030303" pitchFamily="18" charset="0"/>
                <a:ea typeface="Constantia" panose="02030602050306030303" pitchFamily="18" charset="0"/>
                <a:cs typeface="Constantia" panose="02030602050306030303" pitchFamily="18" charset="0"/>
              </a:rPr>
              <a:t>.abducens (VI cranial nerve) </a:t>
            </a:r>
          </a:p>
          <a:p>
            <a:pPr>
              <a:spcBef>
                <a:spcPct val="0"/>
              </a:spcBef>
              <a:buClrTx/>
              <a:buSzTx/>
              <a:buFont typeface="Arial" panose="020B0604020202020204" pitchFamily="34" charset="0"/>
              <a:buNone/>
            </a:pPr>
            <a:r>
              <a:rPr lang="sr-Cyrl-CS" altLang="en-US" sz="1800" dirty="0">
                <a:latin typeface="Constantia" panose="02030602050306030303" pitchFamily="18" charset="0"/>
                <a:ea typeface="Constantia" panose="02030602050306030303" pitchFamily="18" charset="0"/>
                <a:cs typeface="Constantia" panose="02030602050306030303" pitchFamily="18" charset="0"/>
              </a:rPr>
              <a:t>- </a:t>
            </a:r>
            <a:r>
              <a:rPr lang="en-US" altLang="en-US" sz="1800" dirty="0">
                <a:latin typeface="Constantia" panose="02030602050306030303" pitchFamily="18" charset="0"/>
                <a:ea typeface="Constantia" panose="02030602050306030303" pitchFamily="18" charset="0"/>
                <a:cs typeface="Constantia" panose="02030602050306030303" pitchFamily="18" charset="0"/>
              </a:rPr>
              <a:t>fovea superior (above </a:t>
            </a:r>
            <a:r>
              <a:rPr lang="en-GB" altLang="en-US" sz="1800" dirty="0">
                <a:latin typeface="Constantia" panose="02030602050306030303" pitchFamily="18" charset="0"/>
                <a:ea typeface="Constantia" panose="02030602050306030303" pitchFamily="18" charset="0"/>
                <a:cs typeface="Constantia" panose="02030602050306030303" pitchFamily="18" charset="0"/>
              </a:rPr>
              <a:t>motor nucleus of </a:t>
            </a:r>
            <a:r>
              <a:rPr lang="en-US" altLang="en-US" sz="1800" dirty="0">
                <a:latin typeface="Constantia" panose="02030602050306030303" pitchFamily="18" charset="0"/>
                <a:ea typeface="Constantia" panose="02030602050306030303" pitchFamily="18" charset="0"/>
                <a:cs typeface="Constantia" panose="02030602050306030303" pitchFamily="18" charset="0"/>
              </a:rPr>
              <a:t>V cranial nerve)</a:t>
            </a:r>
          </a:p>
          <a:p>
            <a:pPr>
              <a:spcBef>
                <a:spcPct val="0"/>
              </a:spcBef>
              <a:buClrTx/>
              <a:buSzTx/>
              <a:buFont typeface="Arial" panose="020B0604020202020204" pitchFamily="34" charset="0"/>
              <a:buNone/>
            </a:pPr>
            <a:r>
              <a:rPr lang="sr-Cyrl-CS" altLang="en-US" sz="1800" dirty="0">
                <a:latin typeface="Constantia" panose="02030602050306030303" pitchFamily="18" charset="0"/>
                <a:ea typeface="Constantia" panose="02030602050306030303" pitchFamily="18" charset="0"/>
                <a:cs typeface="Constantia" panose="02030602050306030303" pitchFamily="18" charset="0"/>
              </a:rPr>
              <a:t>- </a:t>
            </a:r>
            <a:r>
              <a:rPr lang="en-US" altLang="en-US" sz="1800" dirty="0">
                <a:latin typeface="Constantia" panose="02030602050306030303" pitchFamily="18" charset="0"/>
                <a:ea typeface="Constantia" panose="02030602050306030303" pitchFamily="18" charset="0"/>
                <a:cs typeface="Constantia" panose="02030602050306030303" pitchFamily="18" charset="0"/>
              </a:rPr>
              <a:t>locus coeruleus (nucleus coeruleus)</a:t>
            </a:r>
          </a:p>
          <a:p>
            <a:pPr>
              <a:spcBef>
                <a:spcPct val="0"/>
              </a:spcBef>
              <a:buClrTx/>
              <a:buSzTx/>
              <a:buFont typeface="Arial" panose="020B0604020202020204" pitchFamily="34" charset="0"/>
              <a:buNone/>
            </a:pPr>
            <a:r>
              <a:rPr lang="en-US" altLang="en-US" sz="1800" dirty="0">
                <a:latin typeface="Constantia" panose="02030602050306030303" pitchFamily="18" charset="0"/>
                <a:ea typeface="Constantia" panose="02030602050306030303" pitchFamily="18" charset="0"/>
                <a:cs typeface="Constantia" panose="02030602050306030303" pitchFamily="18" charset="0"/>
              </a:rPr>
              <a:t>         </a:t>
            </a:r>
            <a:r>
              <a:rPr lang="sr-Cyrl-CS" altLang="en-US" sz="1800" dirty="0">
                <a:latin typeface="Constantia" panose="02030602050306030303" pitchFamily="18" charset="0"/>
                <a:ea typeface="Constantia" panose="02030602050306030303" pitchFamily="18" charset="0"/>
                <a:cs typeface="Constantia" panose="02030602050306030303" pitchFamily="18" charset="0"/>
              </a:rPr>
              <a:t>- </a:t>
            </a:r>
            <a:r>
              <a:rPr lang="en-GB" altLang="en-US" sz="1800" dirty="0">
                <a:latin typeface="Constantia" panose="02030602050306030303" pitchFamily="18" charset="0"/>
                <a:ea typeface="Constantia" panose="02030602050306030303" pitchFamily="18" charset="0"/>
                <a:cs typeface="Constantia" panose="02030602050306030303" pitchFamily="18" charset="0"/>
              </a:rPr>
              <a:t>cells rich in melanin (pigment)</a:t>
            </a:r>
            <a:endParaRPr lang="en-US" altLang="en-US" sz="1800" dirty="0">
              <a:latin typeface="Constantia" panose="02030602050306030303" pitchFamily="18" charset="0"/>
              <a:ea typeface="Constantia" panose="02030602050306030303" pitchFamily="18" charset="0"/>
              <a:cs typeface="Constantia" panose="02030602050306030303" pitchFamily="18" charset="0"/>
            </a:endParaRPr>
          </a:p>
          <a:p>
            <a:pPr>
              <a:spcBef>
                <a:spcPct val="0"/>
              </a:spcBef>
              <a:buClrTx/>
              <a:buSzTx/>
              <a:buFont typeface="Arial" panose="020B0604020202020204" pitchFamily="34" charset="0"/>
              <a:buNone/>
            </a:pPr>
            <a:r>
              <a:rPr lang="en-US" altLang="en-US" sz="1800" dirty="0">
                <a:latin typeface="Constantia" panose="02030602050306030303" pitchFamily="18" charset="0"/>
                <a:ea typeface="Constantia" panose="02030602050306030303" pitchFamily="18" charset="0"/>
                <a:cs typeface="Constantia" panose="02030602050306030303" pitchFamily="18" charset="0"/>
              </a:rPr>
              <a:t>         </a:t>
            </a:r>
            <a:r>
              <a:rPr lang="sr-Cyrl-CS" altLang="en-US" sz="1800" dirty="0">
                <a:latin typeface="Constantia" panose="02030602050306030303" pitchFamily="18" charset="0"/>
                <a:ea typeface="Constantia" panose="02030602050306030303" pitchFamily="18" charset="0"/>
                <a:cs typeface="Constantia" panose="02030602050306030303" pitchFamily="18" charset="0"/>
              </a:rPr>
              <a:t>- </a:t>
            </a:r>
            <a:r>
              <a:rPr lang="en-GB" altLang="en-US" sz="1800" dirty="0">
                <a:latin typeface="Constantia" panose="02030602050306030303" pitchFamily="18" charset="0"/>
                <a:ea typeface="Constantia" panose="02030602050306030303" pitchFamily="18" charset="0"/>
                <a:cs typeface="Constantia" panose="02030602050306030303" pitchFamily="18" charset="0"/>
              </a:rPr>
              <a:t>cells with highest concentration of noradrenaline in</a:t>
            </a:r>
            <a:br>
              <a:rPr lang="en-GB" altLang="en-US" sz="1800" dirty="0">
                <a:latin typeface="Constantia" panose="02030602050306030303" pitchFamily="18" charset="0"/>
                <a:ea typeface="Constantia" panose="02030602050306030303" pitchFamily="18" charset="0"/>
                <a:cs typeface="Constantia" panose="02030602050306030303" pitchFamily="18" charset="0"/>
              </a:rPr>
            </a:br>
            <a:r>
              <a:rPr lang="en-GB" altLang="en-US" sz="1800" dirty="0">
                <a:latin typeface="Constantia" panose="02030602050306030303" pitchFamily="18" charset="0"/>
                <a:ea typeface="Constantia" panose="02030602050306030303" pitchFamily="18" charset="0"/>
                <a:cs typeface="Constantia" panose="02030602050306030303" pitchFamily="18" charset="0"/>
              </a:rPr>
              <a:t>           the brain !!!!!! </a:t>
            </a:r>
            <a:br>
              <a:rPr lang="en-GB" altLang="en-US" sz="1800" dirty="0">
                <a:latin typeface="Constantia" panose="02030602050306030303" pitchFamily="18" charset="0"/>
                <a:ea typeface="Constantia" panose="02030602050306030303" pitchFamily="18" charset="0"/>
                <a:cs typeface="Constantia" panose="02030602050306030303" pitchFamily="18" charset="0"/>
              </a:rPr>
            </a:br>
            <a:r>
              <a:rPr lang="sr-Cyrl-RS" altLang="en-US" sz="1800" dirty="0">
                <a:latin typeface="Constantia" panose="02030602050306030303" pitchFamily="18" charset="0"/>
                <a:ea typeface="Constantia" panose="02030602050306030303" pitchFamily="18" charset="0"/>
                <a:cs typeface="Constantia" panose="02030602050306030303" pitchFamily="18" charset="0"/>
              </a:rPr>
              <a:t>- </a:t>
            </a:r>
            <a:r>
              <a:rPr lang="en-US" altLang="en-US" sz="1800" dirty="0">
                <a:latin typeface="Constantia" panose="02030602050306030303" pitchFamily="18" charset="0"/>
                <a:ea typeface="Constantia" panose="02030602050306030303" pitchFamily="18" charset="0"/>
                <a:cs typeface="Constantia" panose="02030602050306030303" pitchFamily="18" charset="0"/>
              </a:rPr>
              <a:t>area </a:t>
            </a:r>
            <a:r>
              <a:rPr lang="en-US" altLang="en-US" sz="1800" dirty="0" err="1">
                <a:latin typeface="Constantia" panose="02030602050306030303" pitchFamily="18" charset="0"/>
                <a:ea typeface="Constantia" panose="02030602050306030303" pitchFamily="18" charset="0"/>
                <a:cs typeface="Constantia" panose="02030602050306030303" pitchFamily="18" charset="0"/>
              </a:rPr>
              <a:t>vestibularis</a:t>
            </a:r>
            <a:r>
              <a:rPr lang="en-US" altLang="en-US" sz="1800" dirty="0">
                <a:latin typeface="Constantia" panose="02030602050306030303" pitchFamily="18" charset="0"/>
                <a:ea typeface="Constantia" panose="02030602050306030303" pitchFamily="18" charset="0"/>
                <a:cs typeface="Constantia" panose="02030602050306030303" pitchFamily="18" charset="0"/>
              </a:rPr>
              <a:t> </a:t>
            </a:r>
            <a:r>
              <a:rPr lang="en-US" altLang="en-US" sz="1800" dirty="0" err="1">
                <a:latin typeface="Constantia" panose="02030602050306030303" pitchFamily="18" charset="0"/>
                <a:ea typeface="Constantia" panose="02030602050306030303" pitchFamily="18" charset="0"/>
                <a:cs typeface="Constantia" panose="02030602050306030303" pitchFamily="18" charset="0"/>
              </a:rPr>
              <a:t>s.acustica</a:t>
            </a:r>
            <a:r>
              <a:rPr lang="sr-Cyrl-CS" altLang="en-US" sz="1800" dirty="0">
                <a:latin typeface="Constantia" panose="02030602050306030303" pitchFamily="18" charset="0"/>
                <a:ea typeface="Constantia" panose="02030602050306030303" pitchFamily="18" charset="0"/>
                <a:cs typeface="Constantia" panose="02030602050306030303" pitchFamily="18" charset="0"/>
              </a:rPr>
              <a:t> </a:t>
            </a:r>
            <a:r>
              <a:rPr lang="en-US" altLang="en-US" sz="1800" dirty="0">
                <a:latin typeface="Constantia" panose="02030602050306030303" pitchFamily="18" charset="0"/>
                <a:ea typeface="Constantia" panose="02030602050306030303" pitchFamily="18" charset="0"/>
                <a:cs typeface="Constantia" panose="02030602050306030303" pitchFamily="18" charset="0"/>
              </a:rPr>
              <a:t>(</a:t>
            </a:r>
            <a:r>
              <a:rPr lang="en-GB" altLang="en-US" sz="1800" dirty="0">
                <a:latin typeface="Constantia" panose="02030602050306030303" pitchFamily="18" charset="0"/>
                <a:ea typeface="Constantia" panose="02030602050306030303" pitchFamily="18" charset="0"/>
                <a:cs typeface="Constantia" panose="02030602050306030303" pitchFamily="18" charset="0"/>
              </a:rPr>
              <a:t>nuclei of </a:t>
            </a:r>
            <a:r>
              <a:rPr lang="en-US" altLang="en-US" sz="1800" dirty="0">
                <a:latin typeface="Constantia" panose="02030602050306030303" pitchFamily="18" charset="0"/>
                <a:ea typeface="Constantia" panose="02030602050306030303" pitchFamily="18" charset="0"/>
                <a:cs typeface="Constantia" panose="02030602050306030303" pitchFamily="18" charset="0"/>
              </a:rPr>
              <a:t> VIII cranial nerve</a:t>
            </a:r>
            <a:r>
              <a:rPr lang="sr-Cyrl-CS" altLang="en-US" sz="1800" dirty="0">
                <a:latin typeface="Constantia" panose="02030602050306030303" pitchFamily="18" charset="0"/>
                <a:ea typeface="Constantia" panose="02030602050306030303" pitchFamily="18" charset="0"/>
                <a:cs typeface="Constantia" panose="02030602050306030303" pitchFamily="18" charset="0"/>
              </a:rPr>
              <a:t>)</a:t>
            </a:r>
            <a:endParaRPr lang="en-US" altLang="en-US" sz="1800" dirty="0">
              <a:latin typeface="Constantia" panose="02030602050306030303" pitchFamily="18" charset="0"/>
              <a:ea typeface="Constantia" panose="02030602050306030303" pitchFamily="18" charset="0"/>
              <a:cs typeface="Constantia" panose="02030602050306030303" pitchFamily="18" charset="0"/>
            </a:endParaRPr>
          </a:p>
        </p:txBody>
      </p:sp>
      <p:pic>
        <p:nvPicPr>
          <p:cNvPr id="56327" name="Picture 4">
            <a:extLst>
              <a:ext uri="{FF2B5EF4-FFF2-40B4-BE49-F238E27FC236}">
                <a16:creationId xmlns:a16="http://schemas.microsoft.com/office/drawing/2014/main" id="{D5079260-6FAC-7C5B-CFCF-6B373D235707}"/>
              </a:ext>
            </a:extLst>
          </p:cNvPr>
          <p:cNvPicPr>
            <a:picLocks noGrp="1" noChangeAspect="1" noChangeArrowheads="1"/>
          </p:cNvPicPr>
          <p:nvPr/>
        </p:nvPicPr>
        <p:blipFill>
          <a:blip r:embed="rId3">
            <a:extLst>
              <a:ext uri="{28A0092B-C50C-407E-A947-70E740481C1C}">
                <a14:useLocalDpi xmlns:a14="http://schemas.microsoft.com/office/drawing/2010/main" val="0"/>
              </a:ext>
            </a:extLst>
          </a:blip>
          <a:srcRect l="7788" t="6854" r="38164" b="38190"/>
          <a:stretch>
            <a:fillRect/>
          </a:stretch>
        </p:blipFill>
        <p:spPr bwMode="auto">
          <a:xfrm>
            <a:off x="5716588" y="1173162"/>
            <a:ext cx="3427412" cy="2613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4">
            <a:extLst>
              <a:ext uri="{FF2B5EF4-FFF2-40B4-BE49-F238E27FC236}">
                <a16:creationId xmlns:a16="http://schemas.microsoft.com/office/drawing/2014/main" id="{55698797-38CD-0310-9802-6469B0AA6F21}"/>
              </a:ext>
            </a:extLst>
          </p:cNvPr>
          <p:cNvPicPr>
            <a:picLocks noGrp="1" noChangeAspect="1" noChangeArrowheads="1"/>
          </p:cNvPicPr>
          <p:nvPr/>
        </p:nvPicPr>
        <p:blipFill>
          <a:blip r:embed="rId2">
            <a:extLst>
              <a:ext uri="{28A0092B-C50C-407E-A947-70E740481C1C}">
                <a14:useLocalDpi xmlns:a14="http://schemas.microsoft.com/office/drawing/2010/main" val="0"/>
              </a:ext>
            </a:extLst>
          </a:blip>
          <a:srcRect l="7788" t="6854" r="38164" b="38190"/>
          <a:stretch>
            <a:fillRect/>
          </a:stretch>
        </p:blipFill>
        <p:spPr bwMode="auto">
          <a:xfrm>
            <a:off x="4451691" y="3245322"/>
            <a:ext cx="4692309" cy="35773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 name="Picture 2">
            <a:extLst>
              <a:ext uri="{FF2B5EF4-FFF2-40B4-BE49-F238E27FC236}">
                <a16:creationId xmlns:a16="http://schemas.microsoft.com/office/drawing/2014/main" id="{96600985-878A-E4E3-CC4B-D6CF6EC56CC4}"/>
              </a:ext>
            </a:extLst>
          </p:cNvPr>
          <p:cNvPicPr>
            <a:picLocks noChangeAspect="1"/>
          </p:cNvPicPr>
          <p:nvPr/>
        </p:nvPicPr>
        <p:blipFill rotWithShape="1">
          <a:blip r:embed="rId3"/>
          <a:srcRect t="12196"/>
          <a:stretch/>
        </p:blipFill>
        <p:spPr>
          <a:xfrm>
            <a:off x="18481" y="-275"/>
            <a:ext cx="4572000" cy="2793755"/>
          </a:xfrm>
          <a:prstGeom prst="rect">
            <a:avLst/>
          </a:prstGeom>
        </p:spPr>
      </p:pic>
      <p:cxnSp>
        <p:nvCxnSpPr>
          <p:cNvPr id="4" name="Straight Connector 3">
            <a:extLst>
              <a:ext uri="{FF2B5EF4-FFF2-40B4-BE49-F238E27FC236}">
                <a16:creationId xmlns:a16="http://schemas.microsoft.com/office/drawing/2014/main" id="{82B8DA58-C677-FE30-4BB5-EC1CD77311BB}"/>
              </a:ext>
            </a:extLst>
          </p:cNvPr>
          <p:cNvCxnSpPr/>
          <p:nvPr/>
        </p:nvCxnSpPr>
        <p:spPr bwMode="auto">
          <a:xfrm>
            <a:off x="251520" y="2132856"/>
            <a:ext cx="3168352" cy="0"/>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 name="Straight Connector 5">
            <a:extLst>
              <a:ext uri="{FF2B5EF4-FFF2-40B4-BE49-F238E27FC236}">
                <a16:creationId xmlns:a16="http://schemas.microsoft.com/office/drawing/2014/main" id="{F346AA85-AC5F-AA85-892B-23E70161C527}"/>
              </a:ext>
            </a:extLst>
          </p:cNvPr>
          <p:cNvCxnSpPr/>
          <p:nvPr/>
        </p:nvCxnSpPr>
        <p:spPr bwMode="auto">
          <a:xfrm>
            <a:off x="251520" y="3861048"/>
            <a:ext cx="1944216" cy="0"/>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 name="TextBox 6">
            <a:extLst>
              <a:ext uri="{FF2B5EF4-FFF2-40B4-BE49-F238E27FC236}">
                <a16:creationId xmlns:a16="http://schemas.microsoft.com/office/drawing/2014/main" id="{9F24F3A7-16CC-B73A-5A47-973AF6250640}"/>
              </a:ext>
            </a:extLst>
          </p:cNvPr>
          <p:cNvSpPr txBox="1"/>
          <p:nvPr/>
        </p:nvSpPr>
        <p:spPr>
          <a:xfrm>
            <a:off x="34394" y="2992701"/>
            <a:ext cx="4692310" cy="1154162"/>
          </a:xfrm>
          <a:prstGeom prst="rect">
            <a:avLst/>
          </a:prstGeom>
          <a:noFill/>
        </p:spPr>
        <p:txBody>
          <a:bodyPr wrap="none" rtlCol="0">
            <a:spAutoFit/>
          </a:bodyPr>
          <a:lstStyle/>
          <a:p>
            <a:r>
              <a:rPr lang="en-GB" dirty="0"/>
              <a:t>* </a:t>
            </a:r>
            <a:r>
              <a:rPr lang="en-GB" sz="1700" dirty="0"/>
              <a:t>Lateral to basilar groove (right and left from</a:t>
            </a:r>
            <a:br>
              <a:rPr lang="en-GB" sz="1700" dirty="0"/>
            </a:br>
            <a:r>
              <a:rPr lang="en-GB" sz="1700" dirty="0"/>
              <a:t>  the basilar groove) there is eminence named </a:t>
            </a:r>
            <a:br>
              <a:rPr lang="en-GB" sz="1700" dirty="0"/>
            </a:br>
            <a:r>
              <a:rPr lang="en-GB" sz="1700" dirty="0"/>
              <a:t>  pyramidal eminence caused by the </a:t>
            </a:r>
            <a:r>
              <a:rPr lang="en-GB" sz="1700" dirty="0" err="1"/>
              <a:t>fibers</a:t>
            </a:r>
            <a:r>
              <a:rPr lang="en-GB" sz="1700" dirty="0"/>
              <a:t> of </a:t>
            </a:r>
            <a:br>
              <a:rPr lang="en-GB" sz="1700" dirty="0"/>
            </a:br>
            <a:r>
              <a:rPr lang="en-GB" sz="1700" dirty="0"/>
              <a:t>  corticospinal tract. </a:t>
            </a:r>
          </a:p>
        </p:txBody>
      </p:sp>
      <p:sp>
        <p:nvSpPr>
          <p:cNvPr id="9" name="TextBox 8">
            <a:extLst>
              <a:ext uri="{FF2B5EF4-FFF2-40B4-BE49-F238E27FC236}">
                <a16:creationId xmlns:a16="http://schemas.microsoft.com/office/drawing/2014/main" id="{CEF59E2F-CE73-C9E6-86BB-4489DF3FB7B4}"/>
              </a:ext>
            </a:extLst>
          </p:cNvPr>
          <p:cNvSpPr txBox="1"/>
          <p:nvPr/>
        </p:nvSpPr>
        <p:spPr>
          <a:xfrm>
            <a:off x="5657699" y="332656"/>
            <a:ext cx="3259482" cy="400110"/>
          </a:xfrm>
          <a:prstGeom prst="rect">
            <a:avLst/>
          </a:prstGeom>
          <a:noFill/>
        </p:spPr>
        <p:txBody>
          <a:bodyPr wrap="none" rtlCol="0">
            <a:spAutoFit/>
          </a:bodyPr>
          <a:lstStyle/>
          <a:p>
            <a:r>
              <a:rPr lang="en-GB" sz="2000" b="1" dirty="0">
                <a:solidFill>
                  <a:srgbClr val="C00000"/>
                </a:solidFill>
              </a:rPr>
              <a:t>Anterior (Ventral) surface</a:t>
            </a:r>
          </a:p>
        </p:txBody>
      </p:sp>
      <p:pic>
        <p:nvPicPr>
          <p:cNvPr id="11" name="Picture 10">
            <a:extLst>
              <a:ext uri="{FF2B5EF4-FFF2-40B4-BE49-F238E27FC236}">
                <a16:creationId xmlns:a16="http://schemas.microsoft.com/office/drawing/2014/main" id="{2C03CBF9-99FB-7072-B9DA-761543C2002C}"/>
              </a:ext>
            </a:extLst>
          </p:cNvPr>
          <p:cNvPicPr>
            <a:picLocks noChangeAspect="1"/>
          </p:cNvPicPr>
          <p:nvPr/>
        </p:nvPicPr>
        <p:blipFill>
          <a:blip r:embed="rId4"/>
          <a:stretch>
            <a:fillRect/>
          </a:stretch>
        </p:blipFill>
        <p:spPr>
          <a:xfrm>
            <a:off x="176776" y="4230405"/>
            <a:ext cx="4255410" cy="2592287"/>
          </a:xfrm>
          <a:prstGeom prst="rect">
            <a:avLst/>
          </a:prstGeom>
        </p:spPr>
      </p:pic>
    </p:spTree>
    <p:extLst>
      <p:ext uri="{BB962C8B-B14F-4D97-AF65-F5344CB8AC3E}">
        <p14:creationId xmlns:p14="http://schemas.microsoft.com/office/powerpoint/2010/main" val="15527825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a:extLst>
              <a:ext uri="{FF2B5EF4-FFF2-40B4-BE49-F238E27FC236}">
                <a16:creationId xmlns:a16="http://schemas.microsoft.com/office/drawing/2014/main" id="{AD463B1B-3A8D-E9D0-C494-05E55E8831A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8711" t="6258" r="38312" b="37549"/>
          <a:stretch>
            <a:fillRect/>
          </a:stretch>
        </p:blipFill>
        <p:spPr bwMode="auto">
          <a:xfrm>
            <a:off x="5210374" y="2780928"/>
            <a:ext cx="3933626" cy="312830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 name="TextBox 2">
            <a:extLst>
              <a:ext uri="{FF2B5EF4-FFF2-40B4-BE49-F238E27FC236}">
                <a16:creationId xmlns:a16="http://schemas.microsoft.com/office/drawing/2014/main" id="{A816E0D3-4063-B55A-3F6A-E351366FA1B1}"/>
              </a:ext>
            </a:extLst>
          </p:cNvPr>
          <p:cNvSpPr txBox="1"/>
          <p:nvPr/>
        </p:nvSpPr>
        <p:spPr>
          <a:xfrm>
            <a:off x="5657699" y="332656"/>
            <a:ext cx="3331361" cy="400110"/>
          </a:xfrm>
          <a:prstGeom prst="rect">
            <a:avLst/>
          </a:prstGeom>
          <a:noFill/>
        </p:spPr>
        <p:txBody>
          <a:bodyPr wrap="none" rtlCol="0">
            <a:spAutoFit/>
          </a:bodyPr>
          <a:lstStyle/>
          <a:p>
            <a:r>
              <a:rPr lang="en-GB" sz="2000" b="1" dirty="0">
                <a:solidFill>
                  <a:srgbClr val="C00000"/>
                </a:solidFill>
              </a:rPr>
              <a:t>Posterior (Dorsal) surface</a:t>
            </a:r>
          </a:p>
        </p:txBody>
      </p:sp>
      <p:pic>
        <p:nvPicPr>
          <p:cNvPr id="5" name="Picture 4">
            <a:extLst>
              <a:ext uri="{FF2B5EF4-FFF2-40B4-BE49-F238E27FC236}">
                <a16:creationId xmlns:a16="http://schemas.microsoft.com/office/drawing/2014/main" id="{B9E2678D-3E15-A1D4-445B-8CA675AA2296}"/>
              </a:ext>
            </a:extLst>
          </p:cNvPr>
          <p:cNvPicPr>
            <a:picLocks noChangeAspect="1"/>
          </p:cNvPicPr>
          <p:nvPr/>
        </p:nvPicPr>
        <p:blipFill rotWithShape="1">
          <a:blip r:embed="rId3"/>
          <a:srcRect t="11570"/>
          <a:stretch/>
        </p:blipFill>
        <p:spPr>
          <a:xfrm>
            <a:off x="20387" y="77011"/>
            <a:ext cx="5580112" cy="3179227"/>
          </a:xfrm>
          <a:prstGeom prst="rect">
            <a:avLst/>
          </a:prstGeom>
        </p:spPr>
      </p:pic>
      <p:pic>
        <p:nvPicPr>
          <p:cNvPr id="7" name="Picture 6">
            <a:extLst>
              <a:ext uri="{FF2B5EF4-FFF2-40B4-BE49-F238E27FC236}">
                <a16:creationId xmlns:a16="http://schemas.microsoft.com/office/drawing/2014/main" id="{8166E95F-296F-B828-1662-E113E766AF1F}"/>
              </a:ext>
            </a:extLst>
          </p:cNvPr>
          <p:cNvPicPr>
            <a:picLocks noChangeAspect="1"/>
          </p:cNvPicPr>
          <p:nvPr/>
        </p:nvPicPr>
        <p:blipFill rotWithShape="1">
          <a:blip r:embed="rId4"/>
          <a:srcRect b="58249"/>
          <a:stretch/>
        </p:blipFill>
        <p:spPr>
          <a:xfrm>
            <a:off x="62122" y="3672504"/>
            <a:ext cx="5294444" cy="1268664"/>
          </a:xfrm>
          <a:prstGeom prst="rect">
            <a:avLst/>
          </a:prstGeom>
        </p:spPr>
      </p:pic>
      <p:sp>
        <p:nvSpPr>
          <p:cNvPr id="4" name="TextBox 3">
            <a:extLst>
              <a:ext uri="{FF2B5EF4-FFF2-40B4-BE49-F238E27FC236}">
                <a16:creationId xmlns:a16="http://schemas.microsoft.com/office/drawing/2014/main" id="{FE11D553-26FD-81CE-5D27-844B6D249098}"/>
              </a:ext>
            </a:extLst>
          </p:cNvPr>
          <p:cNvSpPr txBox="1"/>
          <p:nvPr/>
        </p:nvSpPr>
        <p:spPr>
          <a:xfrm>
            <a:off x="971600" y="1028860"/>
            <a:ext cx="4717958" cy="338554"/>
          </a:xfrm>
          <a:prstGeom prst="rect">
            <a:avLst/>
          </a:prstGeom>
          <a:noFill/>
        </p:spPr>
        <p:txBody>
          <a:bodyPr wrap="none" rtlCol="0">
            <a:spAutoFit/>
          </a:bodyPr>
          <a:lstStyle/>
          <a:p>
            <a:r>
              <a:rPr lang="en-GB" sz="1600" dirty="0"/>
              <a:t>Forms the upper (proximal) part of rhomboid fossa</a:t>
            </a:r>
          </a:p>
        </p:txBody>
      </p:sp>
      <p:sp>
        <p:nvSpPr>
          <p:cNvPr id="8" name="TextBox 7">
            <a:extLst>
              <a:ext uri="{FF2B5EF4-FFF2-40B4-BE49-F238E27FC236}">
                <a16:creationId xmlns:a16="http://schemas.microsoft.com/office/drawing/2014/main" id="{AB3B4544-3ED5-B2BA-8C3E-657254E2C576}"/>
              </a:ext>
            </a:extLst>
          </p:cNvPr>
          <p:cNvSpPr txBox="1"/>
          <p:nvPr/>
        </p:nvSpPr>
        <p:spPr>
          <a:xfrm>
            <a:off x="179512" y="4895769"/>
            <a:ext cx="5294444" cy="830997"/>
          </a:xfrm>
          <a:prstGeom prst="rect">
            <a:avLst/>
          </a:prstGeom>
          <a:noFill/>
        </p:spPr>
        <p:txBody>
          <a:bodyPr wrap="square">
            <a:spAutoFit/>
          </a:bodyPr>
          <a:lstStyle/>
          <a:p>
            <a:r>
              <a:rPr lang="en-GB" sz="1600" b="0" i="0" dirty="0">
                <a:solidFill>
                  <a:srgbClr val="202122"/>
                </a:solidFill>
                <a:effectLst/>
                <a:highlight>
                  <a:srgbClr val="FFFFFF"/>
                </a:highlight>
                <a:latin typeface="Arial" panose="020B0604020202020204" pitchFamily="34" charset="0"/>
              </a:rPr>
              <a:t>"blue spot", lateral to superior part of sulcus is the </a:t>
            </a:r>
            <a:r>
              <a:rPr lang="en-GB" sz="1600" b="1" i="0" dirty="0">
                <a:solidFill>
                  <a:srgbClr val="FF0000"/>
                </a:solidFill>
                <a:effectLst/>
                <a:highlight>
                  <a:srgbClr val="FFFFFF"/>
                </a:highlight>
                <a:latin typeface="Arial" panose="020B0604020202020204" pitchFamily="34" charset="0"/>
              </a:rPr>
              <a:t>locus </a:t>
            </a:r>
            <a:r>
              <a:rPr lang="en-GB" sz="1600" b="1" i="0" dirty="0" err="1">
                <a:solidFill>
                  <a:srgbClr val="FF0000"/>
                </a:solidFill>
                <a:effectLst/>
                <a:highlight>
                  <a:srgbClr val="FFFFFF"/>
                </a:highlight>
                <a:latin typeface="Arial" panose="020B0604020202020204" pitchFamily="34" charset="0"/>
              </a:rPr>
              <a:t>ceruleus</a:t>
            </a:r>
            <a:r>
              <a:rPr lang="en-GB" sz="1600" b="1" dirty="0">
                <a:solidFill>
                  <a:srgbClr val="202122"/>
                </a:solidFill>
                <a:highlight>
                  <a:srgbClr val="FFFFFF"/>
                </a:highlight>
              </a:rPr>
              <a:t>. </a:t>
            </a:r>
            <a:r>
              <a:rPr lang="en-GB" sz="1600" dirty="0">
                <a:solidFill>
                  <a:srgbClr val="202122"/>
                </a:solidFill>
                <a:highlight>
                  <a:srgbClr val="FFFFFF"/>
                </a:highlight>
              </a:rPr>
              <a:t>Lateral to sulcus limitans, there is </a:t>
            </a:r>
            <a:r>
              <a:rPr lang="en-GB" sz="1600" b="1" dirty="0">
                <a:solidFill>
                  <a:srgbClr val="FF0000"/>
                </a:solidFill>
                <a:highlight>
                  <a:srgbClr val="FFFFFF"/>
                </a:highlight>
              </a:rPr>
              <a:t>vestibular area with underlying vestibular nuclei</a:t>
            </a:r>
            <a:r>
              <a:rPr lang="en-GB" sz="1600" b="1" dirty="0">
                <a:highlight>
                  <a:srgbClr val="FFFFFF"/>
                </a:highlight>
              </a:rPr>
              <a:t>.</a:t>
            </a:r>
            <a:endParaRPr lang="en-GB" sz="1600" dirty="0"/>
          </a:p>
        </p:txBody>
      </p:sp>
    </p:spTree>
    <p:extLst>
      <p:ext uri="{BB962C8B-B14F-4D97-AF65-F5344CB8AC3E}">
        <p14:creationId xmlns:p14="http://schemas.microsoft.com/office/powerpoint/2010/main" val="6334704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64CE360-EA1F-6F65-4E2D-FA06DFC31B4E}"/>
              </a:ext>
            </a:extLst>
          </p:cNvPr>
          <p:cNvSpPr txBox="1"/>
          <p:nvPr/>
        </p:nvSpPr>
        <p:spPr>
          <a:xfrm>
            <a:off x="53498" y="404664"/>
            <a:ext cx="9037004" cy="6463308"/>
          </a:xfrm>
          <a:prstGeom prst="rect">
            <a:avLst/>
          </a:prstGeom>
          <a:noFill/>
        </p:spPr>
        <p:txBody>
          <a:bodyPr wrap="square">
            <a:spAutoFit/>
          </a:bodyPr>
          <a:lstStyle/>
          <a:p>
            <a:pPr algn="l"/>
            <a:r>
              <a:rPr lang="en-GB" b="0" i="0" dirty="0">
                <a:effectLst/>
                <a:latin typeface="Constantia" panose="02030602050306030303" pitchFamily="18" charset="0"/>
              </a:rPr>
              <a:t>Two main regions can be identified in cross-sections of the pons:</a:t>
            </a:r>
          </a:p>
          <a:p>
            <a:r>
              <a:rPr lang="en-GB" dirty="0">
                <a:latin typeface="Constantia" panose="02030602050306030303" pitchFamily="18" charset="0"/>
              </a:rPr>
              <a:t>1) </a:t>
            </a:r>
            <a:r>
              <a:rPr lang="en-GB" b="1" i="0" dirty="0">
                <a:effectLst/>
                <a:latin typeface="Constantia" panose="02030602050306030303" pitchFamily="18" charset="0"/>
              </a:rPr>
              <a:t>The basal pons anteriorly</a:t>
            </a:r>
            <a:r>
              <a:rPr lang="en-GB" b="0" i="0" dirty="0">
                <a:effectLst/>
                <a:latin typeface="Constantia" panose="02030602050306030303" pitchFamily="18" charset="0"/>
              </a:rPr>
              <a:t>, which contains a number of descending tracts made of</a:t>
            </a:r>
            <a:br>
              <a:rPr lang="en-GB" b="0" i="0" dirty="0">
                <a:effectLst/>
                <a:latin typeface="Constantia" panose="02030602050306030303" pitchFamily="18" charset="0"/>
              </a:rPr>
            </a:br>
            <a:r>
              <a:rPr lang="en-GB" b="0" i="0" dirty="0">
                <a:effectLst/>
                <a:latin typeface="Constantia" panose="02030602050306030303" pitchFamily="18" charset="0"/>
              </a:rPr>
              <a:t>    myelinated </a:t>
            </a:r>
            <a:r>
              <a:rPr lang="en-GB" b="0" i="0" dirty="0" err="1">
                <a:effectLst/>
                <a:latin typeface="Constantia" panose="02030602050306030303" pitchFamily="18" charset="0"/>
              </a:rPr>
              <a:t>fibers</a:t>
            </a:r>
            <a:r>
              <a:rPr lang="en-GB" b="0" i="0" dirty="0">
                <a:effectLst/>
                <a:latin typeface="Constantia" panose="02030602050306030303" pitchFamily="18" charset="0"/>
              </a:rPr>
              <a:t> (</a:t>
            </a:r>
            <a:r>
              <a:rPr lang="en-GB" b="0" i="0" u="sng" dirty="0">
                <a:effectLst/>
                <a:latin typeface="Constantia" panose="02030602050306030303" pitchFamily="18" charset="0"/>
              </a:rPr>
              <a:t>white matter</a:t>
            </a:r>
            <a:r>
              <a:rPr lang="en-GB" b="0" i="0" dirty="0">
                <a:effectLst/>
                <a:latin typeface="Constantia" panose="02030602050306030303" pitchFamily="18" charset="0"/>
              </a:rPr>
              <a:t>) and various nuclei (</a:t>
            </a:r>
            <a:r>
              <a:rPr lang="en-GB" b="0" i="0" dirty="0" err="1">
                <a:effectLst/>
                <a:latin typeface="Constantia" panose="02030602050306030303" pitchFamily="18" charset="0"/>
              </a:rPr>
              <a:t>gray</a:t>
            </a:r>
            <a:r>
              <a:rPr lang="en-GB" b="0" i="0" dirty="0">
                <a:effectLst/>
                <a:latin typeface="Constantia" panose="02030602050306030303" pitchFamily="18" charset="0"/>
              </a:rPr>
              <a:t> matter). </a:t>
            </a:r>
            <a:br>
              <a:rPr lang="en-GB" b="0" i="0" dirty="0">
                <a:effectLst/>
                <a:latin typeface="Constantia" panose="02030602050306030303" pitchFamily="18" charset="0"/>
              </a:rPr>
            </a:br>
            <a:r>
              <a:rPr lang="en-GB" b="0" i="0" dirty="0">
                <a:effectLst/>
                <a:latin typeface="Constantia" panose="02030602050306030303" pitchFamily="18" charset="0"/>
              </a:rPr>
              <a:t>    - </a:t>
            </a:r>
            <a:r>
              <a:rPr lang="en-GB" dirty="0">
                <a:solidFill>
                  <a:schemeClr val="tx1">
                    <a:lumMod val="95000"/>
                    <a:lumOff val="5000"/>
                  </a:schemeClr>
                </a:solidFill>
                <a:latin typeface="Constantia" panose="02030602050306030303" pitchFamily="18" charset="0"/>
              </a:rPr>
              <a:t>The long pathways that pass through basilar pons are collectively called</a:t>
            </a:r>
            <a:br>
              <a:rPr lang="en-GB" dirty="0">
                <a:solidFill>
                  <a:schemeClr val="tx1">
                    <a:lumMod val="95000"/>
                    <a:lumOff val="5000"/>
                  </a:schemeClr>
                </a:solidFill>
                <a:latin typeface="Constantia" panose="02030602050306030303" pitchFamily="18" charset="0"/>
              </a:rPr>
            </a:br>
            <a:r>
              <a:rPr lang="en-GB" dirty="0">
                <a:solidFill>
                  <a:schemeClr val="tx1">
                    <a:lumMod val="95000"/>
                    <a:lumOff val="5000"/>
                  </a:schemeClr>
                </a:solidFill>
                <a:latin typeface="Constantia" panose="02030602050306030303" pitchFamily="18" charset="0"/>
              </a:rPr>
              <a:t>       the longitudinal pontine </a:t>
            </a:r>
            <a:r>
              <a:rPr lang="en-GB" dirty="0" err="1">
                <a:solidFill>
                  <a:schemeClr val="tx1">
                    <a:lumMod val="95000"/>
                    <a:lumOff val="5000"/>
                  </a:schemeClr>
                </a:solidFill>
                <a:latin typeface="Constantia" panose="02030602050306030303" pitchFamily="18" charset="0"/>
              </a:rPr>
              <a:t>fibers</a:t>
            </a:r>
            <a:r>
              <a:rPr lang="en-GB" dirty="0">
                <a:solidFill>
                  <a:schemeClr val="tx1">
                    <a:lumMod val="95000"/>
                    <a:lumOff val="5000"/>
                  </a:schemeClr>
                </a:solidFill>
                <a:latin typeface="Constantia" panose="02030602050306030303" pitchFamily="18" charset="0"/>
              </a:rPr>
              <a:t> include the </a:t>
            </a:r>
            <a:r>
              <a:rPr lang="en-GB" u="sng" dirty="0">
                <a:solidFill>
                  <a:schemeClr val="tx1">
                    <a:lumMod val="95000"/>
                    <a:lumOff val="5000"/>
                  </a:schemeClr>
                </a:solidFill>
                <a:latin typeface="Constantia" panose="02030602050306030303" pitchFamily="18" charset="0"/>
              </a:rPr>
              <a:t>corticospinal,  </a:t>
            </a:r>
            <a:r>
              <a:rPr lang="en-GB" u="sng" dirty="0" err="1">
                <a:solidFill>
                  <a:schemeClr val="tx1">
                    <a:lumMod val="95000"/>
                    <a:lumOff val="5000"/>
                  </a:schemeClr>
                </a:solidFill>
                <a:latin typeface="Constantia" panose="02030602050306030303" pitchFamily="18" charset="0"/>
              </a:rPr>
              <a:t>corticonuclear</a:t>
            </a:r>
            <a:r>
              <a:rPr lang="en-GB" u="sng" dirty="0">
                <a:solidFill>
                  <a:schemeClr val="tx1">
                    <a:lumMod val="95000"/>
                    <a:lumOff val="5000"/>
                  </a:schemeClr>
                </a:solidFill>
                <a:latin typeface="Constantia" panose="02030602050306030303" pitchFamily="18" charset="0"/>
              </a:rPr>
              <a:t>  </a:t>
            </a:r>
            <a:r>
              <a:rPr lang="en-GB" dirty="0">
                <a:solidFill>
                  <a:schemeClr val="tx1">
                    <a:lumMod val="95000"/>
                    <a:lumOff val="5000"/>
                  </a:schemeClr>
                </a:solidFill>
                <a:latin typeface="Constantia" panose="02030602050306030303" pitchFamily="18" charset="0"/>
              </a:rPr>
              <a:t>and</a:t>
            </a:r>
            <a:br>
              <a:rPr lang="en-GB" u="sng" dirty="0">
                <a:solidFill>
                  <a:schemeClr val="tx1">
                    <a:lumMod val="95000"/>
                    <a:lumOff val="5000"/>
                  </a:schemeClr>
                </a:solidFill>
                <a:latin typeface="Constantia" panose="02030602050306030303" pitchFamily="18" charset="0"/>
              </a:rPr>
            </a:br>
            <a:r>
              <a:rPr lang="en-GB" dirty="0">
                <a:solidFill>
                  <a:schemeClr val="tx1">
                    <a:lumMod val="95000"/>
                    <a:lumOff val="5000"/>
                  </a:schemeClr>
                </a:solidFill>
                <a:latin typeface="Constantia" panose="02030602050306030303" pitchFamily="18" charset="0"/>
              </a:rPr>
              <a:t>       </a:t>
            </a:r>
            <a:r>
              <a:rPr lang="en-GB" u="sng" dirty="0">
                <a:solidFill>
                  <a:schemeClr val="tx1">
                    <a:lumMod val="95000"/>
                    <a:lumOff val="5000"/>
                  </a:schemeClr>
                </a:solidFill>
                <a:latin typeface="Constantia" panose="02030602050306030303" pitchFamily="18" charset="0"/>
              </a:rPr>
              <a:t>corticopontine</a:t>
            </a:r>
            <a:r>
              <a:rPr lang="en-GB" dirty="0">
                <a:solidFill>
                  <a:schemeClr val="tx1">
                    <a:lumMod val="95000"/>
                    <a:lumOff val="5000"/>
                  </a:schemeClr>
                </a:solidFill>
                <a:latin typeface="Constantia" panose="02030602050306030303" pitchFamily="18" charset="0"/>
              </a:rPr>
              <a:t> tracts. </a:t>
            </a:r>
            <a:br>
              <a:rPr lang="en-GB" b="0" i="0" dirty="0">
                <a:effectLst/>
                <a:latin typeface="Constantia" panose="02030602050306030303" pitchFamily="18" charset="0"/>
              </a:rPr>
            </a:br>
            <a:r>
              <a:rPr lang="en-GB" b="0" i="0" dirty="0">
                <a:effectLst/>
                <a:latin typeface="Constantia" panose="02030602050306030303" pitchFamily="18" charset="0"/>
              </a:rPr>
              <a:t>    - </a:t>
            </a:r>
            <a:r>
              <a:rPr lang="en-GB" b="0" i="0" dirty="0">
                <a:solidFill>
                  <a:schemeClr val="tx1">
                    <a:lumMod val="95000"/>
                    <a:lumOff val="5000"/>
                  </a:schemeClr>
                </a:solidFill>
                <a:effectLst/>
                <a:latin typeface="Constantia" panose="02030602050306030303" pitchFamily="18" charset="0"/>
              </a:rPr>
              <a:t>The basilar pons contains various small nuclei scattered among bundles of</a:t>
            </a:r>
            <a:br>
              <a:rPr lang="en-GB" b="0" i="0" dirty="0">
                <a:solidFill>
                  <a:schemeClr val="tx1">
                    <a:lumMod val="95000"/>
                    <a:lumOff val="5000"/>
                  </a:schemeClr>
                </a:solidFill>
                <a:effectLst/>
                <a:latin typeface="Constantia" panose="02030602050306030303" pitchFamily="18" charset="0"/>
              </a:rPr>
            </a:br>
            <a:r>
              <a:rPr lang="en-GB" b="0" i="0" dirty="0">
                <a:solidFill>
                  <a:schemeClr val="tx1">
                    <a:lumMod val="95000"/>
                    <a:lumOff val="5000"/>
                  </a:schemeClr>
                </a:solidFill>
                <a:effectLst/>
                <a:latin typeface="Constantia" panose="02030602050306030303" pitchFamily="18" charset="0"/>
              </a:rPr>
              <a:t>       longitudinally and transversely oriented nerve </a:t>
            </a:r>
            <a:r>
              <a:rPr lang="en-GB" b="0" i="0" dirty="0" err="1">
                <a:solidFill>
                  <a:schemeClr val="tx1">
                    <a:lumMod val="95000"/>
                    <a:lumOff val="5000"/>
                  </a:schemeClr>
                </a:solidFill>
                <a:effectLst/>
                <a:latin typeface="Constantia" panose="02030602050306030303" pitchFamily="18" charset="0"/>
              </a:rPr>
              <a:t>fibers</a:t>
            </a:r>
            <a:r>
              <a:rPr lang="en-GB" b="0" i="0" dirty="0">
                <a:solidFill>
                  <a:schemeClr val="tx1">
                    <a:lumMod val="95000"/>
                    <a:lumOff val="5000"/>
                  </a:schemeClr>
                </a:solidFill>
                <a:effectLst/>
                <a:latin typeface="Constantia" panose="02030602050306030303" pitchFamily="18" charset="0"/>
              </a:rPr>
              <a:t>, collectively referred to as</a:t>
            </a:r>
            <a:br>
              <a:rPr lang="en-GB" b="0" i="0" dirty="0">
                <a:solidFill>
                  <a:schemeClr val="tx1">
                    <a:lumMod val="95000"/>
                    <a:lumOff val="5000"/>
                  </a:schemeClr>
                </a:solidFill>
                <a:effectLst/>
                <a:latin typeface="Constantia" panose="02030602050306030303" pitchFamily="18" charset="0"/>
              </a:rPr>
            </a:br>
            <a:r>
              <a:rPr lang="en-GB" b="0" i="0" dirty="0">
                <a:solidFill>
                  <a:schemeClr val="tx1">
                    <a:lumMod val="95000"/>
                    <a:lumOff val="5000"/>
                  </a:schemeClr>
                </a:solidFill>
                <a:effectLst/>
                <a:latin typeface="Constantia" panose="02030602050306030303" pitchFamily="18" charset="0"/>
              </a:rPr>
              <a:t>       the pontine nuclei. The pontine nuclei give rise to transverse pontine </a:t>
            </a:r>
            <a:r>
              <a:rPr lang="en-GB" b="0" i="0" dirty="0" err="1">
                <a:solidFill>
                  <a:schemeClr val="tx1">
                    <a:lumMod val="95000"/>
                    <a:lumOff val="5000"/>
                  </a:schemeClr>
                </a:solidFill>
                <a:effectLst/>
                <a:latin typeface="Constantia" panose="02030602050306030303" pitchFamily="18" charset="0"/>
              </a:rPr>
              <a:t>fibers</a:t>
            </a:r>
            <a:r>
              <a:rPr lang="en-GB" b="0" i="0" dirty="0">
                <a:solidFill>
                  <a:schemeClr val="tx1">
                    <a:lumMod val="95000"/>
                    <a:lumOff val="5000"/>
                  </a:schemeClr>
                </a:solidFill>
                <a:effectLst/>
                <a:latin typeface="Constantia" panose="02030602050306030303" pitchFamily="18" charset="0"/>
              </a:rPr>
              <a:t> that</a:t>
            </a:r>
            <a:br>
              <a:rPr lang="en-GB" b="0" i="0" dirty="0">
                <a:solidFill>
                  <a:schemeClr val="tx1">
                    <a:lumMod val="95000"/>
                    <a:lumOff val="5000"/>
                  </a:schemeClr>
                </a:solidFill>
                <a:effectLst/>
                <a:latin typeface="Constantia" panose="02030602050306030303" pitchFamily="18" charset="0"/>
              </a:rPr>
            </a:br>
            <a:r>
              <a:rPr lang="en-GB" b="0" i="0" dirty="0">
                <a:solidFill>
                  <a:schemeClr val="tx1">
                    <a:lumMod val="95000"/>
                    <a:lumOff val="5000"/>
                  </a:schemeClr>
                </a:solidFill>
                <a:effectLst/>
                <a:latin typeface="Constantia" panose="02030602050306030303" pitchFamily="18" charset="0"/>
              </a:rPr>
              <a:t>       become the middle cerebellar peduncle</a:t>
            </a:r>
            <a:r>
              <a:rPr lang="en-GB" dirty="0">
                <a:solidFill>
                  <a:schemeClr val="tx1">
                    <a:lumMod val="95000"/>
                    <a:lumOff val="5000"/>
                  </a:schemeClr>
                </a:solidFill>
                <a:latin typeface="Constantia" panose="02030602050306030303" pitchFamily="18" charset="0"/>
              </a:rPr>
              <a:t>. </a:t>
            </a:r>
            <a:br>
              <a:rPr lang="en-GB" dirty="0">
                <a:solidFill>
                  <a:schemeClr val="tx1">
                    <a:lumMod val="95000"/>
                    <a:lumOff val="5000"/>
                  </a:schemeClr>
                </a:solidFill>
                <a:latin typeface="Constantia" panose="02030602050306030303" pitchFamily="18" charset="0"/>
              </a:rPr>
            </a:br>
            <a:r>
              <a:rPr lang="en-GB" dirty="0">
                <a:solidFill>
                  <a:schemeClr val="tx1">
                    <a:lumMod val="95000"/>
                    <a:lumOff val="5000"/>
                  </a:schemeClr>
                </a:solidFill>
                <a:latin typeface="Constantia" panose="02030602050306030303" pitchFamily="18" charset="0"/>
              </a:rPr>
              <a:t>    - It also contains axonal tracts of pontine cranial nerve nuclei</a:t>
            </a:r>
            <a:endParaRPr lang="en-GB" b="0" i="0" dirty="0">
              <a:solidFill>
                <a:schemeClr val="tx1">
                  <a:lumMod val="95000"/>
                  <a:lumOff val="5000"/>
                </a:schemeClr>
              </a:solidFill>
              <a:effectLst/>
              <a:latin typeface="Constantia" panose="02030602050306030303" pitchFamily="18" charset="0"/>
            </a:endParaRPr>
          </a:p>
          <a:p>
            <a:r>
              <a:rPr lang="en-GB" b="1" dirty="0">
                <a:latin typeface="Constantia" panose="02030602050306030303" pitchFamily="18" charset="0"/>
              </a:rPr>
              <a:t>2) </a:t>
            </a:r>
            <a:r>
              <a:rPr lang="en-GB" b="1" i="0" dirty="0">
                <a:effectLst/>
                <a:latin typeface="Constantia" panose="02030602050306030303" pitchFamily="18" charset="0"/>
              </a:rPr>
              <a:t>The tegmentum posteriorly</a:t>
            </a:r>
            <a:r>
              <a:rPr lang="en-GB" b="0" i="0" dirty="0">
                <a:effectLst/>
                <a:latin typeface="Constantia" panose="02030602050306030303" pitchFamily="18" charset="0"/>
              </a:rPr>
              <a:t>, which </a:t>
            </a:r>
            <a:r>
              <a:rPr lang="en-GB" dirty="0">
                <a:solidFill>
                  <a:schemeClr val="tx1">
                    <a:lumMod val="95000"/>
                    <a:lumOff val="5000"/>
                  </a:schemeClr>
                </a:solidFill>
                <a:highlight>
                  <a:srgbClr val="FFFFFF"/>
                </a:highlight>
                <a:latin typeface="Constantia" panose="02030602050306030303" pitchFamily="18" charset="0"/>
              </a:rPr>
              <a:t>lies dorsal to the basilar pons and </a:t>
            </a:r>
            <a:r>
              <a:rPr lang="en-GB" b="0" i="0" dirty="0">
                <a:effectLst/>
                <a:latin typeface="Constantia" panose="02030602050306030303" pitchFamily="18" charset="0"/>
              </a:rPr>
              <a:t>forms the floor</a:t>
            </a:r>
            <a:br>
              <a:rPr lang="en-GB" b="0" i="0" dirty="0">
                <a:effectLst/>
                <a:latin typeface="Constantia" panose="02030602050306030303" pitchFamily="18" charset="0"/>
              </a:rPr>
            </a:br>
            <a:r>
              <a:rPr lang="en-GB" b="0" i="0" dirty="0">
                <a:effectLst/>
                <a:latin typeface="Constantia" panose="02030602050306030303" pitchFamily="18" charset="0"/>
              </a:rPr>
              <a:t>     of the fourth ventricle</a:t>
            </a:r>
            <a:r>
              <a:rPr lang="en-GB" b="0" i="0" dirty="0">
                <a:solidFill>
                  <a:schemeClr val="tx1">
                    <a:lumMod val="95000"/>
                    <a:lumOff val="5000"/>
                  </a:schemeClr>
                </a:solidFill>
                <a:effectLst/>
                <a:latin typeface="Constantia" panose="02030602050306030303" pitchFamily="18" charset="0"/>
              </a:rPr>
              <a:t>. I</a:t>
            </a:r>
            <a:r>
              <a:rPr lang="en-GB" dirty="0">
                <a:solidFill>
                  <a:schemeClr val="tx1">
                    <a:lumMod val="95000"/>
                    <a:lumOff val="5000"/>
                  </a:schemeClr>
                </a:solidFill>
                <a:latin typeface="Constantia" panose="02030602050306030303" pitchFamily="18" charset="0"/>
              </a:rPr>
              <a:t>t is continuous with the tegmentum of the medulla caudally</a:t>
            </a:r>
            <a:br>
              <a:rPr lang="en-GB" dirty="0">
                <a:solidFill>
                  <a:schemeClr val="tx1">
                    <a:lumMod val="95000"/>
                    <a:lumOff val="5000"/>
                  </a:schemeClr>
                </a:solidFill>
                <a:latin typeface="Constantia" panose="02030602050306030303" pitchFamily="18" charset="0"/>
              </a:rPr>
            </a:br>
            <a:r>
              <a:rPr lang="en-GB" dirty="0">
                <a:solidFill>
                  <a:schemeClr val="tx1">
                    <a:lumMod val="95000"/>
                    <a:lumOff val="5000"/>
                  </a:schemeClr>
                </a:solidFill>
                <a:latin typeface="Constantia" panose="02030602050306030303" pitchFamily="18" charset="0"/>
              </a:rPr>
              <a:t>     and the tegmentum of the midbrain rostrally.</a:t>
            </a:r>
            <a:br>
              <a:rPr lang="en-GB" b="0" i="0" dirty="0">
                <a:effectLst/>
                <a:latin typeface="Constantia" panose="02030602050306030303" pitchFamily="18" charset="0"/>
              </a:rPr>
            </a:br>
            <a:r>
              <a:rPr lang="en-GB" b="0" i="0" dirty="0">
                <a:effectLst/>
                <a:latin typeface="Constantia" panose="02030602050306030303" pitchFamily="18" charset="0"/>
              </a:rPr>
              <a:t>     - It contains</a:t>
            </a:r>
            <a:r>
              <a:rPr lang="en-GB" dirty="0">
                <a:latin typeface="Constantia" panose="02030602050306030303" pitchFamily="18" charset="0"/>
              </a:rPr>
              <a:t> </a:t>
            </a:r>
            <a:r>
              <a:rPr lang="en-GB" b="0" i="0" u="sng" dirty="0">
                <a:effectLst/>
                <a:latin typeface="Constantia" panose="02030602050306030303" pitchFamily="18" charset="0"/>
              </a:rPr>
              <a:t>mostly cranial nerve nucle</a:t>
            </a:r>
            <a:r>
              <a:rPr lang="en-GB" b="0" i="0" dirty="0">
                <a:effectLst/>
                <a:latin typeface="Constantia" panose="02030602050306030303" pitchFamily="18" charset="0"/>
              </a:rPr>
              <a:t>i and their associated </a:t>
            </a:r>
            <a:r>
              <a:rPr lang="en-GB" b="0" i="0" dirty="0" err="1">
                <a:effectLst/>
                <a:latin typeface="Constantia" panose="02030602050306030303" pitchFamily="18" charset="0"/>
              </a:rPr>
              <a:t>fiber</a:t>
            </a:r>
            <a:r>
              <a:rPr lang="en-GB" b="0" i="0" dirty="0">
                <a:effectLst/>
                <a:latin typeface="Constantia" panose="02030602050306030303" pitchFamily="18" charset="0"/>
              </a:rPr>
              <a:t> tracts</a:t>
            </a:r>
            <a:r>
              <a:rPr lang="en-GB" dirty="0">
                <a:latin typeface="Constantia" panose="02030602050306030303" pitchFamily="18" charset="0"/>
              </a:rPr>
              <a:t>.</a:t>
            </a:r>
            <a:br>
              <a:rPr lang="en-GB" dirty="0">
                <a:latin typeface="Constantia" panose="02030602050306030303" pitchFamily="18" charset="0"/>
              </a:rPr>
            </a:br>
            <a:r>
              <a:rPr lang="en-GB" dirty="0">
                <a:latin typeface="Constantia" panose="02030602050306030303" pitchFamily="18" charset="0"/>
              </a:rPr>
              <a:t>     - It contains </a:t>
            </a:r>
            <a:r>
              <a:rPr lang="en-GB" dirty="0">
                <a:solidFill>
                  <a:schemeClr val="tx1">
                    <a:lumMod val="95000"/>
                    <a:lumOff val="5000"/>
                  </a:schemeClr>
                </a:solidFill>
                <a:latin typeface="Constantia" panose="02030602050306030303" pitchFamily="18" charset="0"/>
              </a:rPr>
              <a:t>the pontine reticular formation and the </a:t>
            </a:r>
            <a:r>
              <a:rPr lang="en-GB" dirty="0" err="1">
                <a:solidFill>
                  <a:schemeClr val="tx1">
                    <a:lumMod val="95000"/>
                    <a:lumOff val="5000"/>
                  </a:schemeClr>
                </a:solidFill>
                <a:latin typeface="Constantia" panose="02030602050306030303" pitchFamily="18" charset="0"/>
              </a:rPr>
              <a:t>mesopontine</a:t>
            </a:r>
            <a:r>
              <a:rPr lang="en-GB" dirty="0">
                <a:solidFill>
                  <a:schemeClr val="tx1">
                    <a:lumMod val="95000"/>
                    <a:lumOff val="5000"/>
                  </a:schemeClr>
                </a:solidFill>
                <a:latin typeface="Constantia" panose="02030602050306030303" pitchFamily="18" charset="0"/>
              </a:rPr>
              <a:t> cholinergic</a:t>
            </a:r>
            <a:br>
              <a:rPr lang="en-GB" dirty="0">
                <a:solidFill>
                  <a:schemeClr val="tx1">
                    <a:lumMod val="95000"/>
                    <a:lumOff val="5000"/>
                  </a:schemeClr>
                </a:solidFill>
                <a:latin typeface="Constantia" panose="02030602050306030303" pitchFamily="18" charset="0"/>
              </a:rPr>
            </a:br>
            <a:r>
              <a:rPr lang="en-GB" dirty="0">
                <a:solidFill>
                  <a:schemeClr val="tx1">
                    <a:lumMod val="95000"/>
                    <a:lumOff val="5000"/>
                  </a:schemeClr>
                </a:solidFill>
                <a:latin typeface="Constantia" panose="02030602050306030303" pitchFamily="18" charset="0"/>
              </a:rPr>
              <a:t>        system which consists of the pedunculopontine nucleus and the </a:t>
            </a:r>
            <a:r>
              <a:rPr lang="en-GB" dirty="0" err="1">
                <a:solidFill>
                  <a:schemeClr val="tx1">
                    <a:lumMod val="95000"/>
                    <a:lumOff val="5000"/>
                  </a:schemeClr>
                </a:solidFill>
                <a:latin typeface="Constantia" panose="02030602050306030303" pitchFamily="18" charset="0"/>
              </a:rPr>
              <a:t>laterodorsal</a:t>
            </a:r>
            <a:br>
              <a:rPr lang="en-GB" dirty="0">
                <a:solidFill>
                  <a:schemeClr val="tx1">
                    <a:lumMod val="95000"/>
                    <a:lumOff val="5000"/>
                  </a:schemeClr>
                </a:solidFill>
                <a:latin typeface="Constantia" panose="02030602050306030303" pitchFamily="18" charset="0"/>
              </a:rPr>
            </a:br>
            <a:r>
              <a:rPr lang="en-GB" dirty="0">
                <a:solidFill>
                  <a:schemeClr val="tx1">
                    <a:lumMod val="95000"/>
                    <a:lumOff val="5000"/>
                  </a:schemeClr>
                </a:solidFill>
                <a:latin typeface="Constantia" panose="02030602050306030303" pitchFamily="18" charset="0"/>
              </a:rPr>
              <a:t>        tegmental nucleus.</a:t>
            </a:r>
            <a:br>
              <a:rPr lang="en-GB" dirty="0">
                <a:solidFill>
                  <a:schemeClr val="tx1">
                    <a:lumMod val="95000"/>
                    <a:lumOff val="5000"/>
                  </a:schemeClr>
                </a:solidFill>
                <a:latin typeface="Constantia" panose="02030602050306030303" pitchFamily="18" charset="0"/>
              </a:rPr>
            </a:br>
            <a:r>
              <a:rPr lang="en-GB" dirty="0">
                <a:solidFill>
                  <a:schemeClr val="tx1">
                    <a:lumMod val="95000"/>
                    <a:lumOff val="5000"/>
                  </a:schemeClr>
                </a:solidFill>
                <a:latin typeface="Constantia" panose="02030602050306030303" pitchFamily="18" charset="0"/>
              </a:rPr>
              <a:t>     - </a:t>
            </a:r>
            <a:r>
              <a:rPr lang="en-GB" b="0" i="0" dirty="0">
                <a:solidFill>
                  <a:schemeClr val="tx1">
                    <a:lumMod val="95000"/>
                    <a:lumOff val="5000"/>
                  </a:schemeClr>
                </a:solidFill>
                <a:effectLst/>
                <a:latin typeface="Constantia" panose="02030602050306030303" pitchFamily="18" charset="0"/>
              </a:rPr>
              <a:t>The pontine tegmentum also contains the respiratory </a:t>
            </a:r>
            <a:r>
              <a:rPr lang="en-GB" b="0" i="0" dirty="0" err="1">
                <a:solidFill>
                  <a:schemeClr val="tx1">
                    <a:lumMod val="95000"/>
                    <a:lumOff val="5000"/>
                  </a:schemeClr>
                </a:solidFill>
                <a:effectLst/>
                <a:latin typeface="Constantia" panose="02030602050306030303" pitchFamily="18" charset="0"/>
              </a:rPr>
              <a:t>center</a:t>
            </a:r>
            <a:r>
              <a:rPr lang="en-GB" b="0" i="0" dirty="0">
                <a:solidFill>
                  <a:schemeClr val="tx1">
                    <a:lumMod val="95000"/>
                    <a:lumOff val="5000"/>
                  </a:schemeClr>
                </a:solidFill>
                <a:effectLst/>
                <a:latin typeface="Constantia" panose="02030602050306030303" pitchFamily="18" charset="0"/>
              </a:rPr>
              <a:t>, which consists of the</a:t>
            </a:r>
            <a:br>
              <a:rPr lang="en-GB" b="0" i="0" dirty="0">
                <a:solidFill>
                  <a:schemeClr val="tx1">
                    <a:lumMod val="95000"/>
                    <a:lumOff val="5000"/>
                  </a:schemeClr>
                </a:solidFill>
                <a:effectLst/>
                <a:latin typeface="Constantia" panose="02030602050306030303" pitchFamily="18" charset="0"/>
              </a:rPr>
            </a:br>
            <a:r>
              <a:rPr lang="en-GB" b="0" i="0" dirty="0">
                <a:solidFill>
                  <a:schemeClr val="tx1">
                    <a:lumMod val="95000"/>
                    <a:lumOff val="5000"/>
                  </a:schemeClr>
                </a:solidFill>
                <a:effectLst/>
                <a:latin typeface="Constantia" panose="02030602050306030303" pitchFamily="18" charset="0"/>
              </a:rPr>
              <a:t>        </a:t>
            </a:r>
            <a:r>
              <a:rPr lang="en-GB" b="0" i="0" dirty="0" err="1">
                <a:solidFill>
                  <a:schemeClr val="tx1">
                    <a:lumMod val="95000"/>
                    <a:lumOff val="5000"/>
                  </a:schemeClr>
                </a:solidFill>
                <a:effectLst/>
                <a:latin typeface="Constantia" panose="02030602050306030303" pitchFamily="18" charset="0"/>
              </a:rPr>
              <a:t>pneumotaxic</a:t>
            </a:r>
            <a:r>
              <a:rPr lang="en-GB" b="0" i="0" dirty="0">
                <a:solidFill>
                  <a:schemeClr val="tx1">
                    <a:lumMod val="95000"/>
                    <a:lumOff val="5000"/>
                  </a:schemeClr>
                </a:solidFill>
                <a:effectLst/>
                <a:latin typeface="Constantia" panose="02030602050306030303" pitchFamily="18" charset="0"/>
              </a:rPr>
              <a:t> and apneustic </a:t>
            </a:r>
            <a:r>
              <a:rPr lang="en-GB" b="0" i="0" dirty="0" err="1">
                <a:solidFill>
                  <a:schemeClr val="tx1">
                    <a:lumMod val="95000"/>
                    <a:lumOff val="5000"/>
                  </a:schemeClr>
                </a:solidFill>
                <a:effectLst/>
                <a:latin typeface="Constantia" panose="02030602050306030303" pitchFamily="18" charset="0"/>
              </a:rPr>
              <a:t>center</a:t>
            </a:r>
            <a:r>
              <a:rPr lang="en-GB" b="0" i="0" dirty="0">
                <a:solidFill>
                  <a:schemeClr val="tx1">
                    <a:lumMod val="95000"/>
                    <a:lumOff val="5000"/>
                  </a:schemeClr>
                </a:solidFill>
                <a:effectLst/>
                <a:latin typeface="Constantia" panose="02030602050306030303" pitchFamily="18" charset="0"/>
              </a:rPr>
              <a:t>. </a:t>
            </a:r>
            <a:br>
              <a:rPr lang="en-GB" b="0" i="0" dirty="0">
                <a:solidFill>
                  <a:schemeClr val="tx1">
                    <a:lumMod val="95000"/>
                    <a:lumOff val="5000"/>
                  </a:schemeClr>
                </a:solidFill>
                <a:effectLst/>
                <a:latin typeface="Constantia" panose="02030602050306030303" pitchFamily="18" charset="0"/>
              </a:rPr>
            </a:br>
            <a:r>
              <a:rPr lang="en-GB" b="0" i="0" dirty="0">
                <a:solidFill>
                  <a:schemeClr val="tx1">
                    <a:lumMod val="95000"/>
                    <a:lumOff val="5000"/>
                  </a:schemeClr>
                </a:solidFill>
                <a:effectLst/>
                <a:latin typeface="Constantia" panose="02030602050306030303" pitchFamily="18" charset="0"/>
              </a:rPr>
              <a:t>     - Additionally, it contains multiple ascending and descending white matter tracts;</a:t>
            </a:r>
            <a:br>
              <a:rPr lang="en-GB" b="0" i="0" dirty="0">
                <a:solidFill>
                  <a:schemeClr val="tx1">
                    <a:lumMod val="95000"/>
                    <a:lumOff val="5000"/>
                  </a:schemeClr>
                </a:solidFill>
                <a:effectLst/>
                <a:latin typeface="Constantia" panose="02030602050306030303" pitchFamily="18" charset="0"/>
              </a:rPr>
            </a:br>
            <a:r>
              <a:rPr lang="en-GB" b="0" i="0" dirty="0">
                <a:solidFill>
                  <a:schemeClr val="tx1">
                    <a:lumMod val="95000"/>
                    <a:lumOff val="5000"/>
                  </a:schemeClr>
                </a:solidFill>
                <a:effectLst/>
                <a:latin typeface="Constantia" panose="02030602050306030303" pitchFamily="18" charset="0"/>
              </a:rPr>
              <a:t>       major tracts include medial lemniscus, lateral lemniscus, medial longitudinal</a:t>
            </a:r>
            <a:br>
              <a:rPr lang="en-GB" b="0" i="0" dirty="0">
                <a:solidFill>
                  <a:schemeClr val="tx1">
                    <a:lumMod val="95000"/>
                    <a:lumOff val="5000"/>
                  </a:schemeClr>
                </a:solidFill>
                <a:effectLst/>
                <a:latin typeface="Constantia" panose="02030602050306030303" pitchFamily="18" charset="0"/>
              </a:rPr>
            </a:br>
            <a:r>
              <a:rPr lang="en-GB" b="0" i="0" dirty="0">
                <a:solidFill>
                  <a:schemeClr val="tx1">
                    <a:lumMod val="95000"/>
                    <a:lumOff val="5000"/>
                  </a:schemeClr>
                </a:solidFill>
                <a:effectLst/>
                <a:latin typeface="Constantia" panose="02030602050306030303" pitchFamily="18" charset="0"/>
              </a:rPr>
              <a:t>       fasciculus, anterolateral system (spinothalamic tract), and </a:t>
            </a:r>
            <a:r>
              <a:rPr lang="en-GB" b="0" i="0" dirty="0" err="1">
                <a:solidFill>
                  <a:schemeClr val="tx1">
                    <a:lumMod val="95000"/>
                    <a:lumOff val="5000"/>
                  </a:schemeClr>
                </a:solidFill>
                <a:effectLst/>
                <a:latin typeface="Constantia" panose="02030602050306030303" pitchFamily="18" charset="0"/>
              </a:rPr>
              <a:t>trigeminothalamic</a:t>
            </a:r>
            <a:r>
              <a:rPr lang="en-GB" b="0" i="0" dirty="0">
                <a:solidFill>
                  <a:schemeClr val="tx1">
                    <a:lumMod val="95000"/>
                    <a:lumOff val="5000"/>
                  </a:schemeClr>
                </a:solidFill>
                <a:effectLst/>
                <a:latin typeface="Constantia" panose="02030602050306030303" pitchFamily="18" charset="0"/>
              </a:rPr>
              <a:t> </a:t>
            </a:r>
            <a:r>
              <a:rPr lang="en-GB" b="0" i="0" dirty="0" err="1">
                <a:solidFill>
                  <a:schemeClr val="tx1">
                    <a:lumMod val="95000"/>
                    <a:lumOff val="5000"/>
                  </a:schemeClr>
                </a:solidFill>
                <a:effectLst/>
                <a:latin typeface="Constantia" panose="02030602050306030303" pitchFamily="18" charset="0"/>
              </a:rPr>
              <a:t>fibers</a:t>
            </a:r>
            <a:r>
              <a:rPr lang="en-GB" b="0" i="0" dirty="0">
                <a:solidFill>
                  <a:schemeClr val="tx1">
                    <a:lumMod val="95000"/>
                    <a:lumOff val="5000"/>
                  </a:schemeClr>
                </a:solidFill>
                <a:effectLst/>
                <a:latin typeface="Constantia" panose="02030602050306030303" pitchFamily="18" charset="0"/>
              </a:rPr>
              <a:t>.</a:t>
            </a:r>
          </a:p>
        </p:txBody>
      </p:sp>
    </p:spTree>
    <p:extLst>
      <p:ext uri="{BB962C8B-B14F-4D97-AF65-F5344CB8AC3E}">
        <p14:creationId xmlns:p14="http://schemas.microsoft.com/office/powerpoint/2010/main" val="13926548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E89756F-A70F-211B-148A-17B485A3B8B1}"/>
              </a:ext>
            </a:extLst>
          </p:cNvPr>
          <p:cNvSpPr txBox="1"/>
          <p:nvPr/>
        </p:nvSpPr>
        <p:spPr>
          <a:xfrm>
            <a:off x="0" y="-25478"/>
            <a:ext cx="9144000" cy="2862322"/>
          </a:xfrm>
          <a:prstGeom prst="rect">
            <a:avLst/>
          </a:prstGeom>
          <a:noFill/>
        </p:spPr>
        <p:txBody>
          <a:bodyPr wrap="square">
            <a:spAutoFit/>
          </a:bodyPr>
          <a:lstStyle/>
          <a:p>
            <a:r>
              <a:rPr lang="en-GB" b="1" dirty="0">
                <a:latin typeface="Constantia" panose="02030602050306030303" pitchFamily="18" charset="0"/>
              </a:rPr>
              <a:t>Relay motor nuclei of the pons</a:t>
            </a:r>
          </a:p>
          <a:p>
            <a:endParaRPr lang="en-GB" b="1" dirty="0">
              <a:latin typeface="Constantia" panose="02030602050306030303" pitchFamily="18" charset="0"/>
            </a:endParaRPr>
          </a:p>
          <a:p>
            <a:r>
              <a:rPr lang="en-GB" b="1" dirty="0">
                <a:latin typeface="Constantia" panose="02030602050306030303" pitchFamily="18" charset="0"/>
              </a:rPr>
              <a:t>* </a:t>
            </a:r>
            <a:r>
              <a:rPr lang="en-GB" b="1" i="0" dirty="0">
                <a:effectLst/>
                <a:highlight>
                  <a:srgbClr val="FFFFFF"/>
                </a:highlight>
                <a:latin typeface="Constantia" panose="02030602050306030303" pitchFamily="18" charset="0"/>
              </a:rPr>
              <a:t>The pontine nuclei </a:t>
            </a:r>
            <a:r>
              <a:rPr lang="en-GB" b="0" i="0" dirty="0">
                <a:effectLst/>
                <a:highlight>
                  <a:srgbClr val="FFFFFF"/>
                </a:highlight>
                <a:latin typeface="Constantia" panose="02030602050306030303" pitchFamily="18" charset="0"/>
              </a:rPr>
              <a:t>are a collection of small nuclei located in the ventral (basilar) pons</a:t>
            </a:r>
            <a:br>
              <a:rPr lang="en-GB" b="0" i="0" dirty="0">
                <a:effectLst/>
                <a:highlight>
                  <a:srgbClr val="FFFFFF"/>
                </a:highlight>
                <a:latin typeface="Constantia" panose="02030602050306030303" pitchFamily="18" charset="0"/>
              </a:rPr>
            </a:br>
            <a:r>
              <a:rPr lang="en-GB" b="0" i="0" dirty="0">
                <a:effectLst/>
                <a:highlight>
                  <a:srgbClr val="FFFFFF"/>
                </a:highlight>
                <a:latin typeface="Constantia" panose="02030602050306030303" pitchFamily="18" charset="0"/>
              </a:rPr>
              <a:t>   that surround the corticospinal (pyramidal) </a:t>
            </a:r>
            <a:r>
              <a:rPr lang="en-GB" b="0" i="0" dirty="0" err="1">
                <a:effectLst/>
                <a:highlight>
                  <a:srgbClr val="FFFFFF"/>
                </a:highlight>
                <a:latin typeface="Constantia" panose="02030602050306030303" pitchFamily="18" charset="0"/>
              </a:rPr>
              <a:t>fibers</a:t>
            </a:r>
            <a:r>
              <a:rPr lang="en-GB" b="0" i="0" dirty="0">
                <a:effectLst/>
                <a:highlight>
                  <a:srgbClr val="FFFFFF"/>
                </a:highlight>
                <a:latin typeface="Constantia" panose="02030602050306030303" pitchFamily="18" charset="0"/>
              </a:rPr>
              <a:t>. These nuclei receive afferent </a:t>
            </a:r>
            <a:r>
              <a:rPr lang="en-GB" b="0" i="0" dirty="0" err="1">
                <a:effectLst/>
                <a:highlight>
                  <a:srgbClr val="FFFFFF"/>
                </a:highlight>
                <a:latin typeface="Constantia" panose="02030602050306030303" pitchFamily="18" charset="0"/>
              </a:rPr>
              <a:t>fibers</a:t>
            </a:r>
            <a:br>
              <a:rPr lang="en-GB" dirty="0">
                <a:highlight>
                  <a:srgbClr val="FFFFFF"/>
                </a:highlight>
                <a:latin typeface="Constantia" panose="02030602050306030303" pitchFamily="18" charset="0"/>
              </a:rPr>
            </a:br>
            <a:r>
              <a:rPr lang="en-GB" dirty="0">
                <a:highlight>
                  <a:srgbClr val="FFFFFF"/>
                </a:highlight>
                <a:latin typeface="Constantia" panose="02030602050306030303" pitchFamily="18" charset="0"/>
              </a:rPr>
              <a:t>   </a:t>
            </a:r>
            <a:r>
              <a:rPr lang="en-GB" b="0" i="0" dirty="0">
                <a:effectLst/>
                <a:highlight>
                  <a:srgbClr val="FFFFFF"/>
                </a:highlight>
                <a:latin typeface="Constantia" panose="02030602050306030303" pitchFamily="18" charset="0"/>
              </a:rPr>
              <a:t>from the primary motor cerebral</a:t>
            </a:r>
            <a:r>
              <a:rPr lang="en-GB" dirty="0">
                <a:highlight>
                  <a:srgbClr val="FFFFFF"/>
                </a:highlight>
                <a:latin typeface="Constantia" panose="02030602050306030303" pitchFamily="18" charset="0"/>
              </a:rPr>
              <a:t> </a:t>
            </a:r>
            <a:r>
              <a:rPr lang="en-GB" b="0" i="0" dirty="0">
                <a:effectLst/>
                <a:highlight>
                  <a:srgbClr val="FFFFFF"/>
                </a:highlight>
                <a:latin typeface="Constantia" panose="02030602050306030303" pitchFamily="18" charset="0"/>
              </a:rPr>
              <a:t>cortex (corticopontine </a:t>
            </a:r>
            <a:r>
              <a:rPr lang="en-GB" b="0" i="0" dirty="0" err="1">
                <a:effectLst/>
                <a:highlight>
                  <a:srgbClr val="FFFFFF"/>
                </a:highlight>
                <a:latin typeface="Constantia" panose="02030602050306030303" pitchFamily="18" charset="0"/>
              </a:rPr>
              <a:t>fibers</a:t>
            </a:r>
            <a:r>
              <a:rPr lang="en-GB" b="0" i="0" dirty="0">
                <a:effectLst/>
                <a:highlight>
                  <a:srgbClr val="FFFFFF"/>
                </a:highlight>
                <a:latin typeface="Constantia" panose="02030602050306030303" pitchFamily="18" charset="0"/>
              </a:rPr>
              <a:t>) and project efferent </a:t>
            </a:r>
            <a:r>
              <a:rPr lang="en-GB" b="0" i="0" dirty="0" err="1">
                <a:effectLst/>
                <a:highlight>
                  <a:srgbClr val="FFFFFF"/>
                </a:highlight>
                <a:latin typeface="Constantia" panose="02030602050306030303" pitchFamily="18" charset="0"/>
              </a:rPr>
              <a:t>fibers</a:t>
            </a:r>
            <a:br>
              <a:rPr lang="en-GB" dirty="0">
                <a:highlight>
                  <a:srgbClr val="FFFFFF"/>
                </a:highlight>
                <a:latin typeface="Constantia" panose="02030602050306030303" pitchFamily="18" charset="0"/>
              </a:rPr>
            </a:br>
            <a:r>
              <a:rPr lang="en-GB" dirty="0">
                <a:highlight>
                  <a:srgbClr val="FFFFFF"/>
                </a:highlight>
                <a:latin typeface="Constantia" panose="02030602050306030303" pitchFamily="18" charset="0"/>
              </a:rPr>
              <a:t>  </a:t>
            </a:r>
            <a:r>
              <a:rPr lang="en-GB" b="0" i="0" dirty="0">
                <a:effectLst/>
                <a:highlight>
                  <a:srgbClr val="FFFFFF"/>
                </a:highlight>
                <a:latin typeface="Constantia" panose="02030602050306030303" pitchFamily="18" charset="0"/>
              </a:rPr>
              <a:t>(pontocerebellar </a:t>
            </a:r>
            <a:r>
              <a:rPr lang="en-GB" b="0" i="0" dirty="0" err="1">
                <a:effectLst/>
                <a:highlight>
                  <a:srgbClr val="FFFFFF"/>
                </a:highlight>
                <a:latin typeface="Constantia" panose="02030602050306030303" pitchFamily="18" charset="0"/>
              </a:rPr>
              <a:t>fibers</a:t>
            </a:r>
            <a:r>
              <a:rPr lang="en-GB" b="0" i="0" dirty="0">
                <a:effectLst/>
                <a:highlight>
                  <a:srgbClr val="FFFFFF"/>
                </a:highlight>
                <a:latin typeface="Constantia" panose="02030602050306030303" pitchFamily="18" charset="0"/>
              </a:rPr>
              <a:t>) to the contralateral cerebellar cortex via the middle cerebellar</a:t>
            </a:r>
            <a:br>
              <a:rPr lang="en-GB" b="0" i="0" dirty="0">
                <a:effectLst/>
                <a:highlight>
                  <a:srgbClr val="FFFFFF"/>
                </a:highlight>
                <a:latin typeface="Constantia" panose="02030602050306030303" pitchFamily="18" charset="0"/>
              </a:rPr>
            </a:br>
            <a:r>
              <a:rPr lang="en-GB" b="0" i="0" dirty="0">
                <a:effectLst/>
                <a:highlight>
                  <a:srgbClr val="FFFFFF"/>
                </a:highlight>
                <a:latin typeface="Constantia" panose="02030602050306030303" pitchFamily="18" charset="0"/>
              </a:rPr>
              <a:t>   peduncle. </a:t>
            </a:r>
            <a:r>
              <a:rPr lang="en-GB" dirty="0">
                <a:latin typeface="Constantia" panose="02030602050306030303" pitchFamily="18" charset="0"/>
              </a:rPr>
              <a:t>This pathway is involved with the coordination of voluntary movements.</a:t>
            </a:r>
          </a:p>
          <a:p>
            <a:r>
              <a:rPr lang="en-GB" dirty="0">
                <a:latin typeface="Constantia" panose="02030602050306030303" pitchFamily="18" charset="0"/>
              </a:rPr>
              <a:t> - </a:t>
            </a:r>
            <a:r>
              <a:rPr lang="en-GB" b="0" i="0" dirty="0">
                <a:solidFill>
                  <a:srgbClr val="202122"/>
                </a:solidFill>
                <a:effectLst/>
                <a:highlight>
                  <a:srgbClr val="FFFFFF"/>
                </a:highlight>
                <a:latin typeface="Constantia" panose="02030602050306030303" pitchFamily="18" charset="0"/>
              </a:rPr>
              <a:t>Extension of these nuclei in the </a:t>
            </a:r>
            <a:r>
              <a:rPr lang="en-GB" b="0" i="0" u="none" strike="noStrike" dirty="0">
                <a:effectLst/>
                <a:highlight>
                  <a:srgbClr val="FFFFFF"/>
                </a:highlight>
                <a:latin typeface="Constantia" panose="02030602050306030303" pitchFamily="18" charset="0"/>
              </a:rPr>
              <a:t>medulla oblongata</a:t>
            </a:r>
            <a:r>
              <a:rPr lang="en-GB" b="0" i="0" dirty="0">
                <a:effectLst/>
                <a:highlight>
                  <a:srgbClr val="FFFFFF"/>
                </a:highlight>
                <a:latin typeface="Constantia" panose="02030602050306030303" pitchFamily="18" charset="0"/>
              </a:rPr>
              <a:t> </a:t>
            </a:r>
            <a:r>
              <a:rPr lang="en-GB" b="0" i="0" dirty="0">
                <a:solidFill>
                  <a:srgbClr val="202122"/>
                </a:solidFill>
                <a:effectLst/>
                <a:highlight>
                  <a:srgbClr val="FFFFFF"/>
                </a:highlight>
                <a:latin typeface="Constantia" panose="02030602050306030303" pitchFamily="18" charset="0"/>
              </a:rPr>
              <a:t>are named </a:t>
            </a:r>
            <a:r>
              <a:rPr lang="en-GB" b="0" i="0" u="sng" strike="noStrike" dirty="0">
                <a:effectLst/>
                <a:highlight>
                  <a:srgbClr val="FFFFFF"/>
                </a:highlight>
                <a:latin typeface="Constantia" panose="02030602050306030303" pitchFamily="18" charset="0"/>
              </a:rPr>
              <a:t>arcuate nucleus</a:t>
            </a:r>
            <a:br>
              <a:rPr lang="en-GB" b="0" i="0" u="sng" strike="noStrike" dirty="0">
                <a:effectLst/>
                <a:highlight>
                  <a:srgbClr val="FFFFFF"/>
                </a:highlight>
                <a:latin typeface="Constantia" panose="02030602050306030303" pitchFamily="18" charset="0"/>
              </a:rPr>
            </a:br>
            <a:r>
              <a:rPr lang="en-GB" b="0" i="0" strike="noStrike" dirty="0">
                <a:effectLst/>
                <a:highlight>
                  <a:srgbClr val="FFFFFF"/>
                </a:highlight>
                <a:latin typeface="Constantia" panose="02030602050306030303" pitchFamily="18" charset="0"/>
              </a:rPr>
              <a:t>   </a:t>
            </a:r>
            <a:r>
              <a:rPr lang="en-GB" b="0" i="0" u="sng" strike="noStrike" dirty="0">
                <a:effectLst/>
                <a:highlight>
                  <a:srgbClr val="FFFFFF"/>
                </a:highlight>
                <a:latin typeface="Constantia" panose="02030602050306030303" pitchFamily="18" charset="0"/>
              </a:rPr>
              <a:t>(medulla)</a:t>
            </a:r>
            <a:r>
              <a:rPr lang="en-GB" b="0" i="0" u="sng" dirty="0">
                <a:effectLst/>
                <a:highlight>
                  <a:srgbClr val="FFFFFF"/>
                </a:highlight>
                <a:latin typeface="Constantia" panose="02030602050306030303" pitchFamily="18" charset="0"/>
              </a:rPr>
              <a:t> </a:t>
            </a:r>
            <a:r>
              <a:rPr lang="en-GB" b="0" i="0" dirty="0">
                <a:solidFill>
                  <a:srgbClr val="202122"/>
                </a:solidFill>
                <a:effectLst/>
                <a:highlight>
                  <a:srgbClr val="FFFFFF"/>
                </a:highlight>
                <a:latin typeface="Constantia" panose="02030602050306030303" pitchFamily="18" charset="0"/>
              </a:rPr>
              <a:t>which has the same function.</a:t>
            </a:r>
            <a:endParaRPr lang="en-GB" dirty="0">
              <a:latin typeface="Constantia" panose="02030602050306030303" pitchFamily="18" charset="0"/>
            </a:endParaRPr>
          </a:p>
          <a:p>
            <a:endParaRPr lang="en-GB" dirty="0">
              <a:latin typeface="Constantia" panose="02030602050306030303" pitchFamily="18" charset="0"/>
            </a:endParaRPr>
          </a:p>
        </p:txBody>
      </p:sp>
      <p:pic>
        <p:nvPicPr>
          <p:cNvPr id="2" name="Picture 2">
            <a:extLst>
              <a:ext uri="{FF2B5EF4-FFF2-40B4-BE49-F238E27FC236}">
                <a16:creationId xmlns:a16="http://schemas.microsoft.com/office/drawing/2014/main" id="{E6540504-1C89-4345-42DA-980C33EB4BF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53729" t="1331" r="540" b="12637"/>
          <a:stretch>
            <a:fillRect/>
          </a:stretch>
        </p:blipFill>
        <p:spPr bwMode="auto">
          <a:xfrm>
            <a:off x="179512" y="2881878"/>
            <a:ext cx="3883645" cy="395478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805957F2-D7F0-5A22-F41E-3F0EB7167AF3}"/>
              </a:ext>
            </a:extLst>
          </p:cNvPr>
          <p:cNvPicPr>
            <a:picLocks noGrp="1" noChangeAspect="1" noChangeArrowheads="1"/>
          </p:cNvPicPr>
          <p:nvPr/>
        </p:nvPicPr>
        <p:blipFill>
          <a:blip r:embed="rId3">
            <a:extLst>
              <a:ext uri="{28A0092B-C50C-407E-A947-70E740481C1C}">
                <a14:useLocalDpi xmlns:a14="http://schemas.microsoft.com/office/drawing/2010/main" val="0"/>
              </a:ext>
            </a:extLst>
          </a:blip>
          <a:srcRect l="7788" t="6854" r="38164" b="38190"/>
          <a:stretch>
            <a:fillRect/>
          </a:stretch>
        </p:blipFill>
        <p:spPr bwMode="auto">
          <a:xfrm>
            <a:off x="4451691" y="3245322"/>
            <a:ext cx="4692309" cy="35773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40530049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E89756F-A70F-211B-148A-17B485A3B8B1}"/>
              </a:ext>
            </a:extLst>
          </p:cNvPr>
          <p:cNvSpPr txBox="1"/>
          <p:nvPr/>
        </p:nvSpPr>
        <p:spPr>
          <a:xfrm>
            <a:off x="0" y="-25478"/>
            <a:ext cx="9144000" cy="4524315"/>
          </a:xfrm>
          <a:prstGeom prst="rect">
            <a:avLst/>
          </a:prstGeom>
          <a:noFill/>
        </p:spPr>
        <p:txBody>
          <a:bodyPr wrap="square">
            <a:spAutoFit/>
          </a:bodyPr>
          <a:lstStyle/>
          <a:p>
            <a:r>
              <a:rPr lang="en-GB" b="1" dirty="0">
                <a:latin typeface="Constantia" panose="02030602050306030303" pitchFamily="18" charset="0"/>
              </a:rPr>
              <a:t>Relay auditory nuclei of the pons</a:t>
            </a:r>
          </a:p>
          <a:p>
            <a:endParaRPr lang="en-GB" b="1" dirty="0">
              <a:latin typeface="Constantia" panose="02030602050306030303" pitchFamily="18" charset="0"/>
            </a:endParaRPr>
          </a:p>
          <a:p>
            <a:pPr marL="285750" indent="-285750">
              <a:buFont typeface="Arial" panose="020B0604020202020204" pitchFamily="34" charset="0"/>
              <a:buChar char="•"/>
            </a:pPr>
            <a:r>
              <a:rPr lang="en-GB" b="0" i="0" dirty="0">
                <a:effectLst/>
                <a:highlight>
                  <a:srgbClr val="FFFFFF"/>
                </a:highlight>
                <a:latin typeface="Constantia" panose="02030602050306030303" pitchFamily="18" charset="0"/>
              </a:rPr>
              <a:t>The </a:t>
            </a:r>
            <a:r>
              <a:rPr lang="en-GB" b="1" i="0" dirty="0">
                <a:effectLst/>
                <a:highlight>
                  <a:srgbClr val="FFFFFF"/>
                </a:highlight>
                <a:latin typeface="Constantia" panose="02030602050306030303" pitchFamily="18" charset="0"/>
              </a:rPr>
              <a:t>trapezoid nucleus</a:t>
            </a:r>
            <a:r>
              <a:rPr lang="en-GB" b="0" i="0" dirty="0">
                <a:effectLst/>
                <a:highlight>
                  <a:srgbClr val="FFFFFF"/>
                </a:highlight>
                <a:latin typeface="Constantia" panose="02030602050306030303" pitchFamily="18" charset="0"/>
              </a:rPr>
              <a:t> is part of the auditory pathway connected with the superior olivary nucleus complex</a:t>
            </a:r>
            <a:endParaRPr lang="en-GB" dirty="0">
              <a:highlight>
                <a:srgbClr val="FFFFFF"/>
              </a:highlight>
              <a:latin typeface="Constantia" panose="02030602050306030303" pitchFamily="18" charset="0"/>
            </a:endParaRPr>
          </a:p>
          <a:p>
            <a:pPr marL="285750" indent="-285750">
              <a:buFont typeface="Arial" panose="020B0604020202020204" pitchFamily="34" charset="0"/>
              <a:buChar char="•"/>
            </a:pPr>
            <a:r>
              <a:rPr lang="en-GB" b="1" i="0" dirty="0">
                <a:solidFill>
                  <a:srgbClr val="202122"/>
                </a:solidFill>
                <a:effectLst/>
                <a:highlight>
                  <a:srgbClr val="FFFFFF"/>
                </a:highlight>
                <a:latin typeface="Constantia" panose="02030602050306030303" pitchFamily="18" charset="0"/>
              </a:rPr>
              <a:t>The superior olivary complex</a:t>
            </a:r>
            <a:r>
              <a:rPr lang="en-GB" b="0" i="0" dirty="0">
                <a:solidFill>
                  <a:srgbClr val="202122"/>
                </a:solidFill>
                <a:effectLst/>
                <a:highlight>
                  <a:srgbClr val="FFFFFF"/>
                </a:highlight>
                <a:latin typeface="Constantia" panose="02030602050306030303" pitchFamily="18" charset="0"/>
              </a:rPr>
              <a:t> (</a:t>
            </a:r>
            <a:r>
              <a:rPr lang="en-GB" b="1" i="0" dirty="0">
                <a:solidFill>
                  <a:srgbClr val="202122"/>
                </a:solidFill>
                <a:effectLst/>
                <a:highlight>
                  <a:srgbClr val="FFFFFF"/>
                </a:highlight>
                <a:latin typeface="Constantia" panose="02030602050306030303" pitchFamily="18" charset="0"/>
              </a:rPr>
              <a:t>SOC</a:t>
            </a:r>
            <a:r>
              <a:rPr lang="en-GB" b="0" i="0" dirty="0">
                <a:solidFill>
                  <a:srgbClr val="202122"/>
                </a:solidFill>
                <a:effectLst/>
                <a:highlight>
                  <a:srgbClr val="FFFFFF"/>
                </a:highlight>
                <a:latin typeface="Constantia" panose="02030602050306030303" pitchFamily="18" charset="0"/>
              </a:rPr>
              <a:t>) or </a:t>
            </a:r>
            <a:r>
              <a:rPr lang="en-GB" b="1" i="0" dirty="0">
                <a:solidFill>
                  <a:srgbClr val="202122"/>
                </a:solidFill>
                <a:effectLst/>
                <a:highlight>
                  <a:srgbClr val="FFFFFF"/>
                </a:highlight>
                <a:latin typeface="Constantia" panose="02030602050306030303" pitchFamily="18" charset="0"/>
              </a:rPr>
              <a:t>superior olive</a:t>
            </a:r>
            <a:r>
              <a:rPr lang="en-GB" b="0" i="0" dirty="0">
                <a:solidFill>
                  <a:srgbClr val="202122"/>
                </a:solidFill>
                <a:effectLst/>
                <a:highlight>
                  <a:srgbClr val="FFFFFF"/>
                </a:highlight>
                <a:latin typeface="Constantia" panose="02030602050306030303" pitchFamily="18" charset="0"/>
              </a:rPr>
              <a:t> is a collection of nuclei that is located in </a:t>
            </a:r>
            <a:r>
              <a:rPr lang="en-GB" b="0" i="0" u="none" strike="noStrike" dirty="0">
                <a:effectLst/>
                <a:highlight>
                  <a:srgbClr val="FFFFFF"/>
                </a:highlight>
                <a:latin typeface="Constantia" panose="02030602050306030303" pitchFamily="18" charset="0"/>
              </a:rPr>
              <a:t>pons</a:t>
            </a:r>
            <a:r>
              <a:rPr lang="en-GB" b="0" i="0" dirty="0">
                <a:solidFill>
                  <a:srgbClr val="202122"/>
                </a:solidFill>
                <a:effectLst/>
                <a:highlight>
                  <a:srgbClr val="FFFFFF"/>
                </a:highlight>
                <a:latin typeface="Constantia" panose="02030602050306030303" pitchFamily="18" charset="0"/>
              </a:rPr>
              <a:t>, is an important component of the ascending and descending auditory pathways of the </a:t>
            </a:r>
            <a:r>
              <a:rPr lang="en-GB" b="0" i="0" u="none" strike="noStrike" dirty="0">
                <a:effectLst/>
                <a:highlight>
                  <a:srgbClr val="FFFFFF"/>
                </a:highlight>
                <a:latin typeface="Constantia" panose="02030602050306030303" pitchFamily="18" charset="0"/>
              </a:rPr>
              <a:t>auditory system</a:t>
            </a:r>
            <a:r>
              <a:rPr lang="en-GB" b="0" i="0" dirty="0">
                <a:solidFill>
                  <a:srgbClr val="202122"/>
                </a:solidFill>
                <a:effectLst/>
                <a:highlight>
                  <a:srgbClr val="FFFFFF"/>
                </a:highlight>
                <a:latin typeface="Constantia" panose="02030602050306030303" pitchFamily="18" charset="0"/>
              </a:rPr>
              <a:t>. Fibers from SOC </a:t>
            </a:r>
            <a:r>
              <a:rPr lang="en-GB" b="0" i="0" dirty="0">
                <a:effectLst/>
                <a:highlight>
                  <a:srgbClr val="FFFFFF"/>
                </a:highlight>
                <a:latin typeface="Constantia" panose="02030602050306030303" pitchFamily="18" charset="0"/>
              </a:rPr>
              <a:t>continue to the lateral lemniscus, then the inferior colliculus, then the medial geniculate body, before finally arriving at the primary auditory cortex.</a:t>
            </a:r>
            <a:br>
              <a:rPr lang="en-GB" b="0" i="0" dirty="0">
                <a:effectLst/>
                <a:highlight>
                  <a:srgbClr val="FFFFFF"/>
                </a:highlight>
                <a:latin typeface="Constantia" panose="02030602050306030303" pitchFamily="18" charset="0"/>
              </a:rPr>
            </a:br>
            <a:r>
              <a:rPr lang="en-GB" u="sng" dirty="0">
                <a:highlight>
                  <a:srgbClr val="FFFFFF"/>
                </a:highlight>
                <a:latin typeface="Constantia" panose="02030602050306030303" pitchFamily="18" charset="0"/>
              </a:rPr>
              <a:t>Trapezoid nucleus and superior olivary complex</a:t>
            </a:r>
            <a:r>
              <a:rPr lang="en-GB" b="0" i="0" u="sng" dirty="0">
                <a:solidFill>
                  <a:srgbClr val="202122"/>
                </a:solidFill>
                <a:effectLst/>
                <a:highlight>
                  <a:srgbClr val="FFFFFF"/>
                </a:highlight>
                <a:latin typeface="Arial" panose="020B0604020202020204" pitchFamily="34" charset="0"/>
              </a:rPr>
              <a:t> </a:t>
            </a:r>
            <a:r>
              <a:rPr lang="en-GB" b="0" i="0" u="sng" dirty="0">
                <a:effectLst/>
                <a:highlight>
                  <a:srgbClr val="FFFFFF"/>
                </a:highlight>
                <a:latin typeface="Constantia" panose="02030602050306030303" pitchFamily="18" charset="0"/>
              </a:rPr>
              <a:t>help with localization of sound</a:t>
            </a:r>
            <a:r>
              <a:rPr lang="en-GB" b="0" i="0" u="sng" dirty="0">
                <a:solidFill>
                  <a:srgbClr val="202122"/>
                </a:solidFill>
                <a:effectLst/>
                <a:highlight>
                  <a:srgbClr val="FFFFFF"/>
                </a:highlight>
                <a:latin typeface="Constantia" panose="02030602050306030303" pitchFamily="18" charset="0"/>
              </a:rPr>
              <a:t>.</a:t>
            </a:r>
            <a:endParaRPr lang="en-GB" b="0" i="0" u="sng" dirty="0">
              <a:effectLst/>
              <a:highlight>
                <a:srgbClr val="FFFFFF"/>
              </a:highlight>
              <a:latin typeface="Constantia" panose="02030602050306030303" pitchFamily="18" charset="0"/>
            </a:endParaRPr>
          </a:p>
          <a:p>
            <a:pPr marL="285750" indent="-285750">
              <a:buFont typeface="Arial" panose="020B0604020202020204" pitchFamily="34" charset="0"/>
              <a:buChar char="•"/>
            </a:pPr>
            <a:r>
              <a:rPr lang="en-GB" b="1" dirty="0">
                <a:highlight>
                  <a:srgbClr val="FFFFFF"/>
                </a:highlight>
                <a:latin typeface="Constantia" panose="02030602050306030303" pitchFamily="18" charset="0"/>
              </a:rPr>
              <a:t>The nucleus of the lateral lemniscus </a:t>
            </a:r>
            <a:r>
              <a:rPr lang="en-GB" dirty="0">
                <a:highlight>
                  <a:srgbClr val="FFFFFF"/>
                </a:highlight>
                <a:latin typeface="Constantia" panose="02030602050306030303" pitchFamily="18" charset="0"/>
              </a:rPr>
              <a:t>is located in the rostral pons, medial to the tract of the lateral lemniscus (acoustic pathway). It consists mainly of a larger anterior (ventral) nucleus and a smaller posterior (dorsal) nucleus. It receives </a:t>
            </a:r>
            <a:r>
              <a:rPr lang="en-GB" dirty="0" err="1">
                <a:highlight>
                  <a:srgbClr val="FFFFFF"/>
                </a:highlight>
                <a:latin typeface="Constantia" panose="02030602050306030303" pitchFamily="18" charset="0"/>
              </a:rPr>
              <a:t>fibers</a:t>
            </a:r>
            <a:r>
              <a:rPr lang="en-GB" dirty="0">
                <a:highlight>
                  <a:srgbClr val="FFFFFF"/>
                </a:highlight>
                <a:latin typeface="Constantia" panose="02030602050306030303" pitchFamily="18" charset="0"/>
              </a:rPr>
              <a:t> from the cochlear nuclei and the superior olivary complex and projects </a:t>
            </a:r>
            <a:r>
              <a:rPr lang="en-GB" dirty="0" err="1">
                <a:highlight>
                  <a:srgbClr val="FFFFFF"/>
                </a:highlight>
                <a:latin typeface="Constantia" panose="02030602050306030303" pitchFamily="18" charset="0"/>
              </a:rPr>
              <a:t>efferents</a:t>
            </a:r>
            <a:r>
              <a:rPr lang="en-GB" dirty="0">
                <a:highlight>
                  <a:srgbClr val="FFFFFF"/>
                </a:highlight>
                <a:latin typeface="Constantia" panose="02030602050306030303" pitchFamily="18" charset="0"/>
              </a:rPr>
              <a:t> to the superior and inferior colliculi of the mesencephalon. The nucleus of the lateral lemniscus is involved in the coordination of auditory and visual responses.</a:t>
            </a:r>
          </a:p>
        </p:txBody>
      </p:sp>
      <p:pic>
        <p:nvPicPr>
          <p:cNvPr id="19460" name="Picture 4" descr="undefined">
            <a:extLst>
              <a:ext uri="{FF2B5EF4-FFF2-40B4-BE49-F238E27FC236}">
                <a16:creationId xmlns:a16="http://schemas.microsoft.com/office/drawing/2014/main" id="{E52B2BB5-CB43-CD19-78D5-6075D4B4FE2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7058" y="4149081"/>
            <a:ext cx="4193374" cy="270892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8028624B-A9CA-F3F8-6C1D-BE9299C05C95}"/>
              </a:ext>
            </a:extLst>
          </p:cNvPr>
          <p:cNvSpPr txBox="1"/>
          <p:nvPr/>
        </p:nvSpPr>
        <p:spPr>
          <a:xfrm>
            <a:off x="1743159" y="5246046"/>
            <a:ext cx="2317942" cy="338554"/>
          </a:xfrm>
          <a:prstGeom prst="rect">
            <a:avLst/>
          </a:prstGeom>
          <a:noFill/>
        </p:spPr>
        <p:txBody>
          <a:bodyPr wrap="none" rtlCol="0">
            <a:spAutoFit/>
          </a:bodyPr>
          <a:lstStyle/>
          <a:p>
            <a:r>
              <a:rPr lang="en-GB" sz="1600" dirty="0">
                <a:latin typeface="Constantia" panose="02030602050306030303" pitchFamily="18" charset="0"/>
              </a:rPr>
              <a:t>Superior olivary nucleus</a:t>
            </a:r>
          </a:p>
        </p:txBody>
      </p:sp>
      <p:cxnSp>
        <p:nvCxnSpPr>
          <p:cNvPr id="5" name="Straight Arrow Connector 4">
            <a:extLst>
              <a:ext uri="{FF2B5EF4-FFF2-40B4-BE49-F238E27FC236}">
                <a16:creationId xmlns:a16="http://schemas.microsoft.com/office/drawing/2014/main" id="{5EA8D8E1-A357-3BE4-75A4-F347449E05AC}"/>
              </a:ext>
            </a:extLst>
          </p:cNvPr>
          <p:cNvCxnSpPr>
            <a:stCxn id="2" idx="3"/>
          </p:cNvCxnSpPr>
          <p:nvPr/>
        </p:nvCxnSpPr>
        <p:spPr bwMode="auto">
          <a:xfrm>
            <a:off x="4061101" y="5415323"/>
            <a:ext cx="1591019" cy="316221"/>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TextBox 5">
            <a:extLst>
              <a:ext uri="{FF2B5EF4-FFF2-40B4-BE49-F238E27FC236}">
                <a16:creationId xmlns:a16="http://schemas.microsoft.com/office/drawing/2014/main" id="{D7FF705E-2A49-40C5-AE75-FC2DBEEB0E26}"/>
              </a:ext>
            </a:extLst>
          </p:cNvPr>
          <p:cNvSpPr txBox="1"/>
          <p:nvPr/>
        </p:nvSpPr>
        <p:spPr>
          <a:xfrm>
            <a:off x="2315677" y="5731544"/>
            <a:ext cx="1557029" cy="338554"/>
          </a:xfrm>
          <a:prstGeom prst="rect">
            <a:avLst/>
          </a:prstGeom>
          <a:noFill/>
        </p:spPr>
        <p:txBody>
          <a:bodyPr wrap="none" rtlCol="0">
            <a:spAutoFit/>
          </a:bodyPr>
          <a:lstStyle/>
          <a:p>
            <a:r>
              <a:rPr lang="en-GB" sz="1600" dirty="0">
                <a:latin typeface="Constantia" panose="02030602050306030303" pitchFamily="18" charset="0"/>
              </a:rPr>
              <a:t>Trapezoid body</a:t>
            </a:r>
          </a:p>
        </p:txBody>
      </p:sp>
      <p:cxnSp>
        <p:nvCxnSpPr>
          <p:cNvPr id="7" name="Straight Arrow Connector 6">
            <a:extLst>
              <a:ext uri="{FF2B5EF4-FFF2-40B4-BE49-F238E27FC236}">
                <a16:creationId xmlns:a16="http://schemas.microsoft.com/office/drawing/2014/main" id="{98043CE8-4767-54BE-935F-6D00BA159412}"/>
              </a:ext>
            </a:extLst>
          </p:cNvPr>
          <p:cNvCxnSpPr/>
          <p:nvPr/>
        </p:nvCxnSpPr>
        <p:spPr bwMode="auto">
          <a:xfrm flipV="1">
            <a:off x="3802646" y="5900821"/>
            <a:ext cx="1849474" cy="96933"/>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671971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4CFB411-BB1B-9E7A-8BA2-0701E0E87F65}"/>
              </a:ext>
            </a:extLst>
          </p:cNvPr>
          <p:cNvPicPr>
            <a:picLocks noChangeAspect="1"/>
          </p:cNvPicPr>
          <p:nvPr/>
        </p:nvPicPr>
        <p:blipFill rotWithShape="1">
          <a:blip r:embed="rId2"/>
          <a:srcRect l="7476" t="10705" r="7476"/>
          <a:stretch/>
        </p:blipFill>
        <p:spPr>
          <a:xfrm>
            <a:off x="0" y="1196752"/>
            <a:ext cx="4896544" cy="3296872"/>
          </a:xfrm>
          <a:prstGeom prst="rect">
            <a:avLst/>
          </a:prstGeom>
        </p:spPr>
      </p:pic>
      <p:sp>
        <p:nvSpPr>
          <p:cNvPr id="2" name="Rectangle 3">
            <a:extLst>
              <a:ext uri="{FF2B5EF4-FFF2-40B4-BE49-F238E27FC236}">
                <a16:creationId xmlns:a16="http://schemas.microsoft.com/office/drawing/2014/main" id="{487DB9A5-3592-1BE2-E7BE-B4348FD6F320}"/>
              </a:ext>
            </a:extLst>
          </p:cNvPr>
          <p:cNvSpPr txBox="1">
            <a:spLocks noChangeArrowheads="1"/>
          </p:cNvSpPr>
          <p:nvPr/>
        </p:nvSpPr>
        <p:spPr bwMode="auto">
          <a:xfrm>
            <a:off x="629816" y="116632"/>
            <a:ext cx="7884368"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600" kern="1200">
                <a:solidFill>
                  <a:schemeClr val="tx2"/>
                </a:solidFill>
                <a:latin typeface="+mj-lt"/>
                <a:ea typeface="+mj-ea"/>
                <a:cs typeface="+mj-cs"/>
              </a:defRPr>
            </a:lvl1pPr>
            <a:lvl2pPr algn="ctr" rtl="0" eaLnBrk="0" fontAlgn="base" hangingPunct="0">
              <a:spcBef>
                <a:spcPct val="0"/>
              </a:spcBef>
              <a:spcAft>
                <a:spcPct val="0"/>
              </a:spcAft>
              <a:defRPr sz="3600">
                <a:solidFill>
                  <a:schemeClr val="tx2"/>
                </a:solidFill>
                <a:latin typeface="Arial" panose="020B0604020202020204" pitchFamily="34" charset="0"/>
              </a:defRPr>
            </a:lvl2pPr>
            <a:lvl3pPr algn="ctr" rtl="0" eaLnBrk="0" fontAlgn="base" hangingPunct="0">
              <a:spcBef>
                <a:spcPct val="0"/>
              </a:spcBef>
              <a:spcAft>
                <a:spcPct val="0"/>
              </a:spcAft>
              <a:defRPr sz="3600">
                <a:solidFill>
                  <a:schemeClr val="tx2"/>
                </a:solidFill>
                <a:latin typeface="Arial" panose="020B0604020202020204" pitchFamily="34" charset="0"/>
              </a:defRPr>
            </a:lvl3pPr>
            <a:lvl4pPr algn="ctr" rtl="0" eaLnBrk="0" fontAlgn="base" hangingPunct="0">
              <a:spcBef>
                <a:spcPct val="0"/>
              </a:spcBef>
              <a:spcAft>
                <a:spcPct val="0"/>
              </a:spcAft>
              <a:defRPr sz="3600">
                <a:solidFill>
                  <a:schemeClr val="tx2"/>
                </a:solidFill>
                <a:latin typeface="Arial" panose="020B0604020202020204" pitchFamily="34" charset="0"/>
              </a:defRPr>
            </a:lvl4pPr>
            <a:lvl5pPr algn="ctr" rtl="0" eaLnBrk="0" fontAlgn="base" hangingPunct="0">
              <a:spcBef>
                <a:spcPct val="0"/>
              </a:spcBef>
              <a:spcAft>
                <a:spcPct val="0"/>
              </a:spcAft>
              <a:defRPr sz="3600">
                <a:solidFill>
                  <a:schemeClr val="tx2"/>
                </a:solidFill>
                <a:latin typeface="Arial" panose="020B0604020202020204" pitchFamily="34" charset="0"/>
              </a:defRPr>
            </a:lvl5pPr>
            <a:lvl6pPr marL="457200" algn="ctr" rtl="0" eaLnBrk="0" fontAlgn="base" hangingPunct="0">
              <a:spcBef>
                <a:spcPct val="0"/>
              </a:spcBef>
              <a:spcAft>
                <a:spcPct val="0"/>
              </a:spcAft>
              <a:defRPr sz="3600">
                <a:solidFill>
                  <a:schemeClr val="tx2"/>
                </a:solidFill>
                <a:latin typeface="Arial" panose="020B0604020202020204" pitchFamily="34" charset="0"/>
              </a:defRPr>
            </a:lvl6pPr>
            <a:lvl7pPr marL="914400" algn="ctr" rtl="0" eaLnBrk="0" fontAlgn="base" hangingPunct="0">
              <a:spcBef>
                <a:spcPct val="0"/>
              </a:spcBef>
              <a:spcAft>
                <a:spcPct val="0"/>
              </a:spcAft>
              <a:defRPr sz="3600">
                <a:solidFill>
                  <a:schemeClr val="tx2"/>
                </a:solidFill>
                <a:latin typeface="Arial" panose="020B0604020202020204" pitchFamily="34" charset="0"/>
              </a:defRPr>
            </a:lvl7pPr>
            <a:lvl8pPr marL="1371600" algn="ctr" rtl="0" eaLnBrk="0" fontAlgn="base" hangingPunct="0">
              <a:spcBef>
                <a:spcPct val="0"/>
              </a:spcBef>
              <a:spcAft>
                <a:spcPct val="0"/>
              </a:spcAft>
              <a:defRPr sz="3600">
                <a:solidFill>
                  <a:schemeClr val="tx2"/>
                </a:solidFill>
                <a:latin typeface="Arial" panose="020B0604020202020204" pitchFamily="34" charset="0"/>
              </a:defRPr>
            </a:lvl8pPr>
            <a:lvl9pPr marL="1828800" algn="ctr" rtl="0" eaLnBrk="0" fontAlgn="base" hangingPunct="0">
              <a:spcBef>
                <a:spcPct val="0"/>
              </a:spcBef>
              <a:spcAft>
                <a:spcPct val="0"/>
              </a:spcAft>
              <a:defRPr sz="3600">
                <a:solidFill>
                  <a:schemeClr val="tx2"/>
                </a:solidFill>
                <a:latin typeface="Arial" panose="020B0604020202020204" pitchFamily="34" charset="0"/>
              </a:defRPr>
            </a:lvl9pPr>
          </a:lstStyle>
          <a:p>
            <a:pPr eaLnBrk="1" hangingPunct="1"/>
            <a:r>
              <a:rPr lang="en-US" altLang="en-US" b="1" u="sng" dirty="0" err="1">
                <a:latin typeface="Algerian" panose="04020705040A02060702" pitchFamily="82" charset="0"/>
              </a:rPr>
              <a:t>VENTRal</a:t>
            </a:r>
            <a:r>
              <a:rPr lang="en-US" altLang="en-US" b="1" u="sng" dirty="0">
                <a:latin typeface="Algerian" panose="04020705040A02060702" pitchFamily="82" charset="0"/>
              </a:rPr>
              <a:t> surface of the brainstem</a:t>
            </a:r>
          </a:p>
        </p:txBody>
      </p:sp>
      <p:pic>
        <p:nvPicPr>
          <p:cNvPr id="4" name="Picture 4">
            <a:extLst>
              <a:ext uri="{FF2B5EF4-FFF2-40B4-BE49-F238E27FC236}">
                <a16:creationId xmlns:a16="http://schemas.microsoft.com/office/drawing/2014/main" id="{7BF03EA2-F194-E783-9DF4-48AE9256AD95}"/>
              </a:ext>
            </a:extLst>
          </p:cNvPr>
          <p:cNvPicPr>
            <a:picLocks noGrp="1" noChangeAspect="1" noChangeArrowheads="1"/>
          </p:cNvPicPr>
          <p:nvPr/>
        </p:nvPicPr>
        <p:blipFill>
          <a:blip r:embed="rId3">
            <a:extLst>
              <a:ext uri="{28A0092B-C50C-407E-A947-70E740481C1C}">
                <a14:useLocalDpi xmlns:a14="http://schemas.microsoft.com/office/drawing/2010/main" val="0"/>
              </a:ext>
            </a:extLst>
          </a:blip>
          <a:srcRect l="7788" t="6854" r="38164" b="38190"/>
          <a:stretch>
            <a:fillRect/>
          </a:stretch>
        </p:blipFill>
        <p:spPr bwMode="auto">
          <a:xfrm>
            <a:off x="4472294" y="3573016"/>
            <a:ext cx="4671706" cy="3561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5230293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DFD1891-44CB-AE89-0BAD-CFEDFCD78A4D}"/>
              </a:ext>
            </a:extLst>
          </p:cNvPr>
          <p:cNvSpPr txBox="1"/>
          <p:nvPr/>
        </p:nvSpPr>
        <p:spPr>
          <a:xfrm>
            <a:off x="0" y="0"/>
            <a:ext cx="9144000" cy="7032694"/>
          </a:xfrm>
          <a:prstGeom prst="rect">
            <a:avLst/>
          </a:prstGeom>
          <a:noFill/>
        </p:spPr>
        <p:txBody>
          <a:bodyPr wrap="square">
            <a:spAutoFit/>
          </a:bodyPr>
          <a:lstStyle/>
          <a:p>
            <a:pPr algn="l"/>
            <a:r>
              <a:rPr lang="en-GB" b="1" i="0" dirty="0">
                <a:effectLst/>
                <a:highlight>
                  <a:srgbClr val="FFFFFF"/>
                </a:highlight>
                <a:latin typeface="Constantia" panose="02030602050306030303" pitchFamily="18" charset="0"/>
              </a:rPr>
              <a:t>Nuclei of reticular formation of pons</a:t>
            </a:r>
          </a:p>
          <a:p>
            <a:pPr algn="l"/>
            <a:endParaRPr lang="en-GB" sz="800" b="0" i="0" dirty="0">
              <a:effectLst/>
              <a:highlight>
                <a:srgbClr val="FFFFFF"/>
              </a:highlight>
              <a:latin typeface="Constantia" panose="02030602050306030303" pitchFamily="18" charset="0"/>
            </a:endParaRPr>
          </a:p>
          <a:p>
            <a:r>
              <a:rPr lang="en-GB" b="0" i="0" dirty="0">
                <a:effectLst/>
                <a:highlight>
                  <a:srgbClr val="FFFFFF"/>
                </a:highlight>
                <a:latin typeface="Constantia" panose="02030602050306030303" pitchFamily="18" charset="0"/>
              </a:rPr>
              <a:t>- </a:t>
            </a:r>
            <a:r>
              <a:rPr lang="en-GB" sz="1700" b="0" i="0" dirty="0">
                <a:effectLst/>
                <a:highlight>
                  <a:srgbClr val="FFFFFF"/>
                </a:highlight>
                <a:latin typeface="Constantia" panose="02030602050306030303" pitchFamily="18" charset="0"/>
              </a:rPr>
              <a:t>The nuclei of the reticular formation span the entire brainstem and are grouped into</a:t>
            </a:r>
            <a:br>
              <a:rPr lang="en-GB" sz="1700" b="0" i="0" dirty="0">
                <a:effectLst/>
                <a:highlight>
                  <a:srgbClr val="FFFFFF"/>
                </a:highlight>
                <a:latin typeface="Constantia" panose="02030602050306030303" pitchFamily="18" charset="0"/>
              </a:rPr>
            </a:br>
            <a:r>
              <a:rPr lang="en-GB" sz="1700" b="0" i="0" dirty="0">
                <a:effectLst/>
                <a:highlight>
                  <a:srgbClr val="FFFFFF"/>
                </a:highlight>
                <a:latin typeface="Constantia" panose="02030602050306030303" pitchFamily="18" charset="0"/>
              </a:rPr>
              <a:t>   longitudinal columns, the </a:t>
            </a:r>
            <a:r>
              <a:rPr lang="en-GB" sz="1700" b="1" i="0" dirty="0">
                <a:effectLst/>
                <a:highlight>
                  <a:srgbClr val="FFFFFF"/>
                </a:highlight>
                <a:latin typeface="Constantia" panose="02030602050306030303" pitchFamily="18" charset="0"/>
              </a:rPr>
              <a:t>lateral, medial and median (raphe) column</a:t>
            </a:r>
            <a:r>
              <a:rPr lang="en-GB" sz="1700" b="0" i="0" dirty="0">
                <a:effectLst/>
                <a:highlight>
                  <a:srgbClr val="FFFFFF"/>
                </a:highlight>
                <a:latin typeface="Constantia" panose="02030602050306030303" pitchFamily="18" charset="0"/>
              </a:rPr>
              <a:t>. </a:t>
            </a:r>
            <a:br>
              <a:rPr lang="en-GB" sz="1700" b="0" i="0" dirty="0">
                <a:effectLst/>
                <a:highlight>
                  <a:srgbClr val="FFFFFF"/>
                </a:highlight>
                <a:latin typeface="Constantia" panose="02030602050306030303" pitchFamily="18" charset="0"/>
              </a:rPr>
            </a:br>
            <a:r>
              <a:rPr lang="en-GB" sz="1700" b="0" i="0" dirty="0">
                <a:effectLst/>
                <a:highlight>
                  <a:srgbClr val="FFFFFF"/>
                </a:highlight>
                <a:latin typeface="Constantia" panose="02030602050306030303" pitchFamily="18" charset="0"/>
              </a:rPr>
              <a:t>- The pons contains a number of these nuclei from all three groups, including</a:t>
            </a:r>
            <a:br>
              <a:rPr lang="en-GB" sz="1700" b="0" i="0" dirty="0">
                <a:effectLst/>
                <a:highlight>
                  <a:srgbClr val="FFFFFF"/>
                </a:highlight>
                <a:latin typeface="Constantia" panose="02030602050306030303" pitchFamily="18" charset="0"/>
              </a:rPr>
            </a:br>
            <a:r>
              <a:rPr lang="en-GB" sz="1700" b="0" i="0" dirty="0">
                <a:effectLst/>
                <a:highlight>
                  <a:srgbClr val="FFFFFF"/>
                </a:highlight>
                <a:latin typeface="Constantia" panose="02030602050306030303" pitchFamily="18" charset="0"/>
              </a:rPr>
              <a:t>   </a:t>
            </a:r>
            <a:r>
              <a:rPr lang="en-GB" sz="1700" b="1" i="0" dirty="0">
                <a:effectLst/>
                <a:highlight>
                  <a:srgbClr val="FFFFFF"/>
                </a:highlight>
                <a:latin typeface="Constantia" panose="02030602050306030303" pitchFamily="18" charset="0"/>
              </a:rPr>
              <a:t>the parabrachial nuclei and </a:t>
            </a:r>
            <a:r>
              <a:rPr lang="en-GB" sz="1700" b="1" i="0" dirty="0" err="1">
                <a:effectLst/>
                <a:highlight>
                  <a:srgbClr val="FFFFFF"/>
                </a:highlight>
                <a:latin typeface="Constantia" panose="02030602050306030303" pitchFamily="18" charset="0"/>
              </a:rPr>
              <a:t>Kölliker</a:t>
            </a:r>
            <a:r>
              <a:rPr lang="en-GB" sz="1700" b="1" i="0" dirty="0">
                <a:effectLst/>
                <a:highlight>
                  <a:srgbClr val="FFFFFF"/>
                </a:highlight>
                <a:latin typeface="Constantia" panose="02030602050306030303" pitchFamily="18" charset="0"/>
              </a:rPr>
              <a:t>-Fuse nucleus</a:t>
            </a:r>
            <a:r>
              <a:rPr lang="en-GB" sz="1700" b="0" i="0" dirty="0">
                <a:effectLst/>
                <a:highlight>
                  <a:srgbClr val="FFFFFF"/>
                </a:highlight>
                <a:latin typeface="Constantia" panose="02030602050306030303" pitchFamily="18" charset="0"/>
              </a:rPr>
              <a:t>, which play a role in involuntary</a:t>
            </a:r>
            <a:br>
              <a:rPr lang="en-GB" sz="1700" b="0" i="0" dirty="0">
                <a:effectLst/>
                <a:highlight>
                  <a:srgbClr val="FFFFFF"/>
                </a:highlight>
                <a:latin typeface="Constantia" panose="02030602050306030303" pitchFamily="18" charset="0"/>
              </a:rPr>
            </a:br>
            <a:r>
              <a:rPr lang="en-GB" sz="1700" b="0" i="0" dirty="0">
                <a:effectLst/>
                <a:highlight>
                  <a:srgbClr val="FFFFFF"/>
                </a:highlight>
                <a:latin typeface="Constantia" panose="02030602050306030303" pitchFamily="18" charset="0"/>
              </a:rPr>
              <a:t>   respiratory control. </a:t>
            </a:r>
            <a:br>
              <a:rPr lang="en-GB" sz="1700" b="0" i="0" dirty="0">
                <a:effectLst/>
                <a:highlight>
                  <a:srgbClr val="FFFFFF"/>
                </a:highlight>
                <a:latin typeface="Constantia" panose="02030602050306030303" pitchFamily="18" charset="0"/>
              </a:rPr>
            </a:br>
            <a:r>
              <a:rPr lang="en-GB" sz="1700" b="0" i="0" dirty="0">
                <a:effectLst/>
                <a:highlight>
                  <a:srgbClr val="FFFFFF"/>
                </a:highlight>
                <a:latin typeface="Constantia" panose="02030602050306030303" pitchFamily="18" charset="0"/>
              </a:rPr>
              <a:t>- It also contains the </a:t>
            </a:r>
            <a:r>
              <a:rPr lang="en-GB" sz="1700" b="1" i="0" dirty="0">
                <a:effectLst/>
                <a:highlight>
                  <a:srgbClr val="FFFFFF"/>
                </a:highlight>
                <a:latin typeface="Constantia" panose="02030602050306030303" pitchFamily="18" charset="0"/>
              </a:rPr>
              <a:t>rostral pontine nucleus</a:t>
            </a:r>
            <a:r>
              <a:rPr lang="en-GB" sz="1700" b="0" i="0" dirty="0">
                <a:effectLst/>
                <a:highlight>
                  <a:srgbClr val="FFFFFF"/>
                </a:highlight>
                <a:latin typeface="Constantia" panose="02030602050306030303" pitchFamily="18" charset="0"/>
              </a:rPr>
              <a:t>, </a:t>
            </a:r>
            <a:r>
              <a:rPr lang="en-GB" sz="1700" b="1" i="0" dirty="0">
                <a:effectLst/>
                <a:highlight>
                  <a:srgbClr val="FFFFFF"/>
                </a:highlight>
                <a:latin typeface="Constantia" panose="02030602050306030303" pitchFamily="18" charset="0"/>
              </a:rPr>
              <a:t>the caudal pontine reticular</a:t>
            </a:r>
            <a:br>
              <a:rPr lang="en-GB" sz="1700" b="1" i="0" dirty="0">
                <a:effectLst/>
                <a:highlight>
                  <a:srgbClr val="FFFFFF"/>
                </a:highlight>
                <a:latin typeface="Constantia" panose="02030602050306030303" pitchFamily="18" charset="0"/>
              </a:rPr>
            </a:br>
            <a:r>
              <a:rPr lang="en-GB" sz="1700" b="1" i="0" dirty="0">
                <a:effectLst/>
                <a:highlight>
                  <a:srgbClr val="FFFFFF"/>
                </a:highlight>
                <a:latin typeface="Constantia" panose="02030602050306030303" pitchFamily="18" charset="0"/>
              </a:rPr>
              <a:t>   nucleus </a:t>
            </a:r>
            <a:r>
              <a:rPr lang="en-GB" sz="1700" b="0" i="0" dirty="0">
                <a:effectLst/>
                <a:highlight>
                  <a:srgbClr val="FFFFFF"/>
                </a:highlight>
                <a:latin typeface="Constantia" panose="02030602050306030303" pitchFamily="18" charset="0"/>
              </a:rPr>
              <a:t>and </a:t>
            </a:r>
            <a:r>
              <a:rPr lang="en-GB" sz="1700" b="1" i="0" dirty="0">
                <a:effectLst/>
                <a:highlight>
                  <a:srgbClr val="FFFFFF"/>
                </a:highlight>
                <a:latin typeface="Constantia" panose="02030602050306030303" pitchFamily="18" charset="0"/>
              </a:rPr>
              <a:t>the pontine raphe nucleus</a:t>
            </a:r>
            <a:r>
              <a:rPr lang="en-GB" sz="1700" b="0" i="0" dirty="0">
                <a:effectLst/>
                <a:highlight>
                  <a:srgbClr val="FFFFFF"/>
                </a:highlight>
                <a:latin typeface="Constantia" panose="02030602050306030303" pitchFamily="18" charset="0"/>
              </a:rPr>
              <a:t>. These nuclei are involved in the modulation</a:t>
            </a:r>
            <a:br>
              <a:rPr lang="en-GB" sz="1700" b="0" i="0" dirty="0">
                <a:effectLst/>
                <a:highlight>
                  <a:srgbClr val="FFFFFF"/>
                </a:highlight>
                <a:latin typeface="Constantia" panose="02030602050306030303" pitchFamily="18" charset="0"/>
              </a:rPr>
            </a:br>
            <a:r>
              <a:rPr lang="en-GB" sz="1700" b="0" i="0" dirty="0">
                <a:effectLst/>
                <a:highlight>
                  <a:srgbClr val="FFFFFF"/>
                </a:highlight>
                <a:latin typeface="Constantia" panose="02030602050306030303" pitchFamily="18" charset="0"/>
              </a:rPr>
              <a:t>   of eye movements and contribute to the regulation of consciousness, pain and</a:t>
            </a:r>
            <a:br>
              <a:rPr lang="en-GB" sz="1700" b="0" i="0" dirty="0">
                <a:effectLst/>
                <a:highlight>
                  <a:srgbClr val="FFFFFF"/>
                </a:highlight>
                <a:latin typeface="Constantia" panose="02030602050306030303" pitchFamily="18" charset="0"/>
              </a:rPr>
            </a:br>
            <a:r>
              <a:rPr lang="en-GB" sz="1700" b="0" i="0" dirty="0">
                <a:effectLst/>
                <a:highlight>
                  <a:srgbClr val="FFFFFF"/>
                </a:highlight>
                <a:latin typeface="Constantia" panose="02030602050306030303" pitchFamily="18" charset="0"/>
              </a:rPr>
              <a:t>   cardiovascular and respiratory control.</a:t>
            </a:r>
            <a:br>
              <a:rPr lang="en-GB" sz="1700" dirty="0">
                <a:highlight>
                  <a:srgbClr val="FFFFFF"/>
                </a:highlight>
                <a:latin typeface="Constantia" panose="02030602050306030303" pitchFamily="18" charset="0"/>
              </a:rPr>
            </a:br>
            <a:r>
              <a:rPr lang="en-GB" sz="1700" dirty="0">
                <a:highlight>
                  <a:srgbClr val="FFFFFF"/>
                </a:highlight>
                <a:latin typeface="Constantia" panose="02030602050306030303" pitchFamily="18" charset="0"/>
              </a:rPr>
              <a:t>- </a:t>
            </a:r>
            <a:r>
              <a:rPr lang="en-GB" sz="1600" b="0" i="0" dirty="0">
                <a:solidFill>
                  <a:srgbClr val="202122"/>
                </a:solidFill>
                <a:effectLst/>
                <a:highlight>
                  <a:srgbClr val="FFFFFF"/>
                </a:highlight>
                <a:latin typeface="Constantia" panose="02030602050306030303" pitchFamily="18" charset="0"/>
              </a:rPr>
              <a:t>The </a:t>
            </a:r>
            <a:r>
              <a:rPr lang="en-GB" sz="1600" b="1" i="0" dirty="0">
                <a:solidFill>
                  <a:srgbClr val="202122"/>
                </a:solidFill>
                <a:effectLst/>
                <a:highlight>
                  <a:srgbClr val="FFFFFF"/>
                </a:highlight>
                <a:latin typeface="Constantia" panose="02030602050306030303" pitchFamily="18" charset="0"/>
              </a:rPr>
              <a:t>paramedian pontine reticular formation</a:t>
            </a:r>
            <a:r>
              <a:rPr lang="en-GB" sz="1600" b="0" i="0" dirty="0">
                <a:solidFill>
                  <a:srgbClr val="202122"/>
                </a:solidFill>
                <a:effectLst/>
                <a:highlight>
                  <a:srgbClr val="FFFFFF"/>
                </a:highlight>
                <a:latin typeface="Constantia" panose="02030602050306030303" pitchFamily="18" charset="0"/>
              </a:rPr>
              <a:t>, also known as </a:t>
            </a:r>
            <a:r>
              <a:rPr lang="en-GB" sz="1600" b="1" i="0" dirty="0" err="1">
                <a:solidFill>
                  <a:srgbClr val="202122"/>
                </a:solidFill>
                <a:effectLst/>
                <a:highlight>
                  <a:srgbClr val="FFFFFF"/>
                </a:highlight>
                <a:latin typeface="Constantia" panose="02030602050306030303" pitchFamily="18" charset="0"/>
              </a:rPr>
              <a:t>paraabducens</a:t>
            </a:r>
            <a:r>
              <a:rPr lang="en-GB" sz="1600" b="1" i="0" dirty="0">
                <a:solidFill>
                  <a:srgbClr val="202122"/>
                </a:solidFill>
                <a:effectLst/>
                <a:highlight>
                  <a:srgbClr val="FFFFFF"/>
                </a:highlight>
                <a:latin typeface="Constantia" panose="02030602050306030303" pitchFamily="18" charset="0"/>
              </a:rPr>
              <a:t> nucleus</a:t>
            </a:r>
            <a:r>
              <a:rPr lang="en-GB" sz="1600" b="0" i="0" dirty="0">
                <a:solidFill>
                  <a:srgbClr val="202122"/>
                </a:solidFill>
                <a:effectLst/>
                <a:highlight>
                  <a:srgbClr val="FFFFFF"/>
                </a:highlight>
                <a:latin typeface="Constantia" panose="02030602050306030303" pitchFamily="18" charset="0"/>
              </a:rPr>
              <a:t>, is in the</a:t>
            </a:r>
            <a:br>
              <a:rPr lang="en-GB" sz="1600" b="0" i="0" dirty="0">
                <a:solidFill>
                  <a:srgbClr val="202122"/>
                </a:solidFill>
                <a:effectLst/>
                <a:highlight>
                  <a:srgbClr val="FFFFFF"/>
                </a:highlight>
                <a:latin typeface="Constantia" panose="02030602050306030303" pitchFamily="18" charset="0"/>
              </a:rPr>
            </a:br>
            <a:r>
              <a:rPr lang="en-GB" sz="1600" b="0" i="0" dirty="0">
                <a:solidFill>
                  <a:srgbClr val="202122"/>
                </a:solidFill>
                <a:effectLst/>
                <a:highlight>
                  <a:srgbClr val="FFFFFF"/>
                </a:highlight>
                <a:latin typeface="Constantia" panose="02030602050306030303" pitchFamily="18" charset="0"/>
              </a:rPr>
              <a:t>   </a:t>
            </a:r>
            <a:r>
              <a:rPr lang="en-GB" sz="1600" b="0" i="0" dirty="0" err="1">
                <a:solidFill>
                  <a:srgbClr val="202122"/>
                </a:solidFill>
                <a:effectLst/>
                <a:highlight>
                  <a:srgbClr val="FFFFFF"/>
                </a:highlight>
                <a:latin typeface="Constantia" panose="02030602050306030303" pitchFamily="18" charset="0"/>
              </a:rPr>
              <a:t>center</a:t>
            </a:r>
            <a:r>
              <a:rPr lang="en-GB" sz="1600" b="0" i="0" dirty="0">
                <a:solidFill>
                  <a:srgbClr val="202122"/>
                </a:solidFill>
                <a:effectLst/>
                <a:highlight>
                  <a:srgbClr val="FFFFFF"/>
                </a:highlight>
                <a:latin typeface="Constantia" panose="02030602050306030303" pitchFamily="18" charset="0"/>
              </a:rPr>
              <a:t> of the pons. It is involved in the coordination of </a:t>
            </a:r>
            <a:r>
              <a:rPr lang="en-GB" sz="1600" b="0" i="0" u="none" strike="noStrike" dirty="0">
                <a:effectLst/>
                <a:highlight>
                  <a:srgbClr val="FFFFFF"/>
                </a:highlight>
                <a:latin typeface="Constantia" panose="02030602050306030303" pitchFamily="18" charset="0"/>
              </a:rPr>
              <a:t>eye movements</a:t>
            </a:r>
            <a:r>
              <a:rPr lang="en-GB" sz="1600" b="0" i="0" dirty="0">
                <a:solidFill>
                  <a:srgbClr val="202122"/>
                </a:solidFill>
                <a:effectLst/>
                <a:highlight>
                  <a:srgbClr val="FFFFFF"/>
                </a:highlight>
                <a:latin typeface="Constantia" panose="02030602050306030303" pitchFamily="18" charset="0"/>
              </a:rPr>
              <a:t>, particularly horizontal.</a:t>
            </a:r>
            <a:endParaRPr lang="en-GB" sz="1700" b="0" i="0" dirty="0">
              <a:effectLst/>
              <a:highlight>
                <a:srgbClr val="FFFFFF"/>
              </a:highlight>
              <a:latin typeface="Constantia" panose="02030602050306030303" pitchFamily="18" charset="0"/>
            </a:endParaRPr>
          </a:p>
          <a:p>
            <a:pPr algn="l"/>
            <a:r>
              <a:rPr lang="en-GB" sz="1700" b="0" i="0" dirty="0">
                <a:effectLst/>
                <a:latin typeface="Constantia" panose="02030602050306030303" pitchFamily="18" charset="0"/>
              </a:rPr>
              <a:t>- </a:t>
            </a:r>
            <a:r>
              <a:rPr lang="en-GB" sz="1700" b="1" i="0" dirty="0">
                <a:effectLst/>
                <a:latin typeface="Constantia" panose="02030602050306030303" pitchFamily="18" charset="0"/>
              </a:rPr>
              <a:t>The pedunculopontine nucleus </a:t>
            </a:r>
            <a:r>
              <a:rPr lang="en-GB" sz="1700" b="0" i="0" dirty="0">
                <a:effectLst/>
                <a:latin typeface="Constantia" panose="02030602050306030303" pitchFamily="18" charset="0"/>
              </a:rPr>
              <a:t>is located in the dorsolateral aspect of the upper</a:t>
            </a:r>
            <a:br>
              <a:rPr lang="en-GB" sz="1700" b="0" i="0" dirty="0">
                <a:effectLst/>
                <a:latin typeface="Constantia" panose="02030602050306030303" pitchFamily="18" charset="0"/>
              </a:rPr>
            </a:br>
            <a:r>
              <a:rPr lang="en-GB" sz="1700" b="0" i="0" dirty="0">
                <a:effectLst/>
                <a:latin typeface="Constantia" panose="02030602050306030303" pitchFamily="18" charset="0"/>
              </a:rPr>
              <a:t>   pontine tegmentum and extends into the caudal part of the tegmentum of the midbrain.</a:t>
            </a:r>
            <a:br>
              <a:rPr lang="en-GB" sz="1700" dirty="0">
                <a:latin typeface="Constantia" panose="02030602050306030303" pitchFamily="18" charset="0"/>
              </a:rPr>
            </a:br>
            <a:r>
              <a:rPr lang="en-GB" sz="1700" dirty="0">
                <a:latin typeface="Constantia" panose="02030602050306030303" pitchFamily="18" charset="0"/>
              </a:rPr>
              <a:t>   </a:t>
            </a:r>
            <a:r>
              <a:rPr lang="en-GB" sz="1700" b="0" i="0" dirty="0">
                <a:effectLst/>
                <a:latin typeface="Constantia" panose="02030602050306030303" pitchFamily="18" charset="0"/>
              </a:rPr>
              <a:t>This nucleus contains </a:t>
            </a:r>
            <a:r>
              <a:rPr lang="en-GB" sz="1700" b="0" i="0" dirty="0" err="1">
                <a:effectLst/>
                <a:latin typeface="Constantia" panose="02030602050306030303" pitchFamily="18" charset="0"/>
              </a:rPr>
              <a:t>acetycholine</a:t>
            </a:r>
            <a:r>
              <a:rPr lang="en-GB" sz="1700" b="0" i="0" dirty="0">
                <a:effectLst/>
                <a:latin typeface="Constantia" panose="02030602050306030303" pitchFamily="18" charset="0"/>
              </a:rPr>
              <a:t> and glutamate as </a:t>
            </a:r>
            <a:r>
              <a:rPr lang="en-GB" sz="1700" b="0" i="0" dirty="0" err="1">
                <a:effectLst/>
                <a:latin typeface="Constantia" panose="02030602050306030303" pitchFamily="18" charset="0"/>
              </a:rPr>
              <a:t>naurotransmitters</a:t>
            </a:r>
            <a:r>
              <a:rPr lang="en-GB" sz="1700" b="0" i="0" dirty="0">
                <a:effectLst/>
                <a:latin typeface="Constantia" panose="02030602050306030303" pitchFamily="18" charset="0"/>
              </a:rPr>
              <a:t>. It has role in </a:t>
            </a:r>
          </a:p>
          <a:p>
            <a:pPr algn="l"/>
            <a:r>
              <a:rPr lang="en-GB" sz="1700" b="0" i="0" dirty="0">
                <a:effectLst/>
                <a:latin typeface="Constantia" panose="02030602050306030303" pitchFamily="18" charset="0"/>
              </a:rPr>
              <a:t>   initiation and modulation of gait and other repetitive body movements.</a:t>
            </a:r>
          </a:p>
          <a:p>
            <a:pPr algn="l"/>
            <a:r>
              <a:rPr lang="en-GB" sz="1700" b="0" i="0" dirty="0">
                <a:effectLst/>
                <a:latin typeface="Constantia" panose="02030602050306030303" pitchFamily="18" charset="0"/>
              </a:rPr>
              <a:t>- </a:t>
            </a:r>
            <a:r>
              <a:rPr lang="en-GB" sz="1700" b="1" i="0" dirty="0">
                <a:effectLst/>
                <a:latin typeface="Constantia" panose="02030602050306030303" pitchFamily="18" charset="0"/>
              </a:rPr>
              <a:t>The </a:t>
            </a:r>
            <a:r>
              <a:rPr lang="en-GB" sz="1700" b="1" i="0" dirty="0" err="1">
                <a:effectLst/>
                <a:latin typeface="Constantia" panose="02030602050306030303" pitchFamily="18" charset="0"/>
              </a:rPr>
              <a:t>laterodorsal</a:t>
            </a:r>
            <a:r>
              <a:rPr lang="en-GB" sz="1700" b="1" i="0" dirty="0">
                <a:effectLst/>
                <a:latin typeface="Constantia" panose="02030602050306030303" pitchFamily="18" charset="0"/>
              </a:rPr>
              <a:t> tegmental nucleus </a:t>
            </a:r>
            <a:r>
              <a:rPr lang="en-GB" sz="1700" b="0" i="0" dirty="0">
                <a:effectLst/>
                <a:latin typeface="Constantia" panose="02030602050306030303" pitchFamily="18" charset="0"/>
              </a:rPr>
              <a:t>extends from the tegmentum of the midbrain to</a:t>
            </a:r>
            <a:br>
              <a:rPr lang="en-GB" sz="1700" b="0" i="0" dirty="0">
                <a:effectLst/>
                <a:latin typeface="Constantia" panose="02030602050306030303" pitchFamily="18" charset="0"/>
              </a:rPr>
            </a:br>
            <a:r>
              <a:rPr lang="en-GB" sz="1700" b="0" i="0" dirty="0">
                <a:effectLst/>
                <a:latin typeface="Constantia" panose="02030602050306030303" pitchFamily="18" charset="0"/>
              </a:rPr>
              <a:t>   the tegmentum of the pons. Along with the pedunculopontine nucleus, this nucleus</a:t>
            </a:r>
            <a:br>
              <a:rPr lang="en-GB" sz="1700" b="0" i="0" dirty="0">
                <a:effectLst/>
                <a:latin typeface="Constantia" panose="02030602050306030303" pitchFamily="18" charset="0"/>
              </a:rPr>
            </a:br>
            <a:r>
              <a:rPr lang="en-GB" sz="1700" b="0" i="0" dirty="0">
                <a:effectLst/>
                <a:latin typeface="Constantia" panose="02030602050306030303" pitchFamily="18" charset="0"/>
              </a:rPr>
              <a:t>   provides cholinergic afferents to various brain regions such as the pontine reticular</a:t>
            </a:r>
            <a:br>
              <a:rPr lang="en-GB" sz="1700" b="0" i="0" dirty="0">
                <a:effectLst/>
                <a:latin typeface="Constantia" panose="02030602050306030303" pitchFamily="18" charset="0"/>
              </a:rPr>
            </a:br>
            <a:r>
              <a:rPr lang="en-GB" sz="1700" b="0" i="0" dirty="0">
                <a:effectLst/>
                <a:latin typeface="Constantia" panose="02030602050306030303" pitchFamily="18" charset="0"/>
              </a:rPr>
              <a:t>   formation, thalamus and limbic system, and is thought to play a role in processes such as</a:t>
            </a:r>
            <a:br>
              <a:rPr lang="en-GB" sz="1700" b="0" i="0" dirty="0">
                <a:effectLst/>
                <a:latin typeface="Constantia" panose="02030602050306030303" pitchFamily="18" charset="0"/>
              </a:rPr>
            </a:br>
            <a:r>
              <a:rPr lang="en-GB" sz="1700" b="0" i="0" dirty="0">
                <a:effectLst/>
                <a:latin typeface="Constantia" panose="02030602050306030303" pitchFamily="18" charset="0"/>
              </a:rPr>
              <a:t>   arousal, eye movements and sleep-wake cycle.</a:t>
            </a:r>
          </a:p>
          <a:p>
            <a:pPr algn="l"/>
            <a:r>
              <a:rPr lang="en-GB" sz="1700" b="0" i="0" dirty="0">
                <a:effectLst/>
                <a:latin typeface="Constantia" panose="02030602050306030303" pitchFamily="18" charset="0"/>
              </a:rPr>
              <a:t>- </a:t>
            </a:r>
            <a:r>
              <a:rPr lang="en-GB" sz="1700" b="1" i="0" dirty="0">
                <a:effectLst/>
                <a:latin typeface="Constantia" panose="02030602050306030303" pitchFamily="18" charset="0"/>
              </a:rPr>
              <a:t>The locus coeruleus </a:t>
            </a:r>
            <a:r>
              <a:rPr lang="en-GB" sz="1700" b="0" i="0" dirty="0">
                <a:effectLst/>
                <a:latin typeface="Constantia" panose="02030602050306030303" pitchFamily="18" charset="0"/>
              </a:rPr>
              <a:t>is a pigmented nucleus located in the rostral pons. It lies in the</a:t>
            </a:r>
            <a:br>
              <a:rPr lang="en-GB" sz="1700" b="0" i="0" dirty="0">
                <a:effectLst/>
                <a:latin typeface="Constantia" panose="02030602050306030303" pitchFamily="18" charset="0"/>
              </a:rPr>
            </a:br>
            <a:r>
              <a:rPr lang="en-GB" sz="1700" b="0" i="0" dirty="0">
                <a:effectLst/>
                <a:latin typeface="Constantia" panose="02030602050306030303" pitchFamily="18" charset="0"/>
              </a:rPr>
              <a:t>   lateral aspect of the floor of the fourth ventricle and contains neurons that</a:t>
            </a:r>
            <a:br>
              <a:rPr lang="en-GB" sz="1700" b="0" i="0" dirty="0">
                <a:effectLst/>
                <a:latin typeface="Constantia" panose="02030602050306030303" pitchFamily="18" charset="0"/>
              </a:rPr>
            </a:br>
            <a:r>
              <a:rPr lang="en-GB" sz="1700" b="0" i="0" dirty="0">
                <a:effectLst/>
                <a:latin typeface="Constantia" panose="02030602050306030303" pitchFamily="18" charset="0"/>
              </a:rPr>
              <a:t>   synthesize norepinephrine.</a:t>
            </a:r>
            <a:r>
              <a:rPr lang="en-GB" sz="1700" dirty="0">
                <a:latin typeface="Constantia" panose="02030602050306030303" pitchFamily="18" charset="0"/>
              </a:rPr>
              <a:t> </a:t>
            </a:r>
            <a:r>
              <a:rPr lang="en-GB" sz="1700" b="0" i="0" dirty="0">
                <a:effectLst/>
                <a:latin typeface="Constantia" panose="02030602050306030303" pitchFamily="18" charset="0"/>
              </a:rPr>
              <a:t>It plays a role in the wake-sleep cycle, attention and stress</a:t>
            </a:r>
            <a:br>
              <a:rPr lang="en-GB" sz="1700" b="0" i="0" dirty="0">
                <a:effectLst/>
                <a:latin typeface="Constantia" panose="02030602050306030303" pitchFamily="18" charset="0"/>
              </a:rPr>
            </a:br>
            <a:r>
              <a:rPr lang="en-GB" sz="1700" b="0" i="0" dirty="0">
                <a:effectLst/>
                <a:latin typeface="Constantia" panose="02030602050306030303" pitchFamily="18" charset="0"/>
              </a:rPr>
              <a:t>   response.</a:t>
            </a:r>
          </a:p>
        </p:txBody>
      </p:sp>
    </p:spTree>
    <p:extLst>
      <p:ext uri="{BB962C8B-B14F-4D97-AF65-F5344CB8AC3E}">
        <p14:creationId xmlns:p14="http://schemas.microsoft.com/office/powerpoint/2010/main" val="6709630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D65CCAD-B418-FFC1-D698-F3E10DFFA3CA}"/>
              </a:ext>
            </a:extLst>
          </p:cNvPr>
          <p:cNvPicPr>
            <a:picLocks noChangeAspect="1"/>
          </p:cNvPicPr>
          <p:nvPr/>
        </p:nvPicPr>
        <p:blipFill>
          <a:blip r:embed="rId2"/>
          <a:stretch>
            <a:fillRect/>
          </a:stretch>
        </p:blipFill>
        <p:spPr>
          <a:xfrm>
            <a:off x="0" y="1124744"/>
            <a:ext cx="5651698" cy="2638486"/>
          </a:xfrm>
          <a:prstGeom prst="rect">
            <a:avLst/>
          </a:prstGeom>
        </p:spPr>
      </p:pic>
      <p:pic>
        <p:nvPicPr>
          <p:cNvPr id="5" name="Picture 4">
            <a:extLst>
              <a:ext uri="{FF2B5EF4-FFF2-40B4-BE49-F238E27FC236}">
                <a16:creationId xmlns:a16="http://schemas.microsoft.com/office/drawing/2014/main" id="{6FAEF1CD-B819-D866-4063-D1A1576425F9}"/>
              </a:ext>
            </a:extLst>
          </p:cNvPr>
          <p:cNvPicPr>
            <a:picLocks noChangeAspect="1"/>
          </p:cNvPicPr>
          <p:nvPr/>
        </p:nvPicPr>
        <p:blipFill>
          <a:blip r:embed="rId3"/>
          <a:stretch>
            <a:fillRect/>
          </a:stretch>
        </p:blipFill>
        <p:spPr>
          <a:xfrm>
            <a:off x="3923928" y="3417177"/>
            <a:ext cx="5220072" cy="3440823"/>
          </a:xfrm>
          <a:prstGeom prst="rect">
            <a:avLst/>
          </a:prstGeom>
        </p:spPr>
      </p:pic>
      <p:sp>
        <p:nvSpPr>
          <p:cNvPr id="6" name="Rectangle 3">
            <a:extLst>
              <a:ext uri="{FF2B5EF4-FFF2-40B4-BE49-F238E27FC236}">
                <a16:creationId xmlns:a16="http://schemas.microsoft.com/office/drawing/2014/main" id="{7DE3B46F-AAC3-85A1-CA82-998152EB4BFC}"/>
              </a:ext>
            </a:extLst>
          </p:cNvPr>
          <p:cNvSpPr txBox="1">
            <a:spLocks noChangeArrowheads="1"/>
          </p:cNvSpPr>
          <p:nvPr/>
        </p:nvSpPr>
        <p:spPr bwMode="auto">
          <a:xfrm>
            <a:off x="1475656" y="116632"/>
            <a:ext cx="7002524"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600" kern="1200">
                <a:solidFill>
                  <a:schemeClr val="tx2"/>
                </a:solidFill>
                <a:latin typeface="+mj-lt"/>
                <a:ea typeface="+mj-ea"/>
                <a:cs typeface="+mj-cs"/>
              </a:defRPr>
            </a:lvl1pPr>
            <a:lvl2pPr algn="ctr" rtl="0" eaLnBrk="0" fontAlgn="base" hangingPunct="0">
              <a:spcBef>
                <a:spcPct val="0"/>
              </a:spcBef>
              <a:spcAft>
                <a:spcPct val="0"/>
              </a:spcAft>
              <a:defRPr sz="3600">
                <a:solidFill>
                  <a:schemeClr val="tx2"/>
                </a:solidFill>
                <a:latin typeface="Arial" panose="020B0604020202020204" pitchFamily="34" charset="0"/>
              </a:defRPr>
            </a:lvl2pPr>
            <a:lvl3pPr algn="ctr" rtl="0" eaLnBrk="0" fontAlgn="base" hangingPunct="0">
              <a:spcBef>
                <a:spcPct val="0"/>
              </a:spcBef>
              <a:spcAft>
                <a:spcPct val="0"/>
              </a:spcAft>
              <a:defRPr sz="3600">
                <a:solidFill>
                  <a:schemeClr val="tx2"/>
                </a:solidFill>
                <a:latin typeface="Arial" panose="020B0604020202020204" pitchFamily="34" charset="0"/>
              </a:defRPr>
            </a:lvl3pPr>
            <a:lvl4pPr algn="ctr" rtl="0" eaLnBrk="0" fontAlgn="base" hangingPunct="0">
              <a:spcBef>
                <a:spcPct val="0"/>
              </a:spcBef>
              <a:spcAft>
                <a:spcPct val="0"/>
              </a:spcAft>
              <a:defRPr sz="3600">
                <a:solidFill>
                  <a:schemeClr val="tx2"/>
                </a:solidFill>
                <a:latin typeface="Arial" panose="020B0604020202020204" pitchFamily="34" charset="0"/>
              </a:defRPr>
            </a:lvl4pPr>
            <a:lvl5pPr algn="ctr" rtl="0" eaLnBrk="0" fontAlgn="base" hangingPunct="0">
              <a:spcBef>
                <a:spcPct val="0"/>
              </a:spcBef>
              <a:spcAft>
                <a:spcPct val="0"/>
              </a:spcAft>
              <a:defRPr sz="3600">
                <a:solidFill>
                  <a:schemeClr val="tx2"/>
                </a:solidFill>
                <a:latin typeface="Arial" panose="020B0604020202020204" pitchFamily="34" charset="0"/>
              </a:defRPr>
            </a:lvl5pPr>
            <a:lvl6pPr marL="457200" algn="ctr" rtl="0" eaLnBrk="0" fontAlgn="base" hangingPunct="0">
              <a:spcBef>
                <a:spcPct val="0"/>
              </a:spcBef>
              <a:spcAft>
                <a:spcPct val="0"/>
              </a:spcAft>
              <a:defRPr sz="3600">
                <a:solidFill>
                  <a:schemeClr val="tx2"/>
                </a:solidFill>
                <a:latin typeface="Arial" panose="020B0604020202020204" pitchFamily="34" charset="0"/>
              </a:defRPr>
            </a:lvl6pPr>
            <a:lvl7pPr marL="914400" algn="ctr" rtl="0" eaLnBrk="0" fontAlgn="base" hangingPunct="0">
              <a:spcBef>
                <a:spcPct val="0"/>
              </a:spcBef>
              <a:spcAft>
                <a:spcPct val="0"/>
              </a:spcAft>
              <a:defRPr sz="3600">
                <a:solidFill>
                  <a:schemeClr val="tx2"/>
                </a:solidFill>
                <a:latin typeface="Arial" panose="020B0604020202020204" pitchFamily="34" charset="0"/>
              </a:defRPr>
            </a:lvl7pPr>
            <a:lvl8pPr marL="1371600" algn="ctr" rtl="0" eaLnBrk="0" fontAlgn="base" hangingPunct="0">
              <a:spcBef>
                <a:spcPct val="0"/>
              </a:spcBef>
              <a:spcAft>
                <a:spcPct val="0"/>
              </a:spcAft>
              <a:defRPr sz="3600">
                <a:solidFill>
                  <a:schemeClr val="tx2"/>
                </a:solidFill>
                <a:latin typeface="Arial" panose="020B0604020202020204" pitchFamily="34" charset="0"/>
              </a:defRPr>
            </a:lvl8pPr>
            <a:lvl9pPr marL="1828800" algn="ctr" rtl="0" eaLnBrk="0" fontAlgn="base" hangingPunct="0">
              <a:spcBef>
                <a:spcPct val="0"/>
              </a:spcBef>
              <a:spcAft>
                <a:spcPct val="0"/>
              </a:spcAft>
              <a:defRPr sz="3600">
                <a:solidFill>
                  <a:schemeClr val="tx2"/>
                </a:solidFill>
                <a:latin typeface="Arial" panose="020B0604020202020204" pitchFamily="34" charset="0"/>
              </a:defRPr>
            </a:lvl9pPr>
          </a:lstStyle>
          <a:p>
            <a:pPr eaLnBrk="1" hangingPunct="1"/>
            <a:r>
              <a:rPr lang="en-US" altLang="en-US" b="1" u="sng" dirty="0">
                <a:latin typeface="Constantia" panose="02030602050306030303" pitchFamily="18" charset="0"/>
              </a:rPr>
              <a:t>Midbrain (Mesencephalon)</a:t>
            </a:r>
          </a:p>
        </p:txBody>
      </p:sp>
    </p:spTree>
    <p:extLst>
      <p:ext uri="{BB962C8B-B14F-4D97-AF65-F5344CB8AC3E}">
        <p14:creationId xmlns:p14="http://schemas.microsoft.com/office/powerpoint/2010/main" val="20374715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7346" name="Picture 10">
            <a:extLst>
              <a:ext uri="{FF2B5EF4-FFF2-40B4-BE49-F238E27FC236}">
                <a16:creationId xmlns:a16="http://schemas.microsoft.com/office/drawing/2014/main" id="{26F3C384-9E4D-563D-1C9D-4188429DA49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9835" t="23016" r="48264" b="16138"/>
          <a:stretch>
            <a:fillRect/>
          </a:stretch>
        </p:blipFill>
        <p:spPr bwMode="auto">
          <a:xfrm>
            <a:off x="6083302" y="1689893"/>
            <a:ext cx="2916237" cy="3478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7347" name="Rectangle 2">
            <a:extLst>
              <a:ext uri="{FF2B5EF4-FFF2-40B4-BE49-F238E27FC236}">
                <a16:creationId xmlns:a16="http://schemas.microsoft.com/office/drawing/2014/main" id="{4CF2B78F-33F0-746A-F12B-E31B59E2D82C}"/>
              </a:ext>
            </a:extLst>
          </p:cNvPr>
          <p:cNvSpPr>
            <a:spLocks noGrp="1" noChangeArrowheads="1"/>
          </p:cNvSpPr>
          <p:nvPr>
            <p:ph type="title" idx="4294967295"/>
          </p:nvPr>
        </p:nvSpPr>
        <p:spPr>
          <a:xfrm>
            <a:off x="1115617" y="138113"/>
            <a:ext cx="7883922" cy="698599"/>
          </a:xfrm>
        </p:spPr>
        <p:txBody>
          <a:bodyPr/>
          <a:lstStyle/>
          <a:p>
            <a:pPr eaLnBrk="1" hangingPunct="1"/>
            <a:r>
              <a:rPr lang="en-US" altLang="en-US" b="1" u="sng" dirty="0">
                <a:latin typeface="Constantia" panose="02030602050306030303" pitchFamily="18" charset="0"/>
              </a:rPr>
              <a:t>Midbrain (Mesencephalon)</a:t>
            </a:r>
          </a:p>
        </p:txBody>
      </p:sp>
      <p:sp>
        <p:nvSpPr>
          <p:cNvPr id="57348" name="Rectangle 3">
            <a:extLst>
              <a:ext uri="{FF2B5EF4-FFF2-40B4-BE49-F238E27FC236}">
                <a16:creationId xmlns:a16="http://schemas.microsoft.com/office/drawing/2014/main" id="{72949AD0-6E70-A7A7-4CC5-763A08D70DE3}"/>
              </a:ext>
            </a:extLst>
          </p:cNvPr>
          <p:cNvSpPr>
            <a:spLocks noGrp="1" noChangeArrowheads="1"/>
          </p:cNvSpPr>
          <p:nvPr>
            <p:ph type="body" sz="half" idx="4294967295"/>
          </p:nvPr>
        </p:nvSpPr>
        <p:spPr>
          <a:xfrm>
            <a:off x="179512" y="836711"/>
            <a:ext cx="7991475" cy="5883175"/>
          </a:xfrm>
        </p:spPr>
        <p:txBody>
          <a:bodyPr/>
          <a:lstStyle/>
          <a:p>
            <a:pPr eaLnBrk="1" hangingPunct="1">
              <a:lnSpc>
                <a:spcPct val="90000"/>
              </a:lnSpc>
            </a:pPr>
            <a:r>
              <a:rPr lang="en-US" altLang="en-US" sz="1800" dirty="0">
                <a:latin typeface="Constantia" panose="02030602050306030303" pitchFamily="18" charset="0"/>
              </a:rPr>
              <a:t>Located between pons and diencephalon.</a:t>
            </a:r>
          </a:p>
          <a:p>
            <a:pPr eaLnBrk="1" hangingPunct="1">
              <a:lnSpc>
                <a:spcPct val="90000"/>
              </a:lnSpc>
            </a:pPr>
            <a:r>
              <a:rPr lang="en-GB" altLang="en-US" sz="1800" dirty="0">
                <a:latin typeface="Constantia" panose="02030602050306030303" pitchFamily="18" charset="0"/>
              </a:rPr>
              <a:t>Parts</a:t>
            </a:r>
            <a:r>
              <a:rPr lang="sr-Cyrl-RS" altLang="en-US" sz="1800" dirty="0">
                <a:latin typeface="Constantia" panose="02030602050306030303" pitchFamily="18" charset="0"/>
              </a:rPr>
              <a:t>:</a:t>
            </a:r>
            <a:endParaRPr lang="sr-Cyrl-CS" altLang="en-US" sz="1800" dirty="0">
              <a:latin typeface="Constantia" panose="02030602050306030303" pitchFamily="18" charset="0"/>
            </a:endParaRPr>
          </a:p>
          <a:p>
            <a:pPr eaLnBrk="1" hangingPunct="1">
              <a:lnSpc>
                <a:spcPct val="90000"/>
              </a:lnSpc>
              <a:buFont typeface="Wingdings" panose="05000000000000000000" pitchFamily="2" charset="2"/>
              <a:buNone/>
            </a:pPr>
            <a:r>
              <a:rPr lang="sr-Cyrl-RS" altLang="en-US" sz="1800" dirty="0">
                <a:latin typeface="Constantia" panose="02030602050306030303" pitchFamily="18" charset="0"/>
              </a:rPr>
              <a:t>	1) </a:t>
            </a:r>
            <a:r>
              <a:rPr lang="en-GB" altLang="en-US" sz="1800" dirty="0">
                <a:latin typeface="Constantia" panose="02030602050306030303" pitchFamily="18" charset="0"/>
              </a:rPr>
              <a:t>The most dorsal part is </a:t>
            </a:r>
            <a:r>
              <a:rPr lang="en-US" altLang="en-US" sz="1800" i="1" dirty="0">
                <a:solidFill>
                  <a:schemeClr val="hlink"/>
                </a:solidFill>
                <a:latin typeface="Constantia" panose="02030602050306030303" pitchFamily="18" charset="0"/>
              </a:rPr>
              <a:t>tectum</a:t>
            </a:r>
          </a:p>
          <a:p>
            <a:pPr eaLnBrk="1" hangingPunct="1">
              <a:lnSpc>
                <a:spcPct val="90000"/>
              </a:lnSpc>
              <a:buFont typeface="Wingdings" panose="05000000000000000000" pitchFamily="2" charset="2"/>
              <a:buNone/>
            </a:pPr>
            <a:r>
              <a:rPr lang="sr-Cyrl-RS" altLang="en-US" sz="1800" dirty="0">
                <a:latin typeface="Constantia" panose="02030602050306030303" pitchFamily="18" charset="0"/>
              </a:rPr>
              <a:t>	2) </a:t>
            </a:r>
            <a:r>
              <a:rPr lang="en-GB" altLang="en-US" sz="1800" dirty="0">
                <a:latin typeface="Constantia" panose="02030602050306030303" pitchFamily="18" charset="0"/>
              </a:rPr>
              <a:t>Ventral to tectum is </a:t>
            </a:r>
            <a:r>
              <a:rPr lang="en-US" altLang="en-US" sz="1800" dirty="0" err="1">
                <a:solidFill>
                  <a:schemeClr val="hlink"/>
                </a:solidFill>
                <a:latin typeface="Constantia" panose="02030602050306030303" pitchFamily="18" charset="0"/>
              </a:rPr>
              <a:t>aqueductus</a:t>
            </a:r>
            <a:r>
              <a:rPr lang="en-US" altLang="en-US" sz="1800" dirty="0">
                <a:solidFill>
                  <a:schemeClr val="hlink"/>
                </a:solidFill>
                <a:latin typeface="Constantia" panose="02030602050306030303" pitchFamily="18" charset="0"/>
              </a:rPr>
              <a:t> cerebri </a:t>
            </a:r>
            <a:br>
              <a:rPr lang="en-US" altLang="en-US" sz="1800" dirty="0">
                <a:solidFill>
                  <a:srgbClr val="0070C0"/>
                </a:solidFill>
                <a:latin typeface="Constantia" panose="02030602050306030303" pitchFamily="18" charset="0"/>
              </a:rPr>
            </a:br>
            <a:r>
              <a:rPr lang="sr-Cyrl-RS" altLang="en-US" sz="1800" dirty="0">
                <a:solidFill>
                  <a:srgbClr val="0070C0"/>
                </a:solidFill>
                <a:latin typeface="Constantia" panose="02030602050306030303" pitchFamily="18" charset="0"/>
              </a:rPr>
              <a:t>    </a:t>
            </a:r>
            <a:r>
              <a:rPr lang="en-GB" altLang="en-US" sz="1800" dirty="0">
                <a:latin typeface="Constantia" panose="02030602050306030303" pitchFamily="18" charset="0"/>
              </a:rPr>
              <a:t>that is the part of ventricular system and</a:t>
            </a:r>
            <a:br>
              <a:rPr lang="en-GB" altLang="en-US" sz="1800" dirty="0">
                <a:latin typeface="Constantia" panose="02030602050306030303" pitchFamily="18" charset="0"/>
              </a:rPr>
            </a:br>
            <a:r>
              <a:rPr lang="en-GB" altLang="en-US" sz="1800" dirty="0">
                <a:latin typeface="Constantia" panose="02030602050306030303" pitchFamily="18" charset="0"/>
              </a:rPr>
              <a:t>    connects 3</a:t>
            </a:r>
            <a:r>
              <a:rPr lang="en-GB" altLang="en-US" sz="1800" baseline="30000" dirty="0">
                <a:latin typeface="Constantia" panose="02030602050306030303" pitchFamily="18" charset="0"/>
              </a:rPr>
              <a:t>rd</a:t>
            </a:r>
            <a:r>
              <a:rPr lang="en-GB" altLang="en-US" sz="1800" dirty="0">
                <a:latin typeface="Constantia" panose="02030602050306030303" pitchFamily="18" charset="0"/>
              </a:rPr>
              <a:t> with 4</a:t>
            </a:r>
            <a:r>
              <a:rPr lang="en-GB" altLang="en-US" sz="1800" baseline="30000" dirty="0">
                <a:latin typeface="Constantia" panose="02030602050306030303" pitchFamily="18" charset="0"/>
              </a:rPr>
              <a:t>th</a:t>
            </a:r>
            <a:r>
              <a:rPr lang="en-GB" altLang="en-US" sz="1800" dirty="0">
                <a:latin typeface="Constantia" panose="02030602050306030303" pitchFamily="18" charset="0"/>
              </a:rPr>
              <a:t> cerebral ventricle</a:t>
            </a:r>
            <a:endParaRPr lang="en-US" altLang="en-US" sz="1800" dirty="0">
              <a:latin typeface="Constantia" panose="02030602050306030303" pitchFamily="18" charset="0"/>
            </a:endParaRPr>
          </a:p>
          <a:p>
            <a:pPr eaLnBrk="1" hangingPunct="1">
              <a:lnSpc>
                <a:spcPct val="90000"/>
              </a:lnSpc>
              <a:buFont typeface="Wingdings" panose="05000000000000000000" pitchFamily="2" charset="2"/>
              <a:buNone/>
            </a:pPr>
            <a:r>
              <a:rPr lang="sr-Cyrl-RS" altLang="en-US" sz="1800" dirty="0">
                <a:latin typeface="Constantia" panose="02030602050306030303" pitchFamily="18" charset="0"/>
              </a:rPr>
              <a:t>	3) </a:t>
            </a:r>
            <a:r>
              <a:rPr lang="en-GB" altLang="en-US" sz="1800" dirty="0">
                <a:latin typeface="Constantia" panose="02030602050306030303" pitchFamily="18" charset="0"/>
              </a:rPr>
              <a:t>Ventral to </a:t>
            </a:r>
            <a:r>
              <a:rPr lang="en-GB" altLang="en-US" sz="1800" dirty="0" err="1">
                <a:latin typeface="Constantia" panose="02030602050306030303" pitchFamily="18" charset="0"/>
              </a:rPr>
              <a:t>aqueductus</a:t>
            </a:r>
            <a:r>
              <a:rPr lang="en-GB" altLang="en-US" sz="1800" dirty="0">
                <a:latin typeface="Constantia" panose="02030602050306030303" pitchFamily="18" charset="0"/>
              </a:rPr>
              <a:t> there are </a:t>
            </a:r>
            <a:r>
              <a:rPr lang="en-GB" altLang="en-US" sz="1800" i="1" dirty="0">
                <a:solidFill>
                  <a:schemeClr val="accent1">
                    <a:lumMod val="50000"/>
                  </a:schemeClr>
                </a:solidFill>
                <a:latin typeface="Constantia" panose="02030602050306030303" pitchFamily="18" charset="0"/>
              </a:rPr>
              <a:t>cerebral peduncles</a:t>
            </a:r>
            <a:br>
              <a:rPr lang="en-GB" altLang="en-US" sz="1800" dirty="0">
                <a:latin typeface="Constantia" panose="02030602050306030303" pitchFamily="18" charset="0"/>
              </a:rPr>
            </a:br>
            <a:r>
              <a:rPr lang="en-GB" altLang="en-US" sz="1800" dirty="0">
                <a:latin typeface="Constantia" panose="02030602050306030303" pitchFamily="18" charset="0"/>
              </a:rPr>
              <a:t>    </a:t>
            </a:r>
            <a:r>
              <a:rPr lang="en-GB" altLang="en-US" sz="1800" dirty="0">
                <a:solidFill>
                  <a:schemeClr val="accent1">
                    <a:lumMod val="50000"/>
                  </a:schemeClr>
                </a:solidFill>
                <a:latin typeface="Constantia" panose="02030602050306030303" pitchFamily="18" charset="0"/>
              </a:rPr>
              <a:t>(</a:t>
            </a:r>
            <a:r>
              <a:rPr lang="en-GB" altLang="en-US" sz="1800" i="1" dirty="0">
                <a:solidFill>
                  <a:schemeClr val="hlink"/>
                </a:solidFill>
                <a:latin typeface="Constantia" panose="02030602050306030303" pitchFamily="18" charset="0"/>
              </a:rPr>
              <a:t>pedunculi cerebri</a:t>
            </a:r>
            <a:r>
              <a:rPr lang="en-GB" altLang="en-US" sz="1800" i="1" dirty="0">
                <a:solidFill>
                  <a:srgbClr val="0070C0"/>
                </a:solidFill>
                <a:latin typeface="Constantia" panose="02030602050306030303" pitchFamily="18" charset="0"/>
              </a:rPr>
              <a:t>),</a:t>
            </a:r>
            <a:br>
              <a:rPr lang="en-GB" altLang="en-US" sz="1800" i="1" dirty="0">
                <a:solidFill>
                  <a:srgbClr val="0070C0"/>
                </a:solidFill>
                <a:latin typeface="Constantia" panose="02030602050306030303" pitchFamily="18" charset="0"/>
              </a:rPr>
            </a:br>
            <a:r>
              <a:rPr lang="en-GB" altLang="en-US" sz="1800" i="1" dirty="0">
                <a:solidFill>
                  <a:srgbClr val="0070C0"/>
                </a:solidFill>
                <a:latin typeface="Constantia" panose="02030602050306030303" pitchFamily="18" charset="0"/>
              </a:rPr>
              <a:t>	</a:t>
            </a:r>
            <a:r>
              <a:rPr lang="en-GB" altLang="en-US" sz="1800" i="1" dirty="0">
                <a:latin typeface="Constantia" panose="02030602050306030303" pitchFamily="18" charset="0"/>
              </a:rPr>
              <a:t>that consists of 2 parts</a:t>
            </a:r>
            <a:r>
              <a:rPr lang="sr-Cyrl-RS" altLang="en-US" sz="1800" i="1" dirty="0">
                <a:latin typeface="Constantia" panose="02030602050306030303" pitchFamily="18" charset="0"/>
              </a:rPr>
              <a:t>:</a:t>
            </a:r>
            <a:br>
              <a:rPr lang="sr-Cyrl-RS" altLang="en-US" sz="1800" i="1" dirty="0">
                <a:solidFill>
                  <a:srgbClr val="0070C0"/>
                </a:solidFill>
                <a:latin typeface="Constantia" panose="02030602050306030303" pitchFamily="18" charset="0"/>
              </a:rPr>
            </a:br>
            <a:r>
              <a:rPr lang="sr-Cyrl-RS" altLang="en-US" sz="1800" i="1" dirty="0">
                <a:solidFill>
                  <a:srgbClr val="0070C0"/>
                </a:solidFill>
                <a:latin typeface="Constantia" panose="02030602050306030303" pitchFamily="18" charset="0"/>
              </a:rPr>
              <a:t>	</a:t>
            </a:r>
            <a:r>
              <a:rPr lang="sr-Cyrl-RS" altLang="en-US" sz="1800" i="1" dirty="0">
                <a:solidFill>
                  <a:schemeClr val="hlink"/>
                </a:solidFill>
                <a:latin typeface="Constantia" panose="02030602050306030303" pitchFamily="18" charset="0"/>
              </a:rPr>
              <a:t>а) </a:t>
            </a:r>
            <a:r>
              <a:rPr lang="en-GB" altLang="en-US" sz="1800" i="1" dirty="0">
                <a:solidFill>
                  <a:schemeClr val="hlink"/>
                </a:solidFill>
                <a:latin typeface="Constantia" panose="02030602050306030303" pitchFamily="18" charset="0"/>
              </a:rPr>
              <a:t>tegmentum</a:t>
            </a:r>
            <a:r>
              <a:rPr lang="sr-Cyrl-RS" altLang="en-US" sz="1800" i="1" dirty="0">
                <a:solidFill>
                  <a:schemeClr val="hlink"/>
                </a:solidFill>
                <a:latin typeface="Constantia" panose="02030602050306030303" pitchFamily="18" charset="0"/>
              </a:rPr>
              <a:t> </a:t>
            </a:r>
            <a:br>
              <a:rPr lang="en-GB" altLang="en-US" sz="1800" i="1" dirty="0">
                <a:solidFill>
                  <a:schemeClr val="hlink"/>
                </a:solidFill>
                <a:latin typeface="Constantia" panose="02030602050306030303" pitchFamily="18" charset="0"/>
              </a:rPr>
            </a:br>
            <a:r>
              <a:rPr lang="en-GB" altLang="en-US" sz="1800" i="1" dirty="0">
                <a:solidFill>
                  <a:schemeClr val="hlink"/>
                </a:solidFill>
                <a:latin typeface="Constantia" panose="02030602050306030303" pitchFamily="18" charset="0"/>
              </a:rPr>
              <a:t>	b</a:t>
            </a:r>
            <a:r>
              <a:rPr lang="sr-Cyrl-RS" altLang="en-US" sz="1800" i="1" dirty="0">
                <a:solidFill>
                  <a:schemeClr val="hlink"/>
                </a:solidFill>
                <a:latin typeface="Constantia" panose="02030602050306030303" pitchFamily="18" charset="0"/>
              </a:rPr>
              <a:t>) </a:t>
            </a:r>
            <a:r>
              <a:rPr lang="en-GB" altLang="en-US" sz="1800" i="1" dirty="0">
                <a:solidFill>
                  <a:schemeClr val="hlink"/>
                </a:solidFill>
                <a:latin typeface="Constantia" panose="02030602050306030303" pitchFamily="18" charset="0"/>
              </a:rPr>
              <a:t>crura cerebri</a:t>
            </a:r>
            <a:br>
              <a:rPr lang="en-GB" altLang="en-US" sz="1800" i="1" dirty="0">
                <a:solidFill>
                  <a:schemeClr val="hlink"/>
                </a:solidFill>
                <a:latin typeface="Constantia" panose="02030602050306030303" pitchFamily="18" charset="0"/>
              </a:rPr>
            </a:br>
            <a:endParaRPr lang="en-GB" altLang="en-US" sz="1800" i="1" dirty="0">
              <a:solidFill>
                <a:srgbClr val="0070C0"/>
              </a:solidFill>
              <a:latin typeface="Constantia" panose="02030602050306030303" pitchFamily="18" charset="0"/>
            </a:endParaRPr>
          </a:p>
          <a:p>
            <a:pPr eaLnBrk="1" hangingPunct="1">
              <a:lnSpc>
                <a:spcPct val="90000"/>
              </a:lnSpc>
              <a:buFont typeface="Wingdings" panose="05000000000000000000" pitchFamily="2" charset="2"/>
              <a:buNone/>
            </a:pPr>
            <a:r>
              <a:rPr lang="sr-Cyrl-RS" altLang="en-US" sz="1800" dirty="0">
                <a:latin typeface="Constantia" panose="02030602050306030303" pitchFamily="18" charset="0"/>
              </a:rPr>
              <a:t>- </a:t>
            </a:r>
            <a:r>
              <a:rPr lang="en-US" altLang="en-US" sz="1800" i="1" dirty="0">
                <a:solidFill>
                  <a:schemeClr val="hlink"/>
                </a:solidFill>
                <a:latin typeface="Constantia" panose="02030602050306030303" pitchFamily="18" charset="0"/>
              </a:rPr>
              <a:t>Tectum - </a:t>
            </a:r>
            <a:r>
              <a:rPr lang="en-US" altLang="en-US" sz="1800" dirty="0">
                <a:latin typeface="Constantia" panose="02030602050306030303" pitchFamily="18" charset="0"/>
              </a:rPr>
              <a:t>The most dorsal part of mesencephalon and </a:t>
            </a:r>
          </a:p>
          <a:p>
            <a:pPr eaLnBrk="1" hangingPunct="1">
              <a:lnSpc>
                <a:spcPct val="90000"/>
              </a:lnSpc>
              <a:buFont typeface="Wingdings" panose="05000000000000000000" pitchFamily="2" charset="2"/>
              <a:buNone/>
            </a:pPr>
            <a:r>
              <a:rPr lang="en-US" altLang="en-US" sz="1800" dirty="0">
                <a:latin typeface="Constantia" panose="02030602050306030303" pitchFamily="18" charset="0"/>
              </a:rPr>
              <a:t>  the “roof” of </a:t>
            </a:r>
            <a:r>
              <a:rPr lang="en-US" altLang="en-US" sz="1800" dirty="0" err="1">
                <a:latin typeface="Constantia" panose="02030602050306030303" pitchFamily="18" charset="0"/>
              </a:rPr>
              <a:t>aqueductusa</a:t>
            </a:r>
            <a:r>
              <a:rPr lang="en-US" altLang="en-US" sz="1800" dirty="0">
                <a:latin typeface="Constantia" panose="02030602050306030303" pitchFamily="18" charset="0"/>
              </a:rPr>
              <a:t> cerebri</a:t>
            </a:r>
            <a:r>
              <a:rPr lang="en-GB" altLang="en-US" sz="1800" dirty="0">
                <a:latin typeface="Constantia" panose="02030602050306030303" pitchFamily="18" charset="0"/>
              </a:rPr>
              <a:t> consists of</a:t>
            </a:r>
          </a:p>
          <a:p>
            <a:pPr eaLnBrk="1" hangingPunct="1">
              <a:lnSpc>
                <a:spcPct val="90000"/>
              </a:lnSpc>
              <a:buFont typeface="Wingdings" panose="05000000000000000000" pitchFamily="2" charset="2"/>
              <a:buNone/>
            </a:pPr>
            <a:r>
              <a:rPr lang="en-GB" altLang="en-US" sz="1800" dirty="0">
                <a:latin typeface="Constantia" panose="02030602050306030303" pitchFamily="18" charset="0"/>
              </a:rPr>
              <a:t> </a:t>
            </a:r>
            <a:r>
              <a:rPr lang="en-US" altLang="en-US" sz="1800" dirty="0">
                <a:latin typeface="Constantia" panose="02030602050306030303" pitchFamily="18" charset="0"/>
              </a:rPr>
              <a:t> </a:t>
            </a:r>
            <a:r>
              <a:rPr lang="en-US" altLang="en-US" sz="1800" dirty="0">
                <a:solidFill>
                  <a:schemeClr val="hlink"/>
                </a:solidFill>
                <a:latin typeface="Constantia" panose="02030602050306030303" pitchFamily="18" charset="0"/>
              </a:rPr>
              <a:t>corpora quadrigemina:</a:t>
            </a:r>
          </a:p>
          <a:p>
            <a:pPr lvl="2" eaLnBrk="1" hangingPunct="1">
              <a:lnSpc>
                <a:spcPct val="90000"/>
              </a:lnSpc>
            </a:pPr>
            <a:r>
              <a:rPr lang="en-US" altLang="en-US" sz="1800" dirty="0">
                <a:solidFill>
                  <a:schemeClr val="hlink"/>
                </a:solidFill>
                <a:latin typeface="Constantia" panose="02030602050306030303" pitchFamily="18" charset="0"/>
              </a:rPr>
              <a:t>Colliculi </a:t>
            </a:r>
            <a:r>
              <a:rPr lang="en-US" altLang="en-US" sz="1800" dirty="0" err="1">
                <a:solidFill>
                  <a:schemeClr val="hlink"/>
                </a:solidFill>
                <a:latin typeface="Constantia" panose="02030602050306030303" pitchFamily="18" charset="0"/>
              </a:rPr>
              <a:t>superiores</a:t>
            </a:r>
            <a:r>
              <a:rPr lang="en-US" altLang="en-US" sz="1800" dirty="0">
                <a:solidFill>
                  <a:schemeClr val="hlink"/>
                </a:solidFill>
                <a:latin typeface="Constantia" panose="02030602050306030303" pitchFamily="18" charset="0"/>
              </a:rPr>
              <a:t> </a:t>
            </a:r>
            <a:r>
              <a:rPr lang="en-US" altLang="en-US" sz="1800" dirty="0">
                <a:latin typeface="Constantia" panose="02030602050306030303" pitchFamily="18" charset="0"/>
              </a:rPr>
              <a:t>(2) </a:t>
            </a:r>
            <a:br>
              <a:rPr lang="en-US" altLang="en-US" sz="1800" dirty="0">
                <a:latin typeface="Constantia" panose="02030602050306030303" pitchFamily="18" charset="0"/>
              </a:rPr>
            </a:br>
            <a:r>
              <a:rPr lang="en-US" altLang="en-US" sz="1800" dirty="0">
                <a:latin typeface="Constantia" panose="02030602050306030303" pitchFamily="18" charset="0"/>
                <a:ea typeface="Cambria" panose="02040503050406030204" pitchFamily="18" charset="0"/>
              </a:rPr>
              <a:t>the grey matter that </a:t>
            </a:r>
            <a:r>
              <a:rPr lang="en-GB" sz="1800" b="0" i="0" dirty="0">
                <a:solidFill>
                  <a:srgbClr val="0D0D0D"/>
                </a:solidFill>
                <a:effectLst/>
                <a:highlight>
                  <a:srgbClr val="FFFFFF"/>
                </a:highlight>
                <a:latin typeface="Constantia" panose="02030602050306030303" pitchFamily="18" charset="0"/>
                <a:ea typeface="Cambria" panose="02040503050406030204" pitchFamily="18" charset="0"/>
              </a:rPr>
              <a:t>control reflex movements of the eyes, head, and neck in response to visual stimuli.</a:t>
            </a:r>
            <a:endParaRPr lang="en-US" altLang="en-US" sz="1800" dirty="0">
              <a:latin typeface="Constantia" panose="02030602050306030303" pitchFamily="18" charset="0"/>
              <a:ea typeface="Cambria" panose="02040503050406030204" pitchFamily="18" charset="0"/>
            </a:endParaRPr>
          </a:p>
          <a:p>
            <a:pPr lvl="2" eaLnBrk="1" hangingPunct="1">
              <a:lnSpc>
                <a:spcPct val="90000"/>
              </a:lnSpc>
            </a:pPr>
            <a:r>
              <a:rPr lang="en-US" altLang="en-US" sz="1800" dirty="0">
                <a:solidFill>
                  <a:schemeClr val="hlink"/>
                </a:solidFill>
                <a:latin typeface="Constantia" panose="02030602050306030303" pitchFamily="18" charset="0"/>
              </a:rPr>
              <a:t>Colliculi </a:t>
            </a:r>
            <a:r>
              <a:rPr lang="en-US" altLang="en-US" sz="1800" dirty="0" err="1">
                <a:solidFill>
                  <a:schemeClr val="hlink"/>
                </a:solidFill>
                <a:latin typeface="Constantia" panose="02030602050306030303" pitchFamily="18" charset="0"/>
              </a:rPr>
              <a:t>inferiores</a:t>
            </a:r>
            <a:r>
              <a:rPr lang="en-US" altLang="en-US" sz="1800" dirty="0">
                <a:solidFill>
                  <a:srgbClr val="0070C0"/>
                </a:solidFill>
                <a:latin typeface="Constantia" panose="02030602050306030303" pitchFamily="18" charset="0"/>
              </a:rPr>
              <a:t> </a:t>
            </a:r>
            <a:r>
              <a:rPr lang="en-US" altLang="en-US" sz="1800" dirty="0">
                <a:latin typeface="Constantia" panose="02030602050306030303" pitchFamily="18" charset="0"/>
              </a:rPr>
              <a:t>(2) </a:t>
            </a:r>
            <a:br>
              <a:rPr lang="en-US" altLang="en-US" sz="1800" dirty="0">
                <a:latin typeface="Constantia" panose="02030602050306030303" pitchFamily="18" charset="0"/>
              </a:rPr>
            </a:br>
            <a:r>
              <a:rPr lang="en-US" altLang="en-US" sz="1800" dirty="0">
                <a:latin typeface="Constantia" panose="02030602050306030303" pitchFamily="18" charset="0"/>
                <a:ea typeface="Cambria" panose="02040503050406030204" pitchFamily="18" charset="0"/>
              </a:rPr>
              <a:t>the grey matter that </a:t>
            </a:r>
            <a:r>
              <a:rPr lang="en-GB" sz="1800" b="0" i="0" dirty="0">
                <a:solidFill>
                  <a:srgbClr val="0D0D0D"/>
                </a:solidFill>
                <a:effectLst/>
                <a:highlight>
                  <a:srgbClr val="FFFFFF"/>
                </a:highlight>
                <a:latin typeface="Constantia" panose="02030602050306030303" pitchFamily="18" charset="0"/>
                <a:ea typeface="Cambria" panose="02040503050406030204" pitchFamily="18" charset="0"/>
              </a:rPr>
              <a:t>control reflex movements of the eyes, head, and neck in response to auditory stimuli.</a:t>
            </a:r>
            <a:endParaRPr lang="en-US" altLang="en-US" sz="1800" dirty="0">
              <a:latin typeface="Constantia" panose="02030602050306030303" pitchFamily="18" charset="0"/>
              <a:ea typeface="Cambria" panose="02040503050406030204" pitchFamily="18" charset="0"/>
            </a:endParaRPr>
          </a:p>
          <a:p>
            <a:pPr lvl="2" eaLnBrk="1" hangingPunct="1">
              <a:lnSpc>
                <a:spcPct val="90000"/>
              </a:lnSpc>
            </a:pPr>
            <a:endParaRPr lang="sr-Cyrl-CS" altLang="en-US" sz="1800" dirty="0">
              <a:latin typeface="Constantia" panose="02030602050306030303" pitchFamily="18"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a:extLst>
              <a:ext uri="{FF2B5EF4-FFF2-40B4-BE49-F238E27FC236}">
                <a16:creationId xmlns:a16="http://schemas.microsoft.com/office/drawing/2014/main" id="{F59A33AA-B2B3-C380-BB01-B7AB9516DB51}"/>
              </a:ext>
            </a:extLst>
          </p:cNvPr>
          <p:cNvPicPr>
            <a:picLocks noGrp="1" noChangeAspect="1" noChangeArrowheads="1"/>
          </p:cNvPicPr>
          <p:nvPr/>
        </p:nvPicPr>
        <p:blipFill>
          <a:blip r:embed="rId2">
            <a:extLst>
              <a:ext uri="{28A0092B-C50C-407E-A947-70E740481C1C}">
                <a14:useLocalDpi xmlns:a14="http://schemas.microsoft.com/office/drawing/2010/main" val="0"/>
              </a:ext>
            </a:extLst>
          </a:blip>
          <a:srcRect l="7788" t="6854" r="38164" b="38190"/>
          <a:stretch>
            <a:fillRect/>
          </a:stretch>
        </p:blipFill>
        <p:spPr bwMode="auto">
          <a:xfrm>
            <a:off x="3995936" y="2996952"/>
            <a:ext cx="4875499" cy="37170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 name="Picture 4">
            <a:extLst>
              <a:ext uri="{FF2B5EF4-FFF2-40B4-BE49-F238E27FC236}">
                <a16:creationId xmlns:a16="http://schemas.microsoft.com/office/drawing/2014/main" id="{BB533737-35B7-1ED0-420D-4D2F3012039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8711" t="6258" r="38312" b="37549"/>
          <a:stretch>
            <a:fillRect/>
          </a:stretch>
        </p:blipFill>
        <p:spPr bwMode="auto">
          <a:xfrm>
            <a:off x="50242" y="31174"/>
            <a:ext cx="4392488" cy="34960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8474353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8377" name="Rectangle 4">
            <a:extLst>
              <a:ext uri="{FF2B5EF4-FFF2-40B4-BE49-F238E27FC236}">
                <a16:creationId xmlns:a16="http://schemas.microsoft.com/office/drawing/2014/main" id="{E59340C3-AACB-4585-4300-9A0D4052A3BA}"/>
              </a:ext>
            </a:extLst>
          </p:cNvPr>
          <p:cNvSpPr>
            <a:spLocks noGrp="1" noChangeArrowheads="1"/>
          </p:cNvSpPr>
          <p:nvPr>
            <p:ph type="body" sz="half" idx="4294967295"/>
          </p:nvPr>
        </p:nvSpPr>
        <p:spPr>
          <a:xfrm>
            <a:off x="107504" y="1462420"/>
            <a:ext cx="4645025" cy="5303505"/>
          </a:xfrm>
        </p:spPr>
        <p:txBody>
          <a:bodyPr/>
          <a:lstStyle/>
          <a:p>
            <a:r>
              <a:rPr lang="en-GB" altLang="en-US" sz="1800" dirty="0">
                <a:latin typeface="Constantia" panose="02030602050306030303" pitchFamily="18" charset="0"/>
              </a:rPr>
              <a:t>BOUNDARIES</a:t>
            </a:r>
            <a:r>
              <a:rPr lang="sr-Cyrl-CS" altLang="en-US" sz="1800" dirty="0">
                <a:latin typeface="Constantia" panose="02030602050306030303" pitchFamily="18" charset="0"/>
              </a:rPr>
              <a:t>:</a:t>
            </a:r>
            <a:br>
              <a:rPr lang="sr-Cyrl-CS" altLang="en-US" sz="1800" dirty="0">
                <a:latin typeface="Constantia" panose="02030602050306030303" pitchFamily="18" charset="0"/>
              </a:rPr>
            </a:br>
            <a:endParaRPr lang="sr-Cyrl-CS" altLang="en-US" sz="1800" dirty="0">
              <a:latin typeface="Constantia" panose="02030602050306030303" pitchFamily="18" charset="0"/>
            </a:endParaRPr>
          </a:p>
          <a:p>
            <a:pPr>
              <a:buFont typeface="Wingdings" panose="05000000000000000000" pitchFamily="2" charset="2"/>
              <a:buNone/>
            </a:pPr>
            <a:r>
              <a:rPr lang="sr-Cyrl-CS" altLang="en-US" sz="1800" dirty="0">
                <a:latin typeface="Constantia" panose="02030602050306030303" pitchFamily="18" charset="0"/>
              </a:rPr>
              <a:t>- </a:t>
            </a:r>
            <a:r>
              <a:rPr lang="en-GB" altLang="en-US" sz="1800" dirty="0">
                <a:solidFill>
                  <a:srgbClr val="C00000"/>
                </a:solidFill>
                <a:latin typeface="Constantia" panose="02030602050306030303" pitchFamily="18" charset="0"/>
              </a:rPr>
              <a:t>VENTRAL (ANTERIOR) SURFACE</a:t>
            </a:r>
            <a:r>
              <a:rPr lang="sr-Cyrl-CS" altLang="en-US" sz="1800" dirty="0">
                <a:solidFill>
                  <a:srgbClr val="C00000"/>
                </a:solidFill>
                <a:latin typeface="Constantia" panose="02030602050306030303" pitchFamily="18" charset="0"/>
              </a:rPr>
              <a:t>:</a:t>
            </a:r>
            <a:endParaRPr lang="en-US" altLang="en-US" sz="1800" dirty="0">
              <a:solidFill>
                <a:srgbClr val="C00000"/>
              </a:solidFill>
              <a:latin typeface="Constantia" panose="02030602050306030303" pitchFamily="18" charset="0"/>
            </a:endParaRPr>
          </a:p>
          <a:p>
            <a:pPr>
              <a:buFont typeface="Wingdings" panose="05000000000000000000" pitchFamily="2" charset="2"/>
              <a:buNone/>
            </a:pPr>
            <a:r>
              <a:rPr lang="en-GB" altLang="en-US" sz="1800" dirty="0">
                <a:latin typeface="Constantia" panose="02030602050306030303" pitchFamily="18" charset="0"/>
              </a:rPr>
              <a:t>inferiorly (border with pons)</a:t>
            </a:r>
            <a:r>
              <a:rPr lang="sr-Cyrl-CS" altLang="en-US" sz="1800" dirty="0">
                <a:latin typeface="Constantia" panose="02030602050306030303" pitchFamily="18" charset="0"/>
              </a:rPr>
              <a:t>:</a:t>
            </a:r>
            <a:r>
              <a:rPr lang="en-US" altLang="en-US" sz="1800" dirty="0">
                <a:latin typeface="Constantia" panose="02030602050306030303" pitchFamily="18" charset="0"/>
              </a:rPr>
              <a:t> </a:t>
            </a:r>
            <a:br>
              <a:rPr lang="en-US" altLang="en-US" sz="1800" dirty="0">
                <a:latin typeface="Constantia" panose="02030602050306030303" pitchFamily="18" charset="0"/>
              </a:rPr>
            </a:br>
            <a:r>
              <a:rPr lang="en-US" altLang="en-US" sz="1800" dirty="0">
                <a:latin typeface="Constantia" panose="02030602050306030303" pitchFamily="18" charset="0"/>
              </a:rPr>
              <a:t>             - </a:t>
            </a:r>
            <a:r>
              <a:rPr lang="en-US" altLang="en-US" sz="1800" dirty="0" err="1">
                <a:latin typeface="Constantia" panose="02030602050306030303" pitchFamily="18" charset="0"/>
              </a:rPr>
              <a:t>pontomesencephalic</a:t>
            </a:r>
            <a:r>
              <a:rPr lang="en-US" altLang="en-US" sz="1800" dirty="0">
                <a:latin typeface="Constantia" panose="02030602050306030303" pitchFamily="18" charset="0"/>
              </a:rPr>
              <a:t> sulcus</a:t>
            </a:r>
          </a:p>
          <a:p>
            <a:pPr>
              <a:buFont typeface="Wingdings" panose="05000000000000000000" pitchFamily="2" charset="2"/>
              <a:buNone/>
            </a:pPr>
            <a:r>
              <a:rPr lang="en-GB" altLang="en-US" sz="1800" dirty="0">
                <a:latin typeface="Constantia" panose="02030602050306030303" pitchFamily="18" charset="0"/>
              </a:rPr>
              <a:t>superiorly (border with diencephalon)</a:t>
            </a:r>
            <a:r>
              <a:rPr lang="sr-Cyrl-CS" altLang="en-US" sz="1800" dirty="0">
                <a:latin typeface="Constantia" panose="02030602050306030303" pitchFamily="18" charset="0"/>
              </a:rPr>
              <a:t>: </a:t>
            </a:r>
            <a:br>
              <a:rPr lang="en-GB" altLang="en-US" sz="1800" dirty="0">
                <a:latin typeface="Constantia" panose="02030602050306030303" pitchFamily="18" charset="0"/>
              </a:rPr>
            </a:br>
            <a:r>
              <a:rPr lang="en-GB" altLang="en-US" sz="1800" dirty="0">
                <a:latin typeface="Constantia" panose="02030602050306030303" pitchFamily="18" charset="0"/>
              </a:rPr>
              <a:t>             - plane that passes through</a:t>
            </a:r>
            <a:br>
              <a:rPr lang="sr-Cyrl-CS" altLang="en-US" sz="1800" dirty="0">
                <a:latin typeface="Constantia" panose="02030602050306030303" pitchFamily="18" charset="0"/>
              </a:rPr>
            </a:br>
            <a:r>
              <a:rPr lang="en-GB" altLang="en-US" sz="1800" dirty="0">
                <a:latin typeface="Constantia" panose="02030602050306030303" pitchFamily="18" charset="0"/>
              </a:rPr>
              <a:t>               mammillary bodies</a:t>
            </a:r>
            <a:br>
              <a:rPr lang="en-GB" altLang="en-US" sz="1800" dirty="0">
                <a:latin typeface="Constantia" panose="02030602050306030303" pitchFamily="18" charset="0"/>
              </a:rPr>
            </a:br>
            <a:r>
              <a:rPr lang="en-GB" altLang="en-US" sz="1800" dirty="0">
                <a:latin typeface="Constantia" panose="02030602050306030303" pitchFamily="18" charset="0"/>
              </a:rPr>
              <a:t>               (</a:t>
            </a:r>
            <a:r>
              <a:rPr lang="en-US" altLang="en-US" sz="1800" dirty="0">
                <a:latin typeface="Constantia" panose="02030602050306030303" pitchFamily="18" charset="0"/>
              </a:rPr>
              <a:t>corpora mammillaria) of</a:t>
            </a:r>
            <a:br>
              <a:rPr lang="en-US" altLang="en-US" sz="1800" dirty="0">
                <a:latin typeface="Constantia" panose="02030602050306030303" pitchFamily="18" charset="0"/>
              </a:rPr>
            </a:br>
            <a:r>
              <a:rPr lang="en-US" altLang="en-US" sz="1800" dirty="0">
                <a:latin typeface="Constantia" panose="02030602050306030303" pitchFamily="18" charset="0"/>
              </a:rPr>
              <a:t>               hypothalamus</a:t>
            </a:r>
            <a:br>
              <a:rPr lang="sr-Cyrl-CS" altLang="en-US" sz="1800" dirty="0">
                <a:latin typeface="Constantia" panose="02030602050306030303" pitchFamily="18" charset="0"/>
              </a:rPr>
            </a:br>
            <a:endParaRPr lang="en-US" altLang="en-US" sz="1800" dirty="0">
              <a:latin typeface="Constantia" panose="02030602050306030303" pitchFamily="18" charset="0"/>
            </a:endParaRPr>
          </a:p>
          <a:p>
            <a:pPr>
              <a:buFont typeface="Wingdings" panose="05000000000000000000" pitchFamily="2" charset="2"/>
              <a:buNone/>
            </a:pPr>
            <a:r>
              <a:rPr lang="sr-Cyrl-CS" altLang="en-US" sz="1800" dirty="0">
                <a:latin typeface="Constantia" panose="02030602050306030303" pitchFamily="18" charset="0"/>
              </a:rPr>
              <a:t>- </a:t>
            </a:r>
            <a:r>
              <a:rPr lang="en-GB" altLang="en-US" sz="1800" dirty="0">
                <a:solidFill>
                  <a:srgbClr val="C00000"/>
                </a:solidFill>
                <a:latin typeface="Constantia" panose="02030602050306030303" pitchFamily="18" charset="0"/>
              </a:rPr>
              <a:t>DORSAL (POSTERIOR) SURFACE</a:t>
            </a:r>
            <a:r>
              <a:rPr lang="sr-Cyrl-CS" altLang="en-US" sz="1800" dirty="0">
                <a:solidFill>
                  <a:srgbClr val="C00000"/>
                </a:solidFill>
                <a:latin typeface="Constantia" panose="02030602050306030303" pitchFamily="18" charset="0"/>
              </a:rPr>
              <a:t>:</a:t>
            </a:r>
            <a:endParaRPr lang="en-US" altLang="en-US" sz="1800" dirty="0">
              <a:solidFill>
                <a:srgbClr val="C00000"/>
              </a:solidFill>
              <a:latin typeface="Constantia" panose="02030602050306030303" pitchFamily="18" charset="0"/>
            </a:endParaRPr>
          </a:p>
          <a:p>
            <a:pPr>
              <a:buNone/>
            </a:pPr>
            <a:r>
              <a:rPr lang="en-GB" altLang="en-US" sz="1800" dirty="0">
                <a:latin typeface="Constantia" panose="02030602050306030303" pitchFamily="18" charset="0"/>
              </a:rPr>
              <a:t>inferiorly (border with pons)</a:t>
            </a:r>
            <a:r>
              <a:rPr lang="sr-Cyrl-CS" altLang="en-US" sz="1800" dirty="0">
                <a:latin typeface="Constantia" panose="02030602050306030303" pitchFamily="18" charset="0"/>
              </a:rPr>
              <a:t>: </a:t>
            </a:r>
            <a:br>
              <a:rPr lang="en-GB" altLang="en-US" sz="1800" dirty="0">
                <a:latin typeface="Constantia" panose="02030602050306030303" pitchFamily="18" charset="0"/>
              </a:rPr>
            </a:br>
            <a:r>
              <a:rPr lang="en-GB" altLang="en-US" sz="1800" dirty="0">
                <a:latin typeface="Constantia" panose="02030602050306030303" pitchFamily="18" charset="0"/>
              </a:rPr>
              <a:t> - posterior border of quadrigeminal</a:t>
            </a:r>
            <a:br>
              <a:rPr lang="en-GB" altLang="en-US" sz="1800" dirty="0">
                <a:latin typeface="Constantia" panose="02030602050306030303" pitchFamily="18" charset="0"/>
              </a:rPr>
            </a:br>
            <a:r>
              <a:rPr lang="en-GB" altLang="en-US" sz="1800" dirty="0">
                <a:latin typeface="Constantia" panose="02030602050306030303" pitchFamily="18" charset="0"/>
              </a:rPr>
              <a:t>   plate (</a:t>
            </a:r>
            <a:r>
              <a:rPr lang="en-US" altLang="en-US" sz="1800" dirty="0">
                <a:latin typeface="Constantia" panose="02030602050306030303" pitchFamily="18" charset="0"/>
              </a:rPr>
              <a:t>lamina quadrigemina)</a:t>
            </a:r>
          </a:p>
          <a:p>
            <a:pPr>
              <a:buNone/>
            </a:pPr>
            <a:r>
              <a:rPr lang="en-GB" altLang="en-US" sz="1800" dirty="0">
                <a:latin typeface="Constantia" panose="02030602050306030303" pitchFamily="18" charset="0"/>
              </a:rPr>
              <a:t>superiorly (border with diencephalon)</a:t>
            </a:r>
            <a:r>
              <a:rPr lang="sr-Cyrl-CS" altLang="en-US" sz="1800" dirty="0">
                <a:latin typeface="Constantia" panose="02030602050306030303" pitchFamily="18" charset="0"/>
              </a:rPr>
              <a:t>:</a:t>
            </a:r>
            <a:br>
              <a:rPr lang="en-GB" altLang="en-US" sz="1800" dirty="0">
                <a:latin typeface="Constantia" panose="02030602050306030303" pitchFamily="18" charset="0"/>
              </a:rPr>
            </a:br>
            <a:r>
              <a:rPr lang="en-GB" altLang="en-US" sz="1800" dirty="0">
                <a:latin typeface="Constantia" panose="02030602050306030303" pitchFamily="18" charset="0"/>
              </a:rPr>
              <a:t> - anterior border of quadrigeminal</a:t>
            </a:r>
            <a:br>
              <a:rPr lang="en-GB" altLang="en-US" sz="1800" dirty="0">
                <a:latin typeface="Constantia" panose="02030602050306030303" pitchFamily="18" charset="0"/>
              </a:rPr>
            </a:br>
            <a:r>
              <a:rPr lang="en-GB" altLang="en-US" sz="1800" dirty="0">
                <a:latin typeface="Constantia" panose="02030602050306030303" pitchFamily="18" charset="0"/>
              </a:rPr>
              <a:t>   plate (</a:t>
            </a:r>
            <a:r>
              <a:rPr lang="en-US" altLang="en-US" sz="1800" dirty="0">
                <a:latin typeface="Constantia" panose="02030602050306030303" pitchFamily="18" charset="0"/>
              </a:rPr>
              <a:t>lamina quadrigemina)</a:t>
            </a:r>
          </a:p>
          <a:p>
            <a:pPr>
              <a:buFont typeface="Wingdings" panose="05000000000000000000" pitchFamily="2" charset="2"/>
              <a:buNone/>
            </a:pPr>
            <a:endParaRPr lang="sr-Cyrl-CS" altLang="en-US" sz="1800" dirty="0">
              <a:latin typeface="Constantia" panose="02030602050306030303" pitchFamily="18" charset="0"/>
            </a:endParaRPr>
          </a:p>
          <a:p>
            <a:pPr>
              <a:buFont typeface="Wingdings" panose="05000000000000000000" pitchFamily="2" charset="2"/>
              <a:buNone/>
            </a:pPr>
            <a:endParaRPr lang="en-US" altLang="en-US" sz="1800" dirty="0">
              <a:latin typeface="Constantia" panose="02030602050306030303" pitchFamily="18" charset="0"/>
            </a:endParaRPr>
          </a:p>
        </p:txBody>
      </p:sp>
      <p:sp>
        <p:nvSpPr>
          <p:cNvPr id="58378" name="Rectangle 3">
            <a:extLst>
              <a:ext uri="{FF2B5EF4-FFF2-40B4-BE49-F238E27FC236}">
                <a16:creationId xmlns:a16="http://schemas.microsoft.com/office/drawing/2014/main" id="{9B148F5C-5DE7-B22F-4267-422A47CCF4AA}"/>
              </a:ext>
            </a:extLst>
          </p:cNvPr>
          <p:cNvSpPr>
            <a:spLocks noGrp="1" noChangeArrowheads="1"/>
          </p:cNvSpPr>
          <p:nvPr>
            <p:ph type="title" idx="4294967295"/>
          </p:nvPr>
        </p:nvSpPr>
        <p:spPr>
          <a:xfrm>
            <a:off x="107504" y="188640"/>
            <a:ext cx="4572000" cy="838200"/>
          </a:xfrm>
        </p:spPr>
        <p:txBody>
          <a:bodyPr/>
          <a:lstStyle/>
          <a:p>
            <a:pPr eaLnBrk="1" hangingPunct="1"/>
            <a:r>
              <a:rPr lang="en-US" altLang="en-US" b="1" u="sng" dirty="0">
                <a:latin typeface="Constantia" panose="02030602050306030303" pitchFamily="18" charset="0"/>
              </a:rPr>
              <a:t>Midbrain (Mesencephalon)</a:t>
            </a:r>
          </a:p>
        </p:txBody>
      </p:sp>
      <p:pic>
        <p:nvPicPr>
          <p:cNvPr id="2" name="Picture 4">
            <a:extLst>
              <a:ext uri="{FF2B5EF4-FFF2-40B4-BE49-F238E27FC236}">
                <a16:creationId xmlns:a16="http://schemas.microsoft.com/office/drawing/2014/main" id="{E99EB554-87F0-9331-98D2-F3534EE379E2}"/>
              </a:ext>
            </a:extLst>
          </p:cNvPr>
          <p:cNvPicPr>
            <a:picLocks noGrp="1" noChangeAspect="1" noChangeArrowheads="1"/>
          </p:cNvPicPr>
          <p:nvPr/>
        </p:nvPicPr>
        <p:blipFill>
          <a:blip r:embed="rId2">
            <a:extLst>
              <a:ext uri="{28A0092B-C50C-407E-A947-70E740481C1C}">
                <a14:useLocalDpi xmlns:a14="http://schemas.microsoft.com/office/drawing/2010/main" val="0"/>
              </a:ext>
            </a:extLst>
          </a:blip>
          <a:srcRect l="7788" t="6854" r="38164" b="38190"/>
          <a:stretch>
            <a:fillRect/>
          </a:stretch>
        </p:blipFill>
        <p:spPr bwMode="auto">
          <a:xfrm>
            <a:off x="4448040" y="254339"/>
            <a:ext cx="4407928" cy="33605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 name="Picture 4">
            <a:extLst>
              <a:ext uri="{FF2B5EF4-FFF2-40B4-BE49-F238E27FC236}">
                <a16:creationId xmlns:a16="http://schemas.microsoft.com/office/drawing/2014/main" id="{1FADF20B-22AA-7D6F-A6F9-9D9CC00308A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8711" t="6258" r="38312" b="37549"/>
          <a:stretch>
            <a:fillRect/>
          </a:stretch>
        </p:blipFill>
        <p:spPr bwMode="auto">
          <a:xfrm>
            <a:off x="4826663" y="3664434"/>
            <a:ext cx="4012392" cy="31935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752F4C8-4CDC-F6CA-36F6-CC17E13CFE3B}"/>
              </a:ext>
            </a:extLst>
          </p:cNvPr>
          <p:cNvPicPr>
            <a:picLocks noChangeAspect="1"/>
          </p:cNvPicPr>
          <p:nvPr/>
        </p:nvPicPr>
        <p:blipFill>
          <a:blip r:embed="rId2"/>
          <a:stretch>
            <a:fillRect/>
          </a:stretch>
        </p:blipFill>
        <p:spPr>
          <a:xfrm>
            <a:off x="12614" y="260648"/>
            <a:ext cx="5328592" cy="3005133"/>
          </a:xfrm>
          <a:prstGeom prst="rect">
            <a:avLst/>
          </a:prstGeom>
        </p:spPr>
      </p:pic>
      <p:pic>
        <p:nvPicPr>
          <p:cNvPr id="4" name="Picture 4">
            <a:extLst>
              <a:ext uri="{FF2B5EF4-FFF2-40B4-BE49-F238E27FC236}">
                <a16:creationId xmlns:a16="http://schemas.microsoft.com/office/drawing/2014/main" id="{4375C4A2-57CA-22CA-5632-B05BD034AE9E}"/>
              </a:ext>
            </a:extLst>
          </p:cNvPr>
          <p:cNvPicPr>
            <a:picLocks noGrp="1" noChangeAspect="1" noChangeArrowheads="1"/>
          </p:cNvPicPr>
          <p:nvPr/>
        </p:nvPicPr>
        <p:blipFill>
          <a:blip r:embed="rId3">
            <a:extLst>
              <a:ext uri="{28A0092B-C50C-407E-A947-70E740481C1C}">
                <a14:useLocalDpi xmlns:a14="http://schemas.microsoft.com/office/drawing/2010/main" val="0"/>
              </a:ext>
            </a:extLst>
          </a:blip>
          <a:srcRect l="7788" t="6854" r="38164" b="38190"/>
          <a:stretch>
            <a:fillRect/>
          </a:stretch>
        </p:blipFill>
        <p:spPr bwMode="auto">
          <a:xfrm>
            <a:off x="4451691" y="3245322"/>
            <a:ext cx="4692309" cy="35773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TextBox 4">
            <a:extLst>
              <a:ext uri="{FF2B5EF4-FFF2-40B4-BE49-F238E27FC236}">
                <a16:creationId xmlns:a16="http://schemas.microsoft.com/office/drawing/2014/main" id="{DC24D68A-61C6-205B-AA2F-8640319E2E8C}"/>
              </a:ext>
            </a:extLst>
          </p:cNvPr>
          <p:cNvSpPr txBox="1"/>
          <p:nvPr/>
        </p:nvSpPr>
        <p:spPr>
          <a:xfrm>
            <a:off x="5657699" y="332656"/>
            <a:ext cx="3259482" cy="400110"/>
          </a:xfrm>
          <a:prstGeom prst="rect">
            <a:avLst/>
          </a:prstGeom>
          <a:noFill/>
        </p:spPr>
        <p:txBody>
          <a:bodyPr wrap="none" rtlCol="0">
            <a:spAutoFit/>
          </a:bodyPr>
          <a:lstStyle/>
          <a:p>
            <a:r>
              <a:rPr lang="en-GB" sz="2000" b="1" dirty="0">
                <a:solidFill>
                  <a:srgbClr val="C00000"/>
                </a:solidFill>
              </a:rPr>
              <a:t>Anterior (Ventral) surface</a:t>
            </a:r>
          </a:p>
        </p:txBody>
      </p:sp>
      <p:sp>
        <p:nvSpPr>
          <p:cNvPr id="2" name="Right Brace 1">
            <a:extLst>
              <a:ext uri="{FF2B5EF4-FFF2-40B4-BE49-F238E27FC236}">
                <a16:creationId xmlns:a16="http://schemas.microsoft.com/office/drawing/2014/main" id="{EEB02631-A8FB-2930-0E15-A2CD983033A8}"/>
              </a:ext>
            </a:extLst>
          </p:cNvPr>
          <p:cNvSpPr/>
          <p:nvPr/>
        </p:nvSpPr>
        <p:spPr bwMode="auto">
          <a:xfrm>
            <a:off x="5316085" y="1449279"/>
            <a:ext cx="238906" cy="720080"/>
          </a:xfrm>
          <a:prstGeom prst="rightBrac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en-GB" sz="1800" b="0" i="0" u="none" strike="noStrike" cap="none" normalizeH="0" baseline="0" dirty="0">
              <a:ln>
                <a:noFill/>
              </a:ln>
              <a:solidFill>
                <a:schemeClr val="tx1"/>
              </a:solidFill>
              <a:effectLst/>
              <a:latin typeface="Arial" panose="020B0604020202020204" pitchFamily="34" charset="0"/>
            </a:endParaRPr>
          </a:p>
        </p:txBody>
      </p:sp>
      <p:sp>
        <p:nvSpPr>
          <p:cNvPr id="6" name="TextBox 5">
            <a:extLst>
              <a:ext uri="{FF2B5EF4-FFF2-40B4-BE49-F238E27FC236}">
                <a16:creationId xmlns:a16="http://schemas.microsoft.com/office/drawing/2014/main" id="{293F287D-9F13-8256-40D4-5CA6CD6FA5C3}"/>
              </a:ext>
            </a:extLst>
          </p:cNvPr>
          <p:cNvSpPr txBox="1"/>
          <p:nvPr/>
        </p:nvSpPr>
        <p:spPr>
          <a:xfrm>
            <a:off x="5634469" y="1619712"/>
            <a:ext cx="3385863" cy="523220"/>
          </a:xfrm>
          <a:prstGeom prst="rect">
            <a:avLst/>
          </a:prstGeom>
          <a:noFill/>
        </p:spPr>
        <p:txBody>
          <a:bodyPr wrap="none" rtlCol="0">
            <a:spAutoFit/>
          </a:bodyPr>
          <a:lstStyle/>
          <a:p>
            <a:r>
              <a:rPr lang="en-GB" sz="1400" dirty="0"/>
              <a:t>Branches of: - a. cerebri posterior</a:t>
            </a:r>
            <a:br>
              <a:rPr lang="en-GB" sz="1400" dirty="0"/>
            </a:br>
            <a:r>
              <a:rPr lang="en-GB" sz="1400" dirty="0"/>
              <a:t>                     - a. communicans posterior</a:t>
            </a:r>
          </a:p>
        </p:txBody>
      </p:sp>
      <p:sp>
        <p:nvSpPr>
          <p:cNvPr id="8" name="TextBox 7">
            <a:extLst>
              <a:ext uri="{FF2B5EF4-FFF2-40B4-BE49-F238E27FC236}">
                <a16:creationId xmlns:a16="http://schemas.microsoft.com/office/drawing/2014/main" id="{B66338B0-3788-ADA3-EEA5-4F2C862EAF7C}"/>
              </a:ext>
            </a:extLst>
          </p:cNvPr>
          <p:cNvSpPr txBox="1"/>
          <p:nvPr/>
        </p:nvSpPr>
        <p:spPr>
          <a:xfrm>
            <a:off x="12614" y="3906506"/>
            <a:ext cx="4572000" cy="830997"/>
          </a:xfrm>
          <a:prstGeom prst="rect">
            <a:avLst/>
          </a:prstGeom>
          <a:noFill/>
        </p:spPr>
        <p:txBody>
          <a:bodyPr wrap="square">
            <a:spAutoFit/>
          </a:bodyPr>
          <a:lstStyle/>
          <a:p>
            <a:r>
              <a:rPr lang="en-GB" sz="1600" b="0" i="0" dirty="0">
                <a:effectLst/>
                <a:highlight>
                  <a:srgbClr val="FFFFFF"/>
                </a:highlight>
                <a:latin typeface="+mn-lt"/>
              </a:rPr>
              <a:t>- The optic tract horizontally crosses the crura</a:t>
            </a:r>
            <a:br>
              <a:rPr lang="en-GB" sz="1600" b="0" i="0" dirty="0">
                <a:effectLst/>
                <a:highlight>
                  <a:srgbClr val="FFFFFF"/>
                </a:highlight>
                <a:latin typeface="+mn-lt"/>
              </a:rPr>
            </a:br>
            <a:r>
              <a:rPr lang="en-GB" sz="1600" b="0" i="0" dirty="0">
                <a:effectLst/>
                <a:highlight>
                  <a:srgbClr val="FFFFFF"/>
                </a:highlight>
                <a:latin typeface="+mn-lt"/>
              </a:rPr>
              <a:t>  cerebri and winds around them to reach the</a:t>
            </a:r>
            <a:br>
              <a:rPr lang="en-GB" sz="1600" b="0" i="0" dirty="0">
                <a:effectLst/>
                <a:highlight>
                  <a:srgbClr val="FFFFFF"/>
                </a:highlight>
                <a:latin typeface="+mn-lt"/>
              </a:rPr>
            </a:br>
            <a:r>
              <a:rPr lang="en-GB" sz="1600" b="0" i="0" dirty="0">
                <a:effectLst/>
                <a:highlight>
                  <a:srgbClr val="FFFFFF"/>
                </a:highlight>
                <a:latin typeface="+mn-lt"/>
              </a:rPr>
              <a:t>  posterior surface of the midbrain.</a:t>
            </a:r>
            <a:endParaRPr lang="en-GB" sz="1600" dirty="0">
              <a:latin typeface="+mn-lt"/>
            </a:endParaRPr>
          </a:p>
        </p:txBody>
      </p:sp>
      <p:cxnSp>
        <p:nvCxnSpPr>
          <p:cNvPr id="9" name="Straight Connector 8">
            <a:extLst>
              <a:ext uri="{FF2B5EF4-FFF2-40B4-BE49-F238E27FC236}">
                <a16:creationId xmlns:a16="http://schemas.microsoft.com/office/drawing/2014/main" id="{22D91314-4E52-75DF-71B7-200826C242A6}"/>
              </a:ext>
            </a:extLst>
          </p:cNvPr>
          <p:cNvCxnSpPr/>
          <p:nvPr/>
        </p:nvCxnSpPr>
        <p:spPr bwMode="auto">
          <a:xfrm>
            <a:off x="395536" y="2636912"/>
            <a:ext cx="2160240" cy="0"/>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Straight Connector 9">
            <a:extLst>
              <a:ext uri="{FF2B5EF4-FFF2-40B4-BE49-F238E27FC236}">
                <a16:creationId xmlns:a16="http://schemas.microsoft.com/office/drawing/2014/main" id="{874B9A0E-2292-5A60-762F-2003BA5894EA}"/>
              </a:ext>
            </a:extLst>
          </p:cNvPr>
          <p:cNvCxnSpPr/>
          <p:nvPr/>
        </p:nvCxnSpPr>
        <p:spPr bwMode="auto">
          <a:xfrm>
            <a:off x="395536" y="1052736"/>
            <a:ext cx="2160240" cy="0"/>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Straight Connector 11">
            <a:extLst>
              <a:ext uri="{FF2B5EF4-FFF2-40B4-BE49-F238E27FC236}">
                <a16:creationId xmlns:a16="http://schemas.microsoft.com/office/drawing/2014/main" id="{DD4FA878-AD23-DC5B-0DF3-0A809B0E11A0}"/>
              </a:ext>
            </a:extLst>
          </p:cNvPr>
          <p:cNvCxnSpPr/>
          <p:nvPr/>
        </p:nvCxnSpPr>
        <p:spPr bwMode="auto">
          <a:xfrm>
            <a:off x="1043608" y="1340768"/>
            <a:ext cx="1584176" cy="0"/>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69354815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A86B0D6-7BA8-5749-2E75-9F40FD4E8CFC}"/>
              </a:ext>
            </a:extLst>
          </p:cNvPr>
          <p:cNvPicPr>
            <a:picLocks noChangeAspect="1"/>
          </p:cNvPicPr>
          <p:nvPr/>
        </p:nvPicPr>
        <p:blipFill rotWithShape="1">
          <a:blip r:embed="rId2"/>
          <a:srcRect t="45676"/>
          <a:stretch/>
        </p:blipFill>
        <p:spPr>
          <a:xfrm>
            <a:off x="-35825" y="3835891"/>
            <a:ext cx="5337084" cy="1637265"/>
          </a:xfrm>
          <a:prstGeom prst="rect">
            <a:avLst/>
          </a:prstGeom>
        </p:spPr>
      </p:pic>
      <p:pic>
        <p:nvPicPr>
          <p:cNvPr id="4" name="Picture 4">
            <a:extLst>
              <a:ext uri="{FF2B5EF4-FFF2-40B4-BE49-F238E27FC236}">
                <a16:creationId xmlns:a16="http://schemas.microsoft.com/office/drawing/2014/main" id="{822F4F59-0991-C1A8-4959-963F89C8DE5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8711" t="6258" r="38312" b="37549"/>
          <a:stretch>
            <a:fillRect/>
          </a:stretch>
        </p:blipFill>
        <p:spPr bwMode="auto">
          <a:xfrm>
            <a:off x="5375545" y="1772816"/>
            <a:ext cx="3768455" cy="299694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TextBox 5">
            <a:extLst>
              <a:ext uri="{FF2B5EF4-FFF2-40B4-BE49-F238E27FC236}">
                <a16:creationId xmlns:a16="http://schemas.microsoft.com/office/drawing/2014/main" id="{02F0C5E4-4297-4F85-B43C-50393DB1CA3B}"/>
              </a:ext>
            </a:extLst>
          </p:cNvPr>
          <p:cNvSpPr txBox="1"/>
          <p:nvPr/>
        </p:nvSpPr>
        <p:spPr>
          <a:xfrm>
            <a:off x="5657699" y="332656"/>
            <a:ext cx="3331361" cy="400110"/>
          </a:xfrm>
          <a:prstGeom prst="rect">
            <a:avLst/>
          </a:prstGeom>
          <a:noFill/>
        </p:spPr>
        <p:txBody>
          <a:bodyPr wrap="none" rtlCol="0">
            <a:spAutoFit/>
          </a:bodyPr>
          <a:lstStyle/>
          <a:p>
            <a:r>
              <a:rPr lang="en-GB" sz="2000" b="1" dirty="0">
                <a:solidFill>
                  <a:srgbClr val="C00000"/>
                </a:solidFill>
              </a:rPr>
              <a:t>Posterior (Dorsal) surface</a:t>
            </a:r>
          </a:p>
        </p:txBody>
      </p:sp>
      <p:pic>
        <p:nvPicPr>
          <p:cNvPr id="8" name="Picture 7">
            <a:extLst>
              <a:ext uri="{FF2B5EF4-FFF2-40B4-BE49-F238E27FC236}">
                <a16:creationId xmlns:a16="http://schemas.microsoft.com/office/drawing/2014/main" id="{AF906DB3-F1EB-6C5B-0592-D50BF1B7265D}"/>
              </a:ext>
            </a:extLst>
          </p:cNvPr>
          <p:cNvPicPr>
            <a:picLocks noChangeAspect="1"/>
          </p:cNvPicPr>
          <p:nvPr/>
        </p:nvPicPr>
        <p:blipFill>
          <a:blip r:embed="rId4"/>
          <a:stretch>
            <a:fillRect/>
          </a:stretch>
        </p:blipFill>
        <p:spPr>
          <a:xfrm>
            <a:off x="4139952" y="5348385"/>
            <a:ext cx="4548754" cy="1427898"/>
          </a:xfrm>
          <a:prstGeom prst="rect">
            <a:avLst/>
          </a:prstGeom>
        </p:spPr>
      </p:pic>
      <p:sp>
        <p:nvSpPr>
          <p:cNvPr id="2" name="TextBox 1">
            <a:extLst>
              <a:ext uri="{FF2B5EF4-FFF2-40B4-BE49-F238E27FC236}">
                <a16:creationId xmlns:a16="http://schemas.microsoft.com/office/drawing/2014/main" id="{5CFBCE6B-C5FA-704D-C13C-1EEE61DED256}"/>
              </a:ext>
            </a:extLst>
          </p:cNvPr>
          <p:cNvSpPr txBox="1"/>
          <p:nvPr/>
        </p:nvSpPr>
        <p:spPr>
          <a:xfrm>
            <a:off x="107504" y="5477559"/>
            <a:ext cx="3717684" cy="584775"/>
          </a:xfrm>
          <a:prstGeom prst="rect">
            <a:avLst/>
          </a:prstGeom>
          <a:noFill/>
        </p:spPr>
        <p:txBody>
          <a:bodyPr wrap="none" rtlCol="0">
            <a:spAutoFit/>
          </a:bodyPr>
          <a:lstStyle/>
          <a:p>
            <a:r>
              <a:rPr lang="en-GB" sz="1600" dirty="0"/>
              <a:t>(lateral and medial geniculate body are</a:t>
            </a:r>
            <a:br>
              <a:rPr lang="en-GB" sz="1600" dirty="0"/>
            </a:br>
            <a:r>
              <a:rPr lang="en-GB" sz="1600" dirty="0"/>
              <a:t> the parts of diencephalon)</a:t>
            </a:r>
          </a:p>
        </p:txBody>
      </p:sp>
      <p:sp>
        <p:nvSpPr>
          <p:cNvPr id="7" name="TextBox 6">
            <a:extLst>
              <a:ext uri="{FF2B5EF4-FFF2-40B4-BE49-F238E27FC236}">
                <a16:creationId xmlns:a16="http://schemas.microsoft.com/office/drawing/2014/main" id="{560C4250-650F-90C7-D7CC-D979464F9B29}"/>
              </a:ext>
            </a:extLst>
          </p:cNvPr>
          <p:cNvSpPr txBox="1"/>
          <p:nvPr/>
        </p:nvSpPr>
        <p:spPr>
          <a:xfrm>
            <a:off x="23247" y="12680"/>
            <a:ext cx="5634452" cy="3693319"/>
          </a:xfrm>
          <a:prstGeom prst="rect">
            <a:avLst/>
          </a:prstGeom>
          <a:noFill/>
        </p:spPr>
        <p:txBody>
          <a:bodyPr wrap="square">
            <a:spAutoFit/>
          </a:bodyPr>
          <a:lstStyle/>
          <a:p>
            <a:r>
              <a:rPr lang="en-GB" b="0" i="0" dirty="0">
                <a:effectLst/>
                <a:highlight>
                  <a:srgbClr val="FFFFFF"/>
                </a:highlight>
                <a:latin typeface="PlutoSansLight"/>
              </a:rPr>
              <a:t>The posterior surface of the midbrain is called the </a:t>
            </a:r>
            <a:r>
              <a:rPr lang="en-GB" b="0" i="0" u="sng" dirty="0">
                <a:solidFill>
                  <a:srgbClr val="FF0000"/>
                </a:solidFill>
                <a:effectLst/>
                <a:highlight>
                  <a:srgbClr val="FFFFFF"/>
                </a:highlight>
                <a:latin typeface="PlutoSansLight"/>
              </a:rPr>
              <a:t>tectum</a:t>
            </a:r>
            <a:r>
              <a:rPr lang="en-GB" b="0" i="0" dirty="0">
                <a:effectLst/>
                <a:highlight>
                  <a:srgbClr val="FFFFFF"/>
                </a:highlight>
                <a:latin typeface="PlutoSansLight"/>
              </a:rPr>
              <a:t>, or roof, of the midbrain. The tectum features </a:t>
            </a:r>
            <a:r>
              <a:rPr lang="en-GB" b="0" i="0" dirty="0">
                <a:solidFill>
                  <a:srgbClr val="FF0000"/>
                </a:solidFill>
                <a:effectLst/>
                <a:highlight>
                  <a:srgbClr val="FFFFFF"/>
                </a:highlight>
                <a:latin typeface="PlutoSansLight"/>
              </a:rPr>
              <a:t>four tubercles</a:t>
            </a:r>
            <a:r>
              <a:rPr lang="en-GB" b="0" i="0" dirty="0">
                <a:effectLst/>
                <a:highlight>
                  <a:srgbClr val="FFFFFF"/>
                </a:highlight>
                <a:latin typeface="PlutoSansLight"/>
              </a:rPr>
              <a:t> on its surface which lie inferior to the pineal gland. </a:t>
            </a:r>
            <a:br>
              <a:rPr lang="en-GB" b="0" i="0" dirty="0">
                <a:effectLst/>
                <a:highlight>
                  <a:srgbClr val="FFFFFF"/>
                </a:highlight>
                <a:latin typeface="PlutoSansLight"/>
              </a:rPr>
            </a:br>
            <a:r>
              <a:rPr lang="en-GB" b="0" i="0" dirty="0">
                <a:effectLst/>
                <a:highlight>
                  <a:srgbClr val="FFFFFF"/>
                </a:highlight>
                <a:latin typeface="PlutoSansLight"/>
              </a:rPr>
              <a:t>The upper pair of tubercles are the </a:t>
            </a:r>
            <a:r>
              <a:rPr lang="en-GB" b="0" i="0" dirty="0">
                <a:solidFill>
                  <a:srgbClr val="FF0000"/>
                </a:solidFill>
                <a:effectLst/>
                <a:highlight>
                  <a:srgbClr val="FFFFFF"/>
                </a:highlight>
                <a:latin typeface="PlutoSansLight"/>
              </a:rPr>
              <a:t>left and right superior colliculi</a:t>
            </a:r>
            <a:r>
              <a:rPr lang="en-GB" b="0" i="0" dirty="0">
                <a:effectLst/>
                <a:highlight>
                  <a:srgbClr val="FFFFFF"/>
                </a:highlight>
                <a:latin typeface="PlutoSansLight"/>
              </a:rPr>
              <a:t>, while the lower pair are the left and right </a:t>
            </a:r>
            <a:r>
              <a:rPr lang="en-GB" b="0" i="0" dirty="0">
                <a:solidFill>
                  <a:srgbClr val="FF0000"/>
                </a:solidFill>
                <a:effectLst/>
                <a:highlight>
                  <a:srgbClr val="FFFFFF"/>
                </a:highlight>
                <a:latin typeface="PlutoSansLight"/>
              </a:rPr>
              <a:t>inferior colliculi</a:t>
            </a:r>
            <a:r>
              <a:rPr lang="en-GB" b="0" i="0" dirty="0">
                <a:effectLst/>
                <a:highlight>
                  <a:srgbClr val="FFFFFF"/>
                </a:highlight>
                <a:latin typeface="PlutoSansLight"/>
              </a:rPr>
              <a:t>. </a:t>
            </a:r>
            <a:r>
              <a:rPr lang="en-GB" b="0" i="0" u="sng" dirty="0">
                <a:effectLst/>
                <a:highlight>
                  <a:srgbClr val="FFFFFF"/>
                </a:highlight>
                <a:latin typeface="PlutoSansLight"/>
              </a:rPr>
              <a:t>Because of this arrangement, the tectum is also called the </a:t>
            </a:r>
            <a:r>
              <a:rPr lang="en-GB" b="0" i="0" u="sng" dirty="0">
                <a:effectLst/>
                <a:highlight>
                  <a:srgbClr val="FFFFFF"/>
                </a:highlight>
                <a:latin typeface="var(--medium)"/>
              </a:rPr>
              <a:t>quadrigeminal plate (lamina quadrigemina)</a:t>
            </a:r>
            <a:r>
              <a:rPr lang="en-GB" b="0" i="0" dirty="0">
                <a:effectLst/>
                <a:highlight>
                  <a:srgbClr val="FFFFFF"/>
                </a:highlight>
                <a:latin typeface="PlutoSansLight"/>
              </a:rPr>
              <a:t>, </a:t>
            </a:r>
            <a:r>
              <a:rPr lang="en-GB" b="0" i="0" u="sng" dirty="0">
                <a:effectLst/>
                <a:highlight>
                  <a:srgbClr val="FFFFFF"/>
                </a:highlight>
                <a:latin typeface="PlutoSansLight"/>
              </a:rPr>
              <a:t>while the colliculi are collectively known as the </a:t>
            </a:r>
            <a:r>
              <a:rPr lang="en-GB" b="0" i="0" u="sng" dirty="0">
                <a:effectLst/>
                <a:highlight>
                  <a:srgbClr val="FFFFFF"/>
                </a:highlight>
                <a:latin typeface="PlutoSansLight"/>
                <a:hlinkClick r:id="rId5">
                  <a:extLst>
                    <a:ext uri="{A12FA001-AC4F-418D-AE19-62706E023703}">
                      <ahyp:hlinkClr xmlns:ahyp="http://schemas.microsoft.com/office/drawing/2018/hyperlinkcolor" val="tx"/>
                    </a:ext>
                  </a:extLst>
                </a:hlinkClick>
              </a:rPr>
              <a:t>corpora quadrigemina</a:t>
            </a:r>
            <a:r>
              <a:rPr lang="en-GB" b="0" i="0" dirty="0">
                <a:effectLst/>
                <a:highlight>
                  <a:srgbClr val="FFFFFF"/>
                </a:highlight>
                <a:latin typeface="PlutoSansLight"/>
              </a:rPr>
              <a:t>. The colliculi are separated from each other by the cruciform sulcus.</a:t>
            </a:r>
          </a:p>
          <a:p>
            <a:r>
              <a:rPr lang="en-GB" dirty="0">
                <a:highlight>
                  <a:srgbClr val="FFFFFF"/>
                </a:highlight>
                <a:latin typeface="PlutoSansLight"/>
              </a:rPr>
              <a:t>Superior colliculi are </a:t>
            </a:r>
            <a:r>
              <a:rPr lang="en-GB" dirty="0" err="1">
                <a:highlight>
                  <a:srgbClr val="FFFFFF"/>
                </a:highlight>
                <a:latin typeface="PlutoSansLight"/>
              </a:rPr>
              <a:t>centers</a:t>
            </a:r>
            <a:r>
              <a:rPr lang="en-GB" dirty="0">
                <a:highlight>
                  <a:srgbClr val="FFFFFF"/>
                </a:highlight>
                <a:latin typeface="PlutoSansLight"/>
              </a:rPr>
              <a:t> for visual reflex, while</a:t>
            </a:r>
            <a:br>
              <a:rPr lang="en-GB" dirty="0">
                <a:highlight>
                  <a:srgbClr val="FFFFFF"/>
                </a:highlight>
                <a:latin typeface="PlutoSansLight"/>
              </a:rPr>
            </a:br>
            <a:r>
              <a:rPr lang="en-GB" dirty="0">
                <a:highlight>
                  <a:srgbClr val="FFFFFF"/>
                </a:highlight>
                <a:latin typeface="PlutoSansLight"/>
              </a:rPr>
              <a:t>inferior </a:t>
            </a:r>
            <a:r>
              <a:rPr lang="en-GB" dirty="0" err="1">
                <a:highlight>
                  <a:srgbClr val="FFFFFF"/>
                </a:highlight>
                <a:latin typeface="PlutoSansLight"/>
              </a:rPr>
              <a:t>coliculi</a:t>
            </a:r>
            <a:r>
              <a:rPr lang="en-GB" dirty="0">
                <a:highlight>
                  <a:srgbClr val="FFFFFF"/>
                </a:highlight>
                <a:latin typeface="PlutoSansLight"/>
              </a:rPr>
              <a:t> are lower auditory </a:t>
            </a:r>
            <a:r>
              <a:rPr lang="en-GB" dirty="0" err="1">
                <a:highlight>
                  <a:srgbClr val="FFFFFF"/>
                </a:highlight>
                <a:latin typeface="PlutoSansLight"/>
              </a:rPr>
              <a:t>centers</a:t>
            </a:r>
            <a:r>
              <a:rPr lang="en-GB" dirty="0">
                <a:highlight>
                  <a:srgbClr val="FFFFFF"/>
                </a:highlight>
                <a:latin typeface="PlutoSansLight"/>
              </a:rPr>
              <a:t>.</a:t>
            </a:r>
            <a:endParaRPr lang="en-GB" dirty="0"/>
          </a:p>
        </p:txBody>
      </p:sp>
    </p:spTree>
    <p:extLst>
      <p:ext uri="{BB962C8B-B14F-4D97-AF65-F5344CB8AC3E}">
        <p14:creationId xmlns:p14="http://schemas.microsoft.com/office/powerpoint/2010/main" val="119888681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9394" name="Picture 4">
            <a:extLst>
              <a:ext uri="{FF2B5EF4-FFF2-40B4-BE49-F238E27FC236}">
                <a16:creationId xmlns:a16="http://schemas.microsoft.com/office/drawing/2014/main" id="{3EA4341F-7D4C-6509-24FE-00186E9EA64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8711" t="6258" r="38312" b="37549"/>
          <a:stretch>
            <a:fillRect/>
          </a:stretch>
        </p:blipFill>
        <p:spPr bwMode="auto">
          <a:xfrm>
            <a:off x="4716463" y="1631950"/>
            <a:ext cx="4367212" cy="3473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9395" name="Rectangle 2">
            <a:extLst>
              <a:ext uri="{FF2B5EF4-FFF2-40B4-BE49-F238E27FC236}">
                <a16:creationId xmlns:a16="http://schemas.microsoft.com/office/drawing/2014/main" id="{CA970EF3-3CEE-A0ED-C7ED-08F504658517}"/>
              </a:ext>
            </a:extLst>
          </p:cNvPr>
          <p:cNvSpPr>
            <a:spLocks noChangeArrowheads="1"/>
          </p:cNvSpPr>
          <p:nvPr/>
        </p:nvSpPr>
        <p:spPr bwMode="auto">
          <a:xfrm>
            <a:off x="0" y="1304925"/>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tx1"/>
              </a:buClr>
              <a:buFont typeface="Wingdings" panose="05000000000000000000" pitchFamily="2" charset="2"/>
              <a:buChar char="–"/>
              <a:defRPr sz="2800">
                <a:solidFill>
                  <a:schemeClr val="tx1"/>
                </a:solidFill>
                <a:latin typeface="Tahoma" panose="020B0604030504040204" pitchFamily="34" charset="0"/>
              </a:defRPr>
            </a:lvl2pPr>
            <a:lvl3pPr marL="1143000" indent="-228600">
              <a:spcBef>
                <a:spcPct val="20000"/>
              </a:spcBef>
              <a:buClr>
                <a:schemeClr val="hlink"/>
              </a:buClr>
              <a:buFont typeface="Wingdings" panose="05000000000000000000" pitchFamily="2" charset="2"/>
              <a:buChar char="§"/>
              <a:defRPr sz="2400">
                <a:solidFill>
                  <a:schemeClr val="tx1"/>
                </a:solidFill>
                <a:latin typeface="Tahoma" panose="020B0604030504040204" pitchFamily="34" charset="0"/>
              </a:defRPr>
            </a:lvl3pPr>
            <a:lvl4pPr marL="1600200" indent="-228600">
              <a:spcBef>
                <a:spcPct val="20000"/>
              </a:spcBef>
              <a:buFont typeface="Wingdings" panose="05000000000000000000" pitchFamily="2" charset="2"/>
              <a:buChar char="–"/>
              <a:defRPr sz="2000">
                <a:solidFill>
                  <a:schemeClr val="tx1"/>
                </a:solidFill>
                <a:latin typeface="Tahoma" panose="020B0604030504040204" pitchFamily="34" charset="0"/>
              </a:defRPr>
            </a:lvl4pPr>
            <a:lvl5pPr marL="2057400" indent="-228600">
              <a:spcBef>
                <a:spcPct val="20000"/>
              </a:spcBef>
              <a:buClr>
                <a:schemeClr val="hlink"/>
              </a:buClr>
              <a:buFont typeface="Wingdings" panose="05000000000000000000" pitchFamily="2" charset="2"/>
              <a:buChar char="§"/>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9pPr>
          </a:lstStyle>
          <a:p>
            <a:pPr eaLnBrk="1" hangingPunct="1">
              <a:spcBef>
                <a:spcPct val="0"/>
              </a:spcBef>
              <a:buClrTx/>
              <a:buSzTx/>
              <a:buFont typeface="Arial" panose="020B0604020202020204" pitchFamily="34" charset="0"/>
              <a:buNone/>
            </a:pPr>
            <a:endParaRPr lang="en-US" altLang="en-US" sz="1800"/>
          </a:p>
        </p:txBody>
      </p:sp>
      <p:pic>
        <p:nvPicPr>
          <p:cNvPr id="59396" name="Picture 4">
            <a:extLst>
              <a:ext uri="{FF2B5EF4-FFF2-40B4-BE49-F238E27FC236}">
                <a16:creationId xmlns:a16="http://schemas.microsoft.com/office/drawing/2014/main" id="{6F864DA1-6BC7-72B0-5A8D-DCD715CD8C50}"/>
              </a:ext>
            </a:extLst>
          </p:cNvPr>
          <p:cNvPicPr>
            <a:picLocks noGrp="1" noChangeAspect="1" noChangeArrowheads="1"/>
          </p:cNvPicPr>
          <p:nvPr/>
        </p:nvPicPr>
        <p:blipFill>
          <a:blip r:embed="rId3">
            <a:extLst>
              <a:ext uri="{28A0092B-C50C-407E-A947-70E740481C1C}">
                <a14:useLocalDpi xmlns:a14="http://schemas.microsoft.com/office/drawing/2010/main" val="0"/>
              </a:ext>
            </a:extLst>
          </a:blip>
          <a:srcRect l="7788" t="6854" r="38164" b="38190"/>
          <a:stretch>
            <a:fillRect/>
          </a:stretch>
        </p:blipFill>
        <p:spPr bwMode="auto">
          <a:xfrm>
            <a:off x="82550" y="1628775"/>
            <a:ext cx="4560888" cy="3476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9397" name="TextBox 1">
            <a:extLst>
              <a:ext uri="{FF2B5EF4-FFF2-40B4-BE49-F238E27FC236}">
                <a16:creationId xmlns:a16="http://schemas.microsoft.com/office/drawing/2014/main" id="{A18DA206-D094-F231-452C-18141BEC9344}"/>
              </a:ext>
            </a:extLst>
          </p:cNvPr>
          <p:cNvSpPr txBox="1">
            <a:spLocks noChangeArrowheads="1"/>
          </p:cNvSpPr>
          <p:nvPr/>
        </p:nvSpPr>
        <p:spPr bwMode="auto">
          <a:xfrm>
            <a:off x="1403350" y="5732463"/>
            <a:ext cx="169976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8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tx1"/>
              </a:buClr>
              <a:buFont typeface="Wingdings" panose="05000000000000000000" pitchFamily="2" charset="2"/>
              <a:buChar char="–"/>
              <a:defRPr sz="2800">
                <a:solidFill>
                  <a:schemeClr val="tx1"/>
                </a:solidFill>
                <a:latin typeface="Tahoma" panose="020B0604030504040204" pitchFamily="34" charset="0"/>
              </a:defRPr>
            </a:lvl2pPr>
            <a:lvl3pPr marL="1143000" indent="-228600">
              <a:spcBef>
                <a:spcPct val="20000"/>
              </a:spcBef>
              <a:buClr>
                <a:schemeClr val="hlink"/>
              </a:buClr>
              <a:buFont typeface="Wingdings" panose="05000000000000000000" pitchFamily="2" charset="2"/>
              <a:buChar char="§"/>
              <a:defRPr sz="2400">
                <a:solidFill>
                  <a:schemeClr val="tx1"/>
                </a:solidFill>
                <a:latin typeface="Tahoma" panose="020B0604030504040204" pitchFamily="34" charset="0"/>
              </a:defRPr>
            </a:lvl3pPr>
            <a:lvl4pPr marL="1600200" indent="-228600">
              <a:spcBef>
                <a:spcPct val="20000"/>
              </a:spcBef>
              <a:buFont typeface="Wingdings" panose="05000000000000000000" pitchFamily="2" charset="2"/>
              <a:buChar char="–"/>
              <a:defRPr sz="2000">
                <a:solidFill>
                  <a:schemeClr val="tx1"/>
                </a:solidFill>
                <a:latin typeface="Tahoma" panose="020B0604030504040204" pitchFamily="34" charset="0"/>
              </a:defRPr>
            </a:lvl4pPr>
            <a:lvl5pPr marL="2057400" indent="-228600">
              <a:spcBef>
                <a:spcPct val="20000"/>
              </a:spcBef>
              <a:buClr>
                <a:schemeClr val="hlink"/>
              </a:buClr>
              <a:buFont typeface="Wingdings" panose="05000000000000000000" pitchFamily="2" charset="2"/>
              <a:buChar char="§"/>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9pPr>
          </a:lstStyle>
          <a:p>
            <a:pPr>
              <a:spcBef>
                <a:spcPct val="0"/>
              </a:spcBef>
              <a:buClrTx/>
              <a:buSzTx/>
              <a:buFontTx/>
              <a:buNone/>
            </a:pPr>
            <a:r>
              <a:rPr lang="en-GB" altLang="en-US" sz="1800" dirty="0"/>
              <a:t>Ventral surface</a:t>
            </a:r>
          </a:p>
        </p:txBody>
      </p:sp>
      <p:sp>
        <p:nvSpPr>
          <p:cNvPr id="59398" name="TextBox 9">
            <a:extLst>
              <a:ext uri="{FF2B5EF4-FFF2-40B4-BE49-F238E27FC236}">
                <a16:creationId xmlns:a16="http://schemas.microsoft.com/office/drawing/2014/main" id="{13A11444-87E6-B291-597F-9A165D77F922}"/>
              </a:ext>
            </a:extLst>
          </p:cNvPr>
          <p:cNvSpPr txBox="1">
            <a:spLocks noChangeArrowheads="1"/>
          </p:cNvSpPr>
          <p:nvPr/>
        </p:nvSpPr>
        <p:spPr bwMode="auto">
          <a:xfrm>
            <a:off x="6084888" y="5757863"/>
            <a:ext cx="163416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8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tx1"/>
              </a:buClr>
              <a:buFont typeface="Wingdings" panose="05000000000000000000" pitchFamily="2" charset="2"/>
              <a:buChar char="–"/>
              <a:defRPr sz="2800">
                <a:solidFill>
                  <a:schemeClr val="tx1"/>
                </a:solidFill>
                <a:latin typeface="Tahoma" panose="020B0604030504040204" pitchFamily="34" charset="0"/>
              </a:defRPr>
            </a:lvl2pPr>
            <a:lvl3pPr marL="1143000" indent="-228600">
              <a:spcBef>
                <a:spcPct val="20000"/>
              </a:spcBef>
              <a:buClr>
                <a:schemeClr val="hlink"/>
              </a:buClr>
              <a:buFont typeface="Wingdings" panose="05000000000000000000" pitchFamily="2" charset="2"/>
              <a:buChar char="§"/>
              <a:defRPr sz="2400">
                <a:solidFill>
                  <a:schemeClr val="tx1"/>
                </a:solidFill>
                <a:latin typeface="Tahoma" panose="020B0604030504040204" pitchFamily="34" charset="0"/>
              </a:defRPr>
            </a:lvl3pPr>
            <a:lvl4pPr marL="1600200" indent="-228600">
              <a:spcBef>
                <a:spcPct val="20000"/>
              </a:spcBef>
              <a:buFont typeface="Wingdings" panose="05000000000000000000" pitchFamily="2" charset="2"/>
              <a:buChar char="–"/>
              <a:defRPr sz="2000">
                <a:solidFill>
                  <a:schemeClr val="tx1"/>
                </a:solidFill>
                <a:latin typeface="Tahoma" panose="020B0604030504040204" pitchFamily="34" charset="0"/>
              </a:defRPr>
            </a:lvl4pPr>
            <a:lvl5pPr marL="2057400" indent="-228600">
              <a:spcBef>
                <a:spcPct val="20000"/>
              </a:spcBef>
              <a:buClr>
                <a:schemeClr val="hlink"/>
              </a:buClr>
              <a:buFont typeface="Wingdings" panose="05000000000000000000" pitchFamily="2" charset="2"/>
              <a:buChar char="§"/>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9pPr>
          </a:lstStyle>
          <a:p>
            <a:pPr>
              <a:spcBef>
                <a:spcPct val="0"/>
              </a:spcBef>
              <a:buClrTx/>
              <a:buSzTx/>
              <a:buFontTx/>
              <a:buNone/>
            </a:pPr>
            <a:r>
              <a:rPr lang="en-GB" altLang="en-US" sz="1800" dirty="0"/>
              <a:t>Dorsal surface</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3"/>
          <p:cNvSpPr>
            <a:spLocks noGrp="1" noChangeArrowheads="1"/>
          </p:cNvSpPr>
          <p:nvPr>
            <p:ph type="body" idx="4294967295"/>
          </p:nvPr>
        </p:nvSpPr>
        <p:spPr>
          <a:xfrm>
            <a:off x="0" y="1412776"/>
            <a:ext cx="8713787" cy="5572125"/>
          </a:xfrm>
        </p:spPr>
        <p:txBody>
          <a:bodyPr/>
          <a:lstStyle/>
          <a:p>
            <a:pPr eaLnBrk="1" hangingPunct="1">
              <a:lnSpc>
                <a:spcPct val="90000"/>
              </a:lnSpc>
              <a:defRPr/>
            </a:pPr>
            <a:r>
              <a:rPr lang="en-GB" altLang="en-US" sz="1600" dirty="0">
                <a:latin typeface="Constantia" panose="02030602050306030303" pitchFamily="18" charset="0"/>
              </a:rPr>
              <a:t>Contains</a:t>
            </a:r>
            <a:r>
              <a:rPr lang="en-US" sz="1600" dirty="0">
                <a:latin typeface="Constantia" panose="02030602050306030303" pitchFamily="18" charset="0"/>
              </a:rPr>
              <a:t>:</a:t>
            </a:r>
          </a:p>
          <a:p>
            <a:pPr eaLnBrk="1" hangingPunct="1">
              <a:lnSpc>
                <a:spcPct val="90000"/>
              </a:lnSpc>
              <a:defRPr/>
            </a:pPr>
            <a:r>
              <a:rPr lang="en-GB" altLang="en-US" sz="1600" dirty="0">
                <a:latin typeface="Constantia" panose="02030602050306030303" pitchFamily="18" charset="0"/>
              </a:rPr>
              <a:t>-</a:t>
            </a:r>
            <a:r>
              <a:rPr lang="sr-Cyrl-RS" altLang="en-US" sz="1600" dirty="0">
                <a:latin typeface="Constantia" panose="02030602050306030303" pitchFamily="18" charset="0"/>
              </a:rPr>
              <a:t> </a:t>
            </a:r>
            <a:r>
              <a:rPr lang="en-GB" altLang="en-US" sz="1600" dirty="0">
                <a:latin typeface="Constantia" panose="02030602050306030303" pitchFamily="18" charset="0"/>
              </a:rPr>
              <a:t>Nuclei of cranial nerves</a:t>
            </a:r>
            <a:endParaRPr lang="en-US" sz="1600" dirty="0">
              <a:latin typeface="Constantia" panose="02030602050306030303" pitchFamily="18" charset="0"/>
            </a:endParaRPr>
          </a:p>
          <a:p>
            <a:pPr lvl="2" eaLnBrk="1" hangingPunct="1">
              <a:lnSpc>
                <a:spcPct val="90000"/>
              </a:lnSpc>
              <a:defRPr/>
            </a:pPr>
            <a:r>
              <a:rPr lang="en-US" altLang="en-US" sz="1600" dirty="0">
                <a:latin typeface="Constantia" panose="02030602050306030303" pitchFamily="18" charset="0"/>
              </a:rPr>
              <a:t>N. </a:t>
            </a:r>
            <a:r>
              <a:rPr lang="en-GB" altLang="en-US" sz="1600" dirty="0" err="1">
                <a:latin typeface="Constantia" panose="02030602050306030303" pitchFamily="18" charset="0"/>
              </a:rPr>
              <a:t>oculomotoriusa</a:t>
            </a:r>
            <a:r>
              <a:rPr lang="en-US" sz="1600" dirty="0">
                <a:latin typeface="Constantia" panose="02030602050306030303" pitchFamily="18" charset="0"/>
              </a:rPr>
              <a:t> (</a:t>
            </a:r>
            <a:r>
              <a:rPr lang="en-GB" altLang="en-US" sz="1600" dirty="0">
                <a:latin typeface="Constantia" panose="02030602050306030303" pitchFamily="18" charset="0"/>
              </a:rPr>
              <a:t>3</a:t>
            </a:r>
            <a:r>
              <a:rPr lang="en-US" sz="1600" dirty="0">
                <a:latin typeface="Constantia" panose="02030602050306030303" pitchFamily="18" charset="0"/>
              </a:rPr>
              <a:t>), </a:t>
            </a:r>
            <a:br>
              <a:rPr lang="en-US" sz="1600" dirty="0">
                <a:latin typeface="Constantia" panose="02030602050306030303" pitchFamily="18" charset="0"/>
              </a:rPr>
            </a:br>
            <a:r>
              <a:rPr lang="en-US" altLang="en-US" sz="1600" dirty="0">
                <a:latin typeface="Constantia" panose="02030602050306030303" pitchFamily="18" charset="0"/>
              </a:rPr>
              <a:t>N. </a:t>
            </a:r>
            <a:r>
              <a:rPr lang="en-GB" altLang="en-US" sz="1600" dirty="0" err="1">
                <a:latin typeface="Constantia" panose="02030602050306030303" pitchFamily="18" charset="0"/>
              </a:rPr>
              <a:t>trochlearisa</a:t>
            </a:r>
            <a:r>
              <a:rPr lang="en-US" sz="1600" dirty="0">
                <a:latin typeface="Constantia" panose="02030602050306030303" pitchFamily="18" charset="0"/>
              </a:rPr>
              <a:t> (</a:t>
            </a:r>
            <a:r>
              <a:rPr lang="en-GB" altLang="en-US" sz="1600" dirty="0">
                <a:latin typeface="Constantia" panose="02030602050306030303" pitchFamily="18" charset="0"/>
              </a:rPr>
              <a:t>4</a:t>
            </a:r>
            <a:r>
              <a:rPr lang="en-US" sz="1600" dirty="0">
                <a:latin typeface="Constantia" panose="02030602050306030303" pitchFamily="18" charset="0"/>
              </a:rPr>
              <a:t>), </a:t>
            </a:r>
          </a:p>
          <a:p>
            <a:pPr lvl="1" eaLnBrk="1" hangingPunct="1">
              <a:lnSpc>
                <a:spcPct val="80000"/>
              </a:lnSpc>
              <a:buFontTx/>
              <a:buNone/>
              <a:defRPr/>
            </a:pPr>
            <a:r>
              <a:rPr lang="en-US" sz="1600" dirty="0">
                <a:latin typeface="Constantia" panose="02030602050306030303" pitchFamily="18" charset="0"/>
              </a:rPr>
              <a:t>Some of the nuclei of:</a:t>
            </a:r>
          </a:p>
          <a:p>
            <a:pPr lvl="1" eaLnBrk="1" hangingPunct="1">
              <a:lnSpc>
                <a:spcPct val="80000"/>
              </a:lnSpc>
              <a:buFontTx/>
              <a:buNone/>
              <a:defRPr/>
            </a:pPr>
            <a:r>
              <a:rPr lang="sr-Cyrl-RS" altLang="en-US" sz="1600" dirty="0">
                <a:latin typeface="Constantia" panose="02030602050306030303" pitchFamily="18" charset="0"/>
              </a:rPr>
              <a:t>		     </a:t>
            </a:r>
            <a:r>
              <a:rPr lang="en-US" sz="1600" dirty="0">
                <a:latin typeface="Constantia" panose="02030602050306030303" pitchFamily="18" charset="0"/>
              </a:rPr>
              <a:t>N. </a:t>
            </a:r>
            <a:r>
              <a:rPr lang="en-US" sz="1600" dirty="0" err="1">
                <a:latin typeface="Constantia" panose="02030602050306030303" pitchFamily="18" charset="0"/>
              </a:rPr>
              <a:t>trigeminus</a:t>
            </a:r>
            <a:r>
              <a:rPr lang="en-US" sz="1600" dirty="0">
                <a:latin typeface="Constantia" panose="02030602050306030303" pitchFamily="18" charset="0"/>
              </a:rPr>
              <a:t> (5)</a:t>
            </a:r>
          </a:p>
          <a:p>
            <a:pPr lvl="2" eaLnBrk="1" hangingPunct="1">
              <a:lnSpc>
                <a:spcPct val="90000"/>
              </a:lnSpc>
              <a:defRPr/>
            </a:pPr>
            <a:endParaRPr lang="sr-Cyrl-CS" altLang="en-US" sz="1800" dirty="0">
              <a:latin typeface="Constantia" panose="02030602050306030303" pitchFamily="18" charset="0"/>
            </a:endParaRPr>
          </a:p>
          <a:p>
            <a:pPr eaLnBrk="1" hangingPunct="1">
              <a:lnSpc>
                <a:spcPct val="90000"/>
              </a:lnSpc>
              <a:defRPr/>
            </a:pPr>
            <a:r>
              <a:rPr lang="en-GB" altLang="en-US" sz="1600" dirty="0">
                <a:latin typeface="Constantia" panose="02030602050306030303" pitchFamily="18" charset="0"/>
              </a:rPr>
              <a:t>Relay nuclei</a:t>
            </a:r>
            <a:endParaRPr lang="sr-Cyrl-RS" altLang="en-US" sz="1600" dirty="0">
              <a:latin typeface="Constantia" panose="02030602050306030303" pitchFamily="18" charset="0"/>
            </a:endParaRPr>
          </a:p>
          <a:p>
            <a:pPr eaLnBrk="1" hangingPunct="1">
              <a:lnSpc>
                <a:spcPct val="90000"/>
              </a:lnSpc>
              <a:buFont typeface="Wingdings" panose="05000000000000000000" pitchFamily="2" charset="2"/>
              <a:buNone/>
              <a:defRPr/>
            </a:pPr>
            <a:r>
              <a:rPr lang="en-US" altLang="en-US" sz="1600" b="1" dirty="0">
                <a:latin typeface="Constantia" panose="02030602050306030303" pitchFamily="18" charset="0"/>
              </a:rPr>
              <a:t>	- strata </a:t>
            </a:r>
            <a:r>
              <a:rPr lang="en-US" altLang="en-US" sz="1600" b="1" dirty="0" err="1">
                <a:latin typeface="Constantia" panose="02030602050306030303" pitchFamily="18" charset="0"/>
              </a:rPr>
              <a:t>grisea</a:t>
            </a:r>
            <a:r>
              <a:rPr lang="en-US" altLang="en-US" sz="1600" b="1" dirty="0">
                <a:latin typeface="Constantia" panose="02030602050306030303" pitchFamily="18" charset="0"/>
              </a:rPr>
              <a:t> </a:t>
            </a:r>
            <a:r>
              <a:rPr lang="en-US" altLang="en-US" sz="1600" b="1" dirty="0" err="1">
                <a:latin typeface="Constantia" panose="02030602050306030303" pitchFamily="18" charset="0"/>
              </a:rPr>
              <a:t>colliculi</a:t>
            </a:r>
            <a:r>
              <a:rPr lang="en-US" altLang="en-US" sz="1600" b="1" dirty="0">
                <a:latin typeface="Constantia" panose="02030602050306030303" pitchFamily="18" charset="0"/>
              </a:rPr>
              <a:t> </a:t>
            </a:r>
            <a:r>
              <a:rPr lang="en-US" altLang="en-US" sz="1600" b="1" dirty="0" err="1">
                <a:latin typeface="Constantia" panose="02030602050306030303" pitchFamily="18" charset="0"/>
              </a:rPr>
              <a:t>superioris</a:t>
            </a:r>
            <a:r>
              <a:rPr lang="en-US" altLang="en-US" sz="1600" b="1" dirty="0">
                <a:latin typeface="Constantia" panose="02030602050306030303" pitchFamily="18" charset="0"/>
              </a:rPr>
              <a:t> –</a:t>
            </a:r>
            <a:r>
              <a:rPr lang="sr-Cyrl-CS" altLang="en-US" sz="1600" dirty="0">
                <a:latin typeface="Constantia" panose="02030602050306030303" pitchFamily="18" charset="0"/>
              </a:rPr>
              <a:t> </a:t>
            </a:r>
            <a:r>
              <a:rPr lang="en-GB" altLang="en-US" sz="1600" dirty="0">
                <a:latin typeface="Constantia" panose="02030602050306030303" pitchFamily="18" charset="0"/>
              </a:rPr>
              <a:t>reflex optical centre</a:t>
            </a:r>
            <a:endParaRPr lang="en-US" altLang="en-US" sz="1600" dirty="0">
              <a:latin typeface="Constantia" panose="02030602050306030303" pitchFamily="18" charset="0"/>
            </a:endParaRPr>
          </a:p>
          <a:p>
            <a:pPr eaLnBrk="1" hangingPunct="1">
              <a:lnSpc>
                <a:spcPct val="90000"/>
              </a:lnSpc>
              <a:buNone/>
              <a:defRPr/>
            </a:pPr>
            <a:r>
              <a:rPr lang="en-US" altLang="en-US" sz="1600" b="1" dirty="0">
                <a:latin typeface="Constantia" panose="02030602050306030303" pitchFamily="18" charset="0"/>
              </a:rPr>
              <a:t>	- </a:t>
            </a:r>
            <a:r>
              <a:rPr lang="en-US" altLang="en-US" sz="1600" b="1" dirty="0" err="1">
                <a:latin typeface="Constantia" panose="02030602050306030303" pitchFamily="18" charset="0"/>
              </a:rPr>
              <a:t>nc</a:t>
            </a:r>
            <a:r>
              <a:rPr lang="en-US" altLang="en-US" sz="1600" b="1" dirty="0">
                <a:latin typeface="Constantia" panose="02030602050306030303" pitchFamily="18" charset="0"/>
              </a:rPr>
              <a:t>. </a:t>
            </a:r>
            <a:r>
              <a:rPr lang="en-US" altLang="en-US" sz="1600" b="1" dirty="0" err="1">
                <a:latin typeface="Constantia" panose="02030602050306030303" pitchFamily="18" charset="0"/>
              </a:rPr>
              <a:t>colliculi</a:t>
            </a:r>
            <a:r>
              <a:rPr lang="en-US" altLang="en-US" sz="1600" b="1" dirty="0">
                <a:latin typeface="Constantia" panose="02030602050306030303" pitchFamily="18" charset="0"/>
              </a:rPr>
              <a:t> </a:t>
            </a:r>
            <a:r>
              <a:rPr lang="en-US" altLang="en-US" sz="1600" b="1" dirty="0" err="1">
                <a:latin typeface="Constantia" panose="02030602050306030303" pitchFamily="18" charset="0"/>
              </a:rPr>
              <a:t>inferioris</a:t>
            </a:r>
            <a:r>
              <a:rPr lang="en-US" altLang="en-US" sz="1600" b="1" dirty="0">
                <a:latin typeface="Constantia" panose="02030602050306030303" pitchFamily="18" charset="0"/>
              </a:rPr>
              <a:t> - </a:t>
            </a:r>
            <a:r>
              <a:rPr lang="en-GB" altLang="en-US" sz="1600" dirty="0">
                <a:latin typeface="Constantia" panose="02030602050306030303" pitchFamily="18" charset="0"/>
              </a:rPr>
              <a:t>reflex auditory centre</a:t>
            </a:r>
            <a:endParaRPr lang="en-US" altLang="en-US" sz="1600" dirty="0">
              <a:latin typeface="Constantia" panose="02030602050306030303" pitchFamily="18" charset="0"/>
            </a:endParaRPr>
          </a:p>
          <a:p>
            <a:pPr eaLnBrk="1" hangingPunct="1">
              <a:lnSpc>
                <a:spcPct val="90000"/>
              </a:lnSpc>
              <a:buFont typeface="Wingdings" panose="05000000000000000000" pitchFamily="2" charset="2"/>
              <a:buNone/>
              <a:defRPr/>
            </a:pPr>
            <a:r>
              <a:rPr lang="en-US" altLang="en-US" sz="1600" b="1" dirty="0">
                <a:latin typeface="Constantia" panose="02030602050306030303" pitchFamily="18" charset="0"/>
              </a:rPr>
              <a:t>	- area </a:t>
            </a:r>
            <a:r>
              <a:rPr lang="en-US" altLang="en-US" sz="1600" b="1" dirty="0" err="1">
                <a:latin typeface="Constantia" panose="02030602050306030303" pitchFamily="18" charset="0"/>
              </a:rPr>
              <a:t>pretectalis</a:t>
            </a:r>
            <a:r>
              <a:rPr lang="en-US" altLang="en-US" sz="1600" b="1" dirty="0">
                <a:latin typeface="Constantia" panose="02030602050306030303" pitchFamily="18" charset="0"/>
              </a:rPr>
              <a:t> – </a:t>
            </a:r>
            <a:r>
              <a:rPr lang="en-GB" altLang="en-US" sz="1600" dirty="0">
                <a:latin typeface="Constantia" panose="02030602050306030303" pitchFamily="18" charset="0"/>
              </a:rPr>
              <a:t>nuclei involved in the pupil reflex to light</a:t>
            </a:r>
            <a:endParaRPr lang="en-US" altLang="en-US" sz="1600" b="1" dirty="0">
              <a:latin typeface="Constantia" panose="02030602050306030303" pitchFamily="18" charset="0"/>
            </a:endParaRPr>
          </a:p>
          <a:p>
            <a:pPr eaLnBrk="1" hangingPunct="1">
              <a:lnSpc>
                <a:spcPct val="90000"/>
              </a:lnSpc>
              <a:buFont typeface="Wingdings" panose="05000000000000000000" pitchFamily="2" charset="2"/>
              <a:buNone/>
              <a:defRPr/>
            </a:pPr>
            <a:r>
              <a:rPr lang="en-US" altLang="en-US" sz="1600" b="1" dirty="0">
                <a:latin typeface="Constantia" panose="02030602050306030303" pitchFamily="18" charset="0"/>
              </a:rPr>
              <a:t>	- </a:t>
            </a:r>
            <a:r>
              <a:rPr lang="en-US" altLang="en-US" sz="1600" b="1" dirty="0" err="1">
                <a:latin typeface="Constantia" panose="02030602050306030303" pitchFamily="18" charset="0"/>
              </a:rPr>
              <a:t>nc</a:t>
            </a:r>
            <a:r>
              <a:rPr lang="en-US" altLang="en-US" sz="1600" b="1" dirty="0">
                <a:latin typeface="Constantia" panose="02030602050306030303" pitchFamily="18" charset="0"/>
              </a:rPr>
              <a:t>. </a:t>
            </a:r>
            <a:r>
              <a:rPr lang="en-US" altLang="en-US" sz="1600" b="1" dirty="0" err="1">
                <a:latin typeface="Constantia" panose="02030602050306030303" pitchFamily="18" charset="0"/>
              </a:rPr>
              <a:t>Interstitialis</a:t>
            </a:r>
            <a:r>
              <a:rPr lang="en-US" altLang="en-US" sz="1600" b="1" dirty="0">
                <a:latin typeface="Constantia" panose="02030602050306030303" pitchFamily="18" charset="0"/>
              </a:rPr>
              <a:t> </a:t>
            </a:r>
            <a:r>
              <a:rPr lang="en-US" altLang="en-US" sz="1600" b="1" dirty="0" err="1">
                <a:latin typeface="Constantia" panose="02030602050306030303" pitchFamily="18" charset="0"/>
              </a:rPr>
              <a:t>rostralis</a:t>
            </a:r>
            <a:r>
              <a:rPr lang="en-US" altLang="en-US" sz="1600" b="1" dirty="0">
                <a:latin typeface="Constantia" panose="02030602050306030303" pitchFamily="18" charset="0"/>
              </a:rPr>
              <a:t> – </a:t>
            </a:r>
            <a:r>
              <a:rPr lang="en-GB" altLang="en-US" sz="1600" dirty="0">
                <a:latin typeface="Constantia" panose="02030602050306030303" pitchFamily="18" charset="0"/>
              </a:rPr>
              <a:t>involved in movement of the eye</a:t>
            </a:r>
            <a:endParaRPr lang="en-US" altLang="en-US" sz="1600" dirty="0">
              <a:latin typeface="Constantia" panose="02030602050306030303" pitchFamily="18" charset="0"/>
            </a:endParaRPr>
          </a:p>
          <a:p>
            <a:pPr eaLnBrk="1" hangingPunct="1">
              <a:lnSpc>
                <a:spcPct val="90000"/>
              </a:lnSpc>
              <a:buFont typeface="Wingdings" panose="05000000000000000000" pitchFamily="2" charset="2"/>
              <a:buNone/>
              <a:defRPr/>
            </a:pPr>
            <a:r>
              <a:rPr lang="en-US" altLang="en-US" sz="1600" b="1" dirty="0">
                <a:latin typeface="Constantia" panose="02030602050306030303" pitchFamily="18" charset="0"/>
              </a:rPr>
              <a:t>	- </a:t>
            </a:r>
            <a:r>
              <a:rPr lang="en-US" altLang="en-US" sz="1600" b="1" dirty="0" err="1">
                <a:latin typeface="Constantia" panose="02030602050306030303" pitchFamily="18" charset="0"/>
              </a:rPr>
              <a:t>nc</a:t>
            </a:r>
            <a:r>
              <a:rPr lang="en-US" altLang="en-US" sz="1600" b="1" dirty="0">
                <a:latin typeface="Constantia" panose="02030602050306030303" pitchFamily="18" charset="0"/>
              </a:rPr>
              <a:t>. </a:t>
            </a:r>
            <a:r>
              <a:rPr lang="en-US" altLang="en-US" sz="1600" b="1" dirty="0" err="1">
                <a:latin typeface="Constantia" panose="02030602050306030303" pitchFamily="18" charset="0"/>
              </a:rPr>
              <a:t>Interstitialis</a:t>
            </a:r>
            <a:r>
              <a:rPr lang="en-US" altLang="en-US" sz="1600" b="1" dirty="0">
                <a:latin typeface="Constantia" panose="02030602050306030303" pitchFamily="18" charset="0"/>
              </a:rPr>
              <a:t> </a:t>
            </a:r>
            <a:r>
              <a:rPr lang="en-US" altLang="en-US" sz="1600" b="1" dirty="0" err="1">
                <a:latin typeface="Constantia" panose="02030602050306030303" pitchFamily="18" charset="0"/>
              </a:rPr>
              <a:t>Cajal</a:t>
            </a:r>
            <a:r>
              <a:rPr lang="en-US" altLang="en-US" sz="1600" b="1" dirty="0">
                <a:latin typeface="Constantia" panose="02030602050306030303" pitchFamily="18" charset="0"/>
              </a:rPr>
              <a:t> - </a:t>
            </a:r>
            <a:r>
              <a:rPr lang="en-GB" altLang="en-US" sz="1600" dirty="0">
                <a:latin typeface="Constantia" panose="02030602050306030303" pitchFamily="18" charset="0"/>
              </a:rPr>
              <a:t>involved in movement of the eye</a:t>
            </a:r>
            <a:endParaRPr lang="en-US" altLang="en-US" sz="1600" dirty="0">
              <a:latin typeface="Constantia" panose="02030602050306030303" pitchFamily="18" charset="0"/>
            </a:endParaRPr>
          </a:p>
          <a:p>
            <a:pPr eaLnBrk="1" hangingPunct="1">
              <a:lnSpc>
                <a:spcPct val="90000"/>
              </a:lnSpc>
              <a:buFont typeface="Wingdings" panose="05000000000000000000" pitchFamily="2" charset="2"/>
              <a:buNone/>
              <a:defRPr/>
            </a:pPr>
            <a:r>
              <a:rPr lang="en-US" altLang="en-US" sz="1600" b="1" dirty="0">
                <a:latin typeface="Constantia" panose="02030602050306030303" pitchFamily="18" charset="0"/>
              </a:rPr>
              <a:t>	- </a:t>
            </a:r>
            <a:r>
              <a:rPr lang="en-US" altLang="en-US" sz="1600" b="1" dirty="0" err="1">
                <a:latin typeface="Constantia" panose="02030602050306030303" pitchFamily="18" charset="0"/>
              </a:rPr>
              <a:t>nc</a:t>
            </a:r>
            <a:r>
              <a:rPr lang="en-US" altLang="en-US" sz="1600" b="1" dirty="0">
                <a:latin typeface="Constantia" panose="02030602050306030303" pitchFamily="18" charset="0"/>
              </a:rPr>
              <a:t>. </a:t>
            </a:r>
            <a:r>
              <a:rPr lang="en-US" altLang="en-US" sz="1600" b="1" dirty="0" err="1">
                <a:latin typeface="Constantia" panose="02030602050306030303" pitchFamily="18" charset="0"/>
              </a:rPr>
              <a:t>Darkshewitsch</a:t>
            </a:r>
            <a:r>
              <a:rPr lang="en-US" altLang="en-US" sz="1600" b="1" dirty="0">
                <a:latin typeface="Constantia" panose="02030602050306030303" pitchFamily="18" charset="0"/>
              </a:rPr>
              <a:t> - </a:t>
            </a:r>
            <a:r>
              <a:rPr lang="en-GB" altLang="en-US" sz="1600" dirty="0">
                <a:latin typeface="Constantia" panose="02030602050306030303" pitchFamily="18" charset="0"/>
              </a:rPr>
              <a:t>involved in movement of the eye</a:t>
            </a:r>
            <a:endParaRPr lang="en-US" altLang="en-US" sz="1600" dirty="0">
              <a:latin typeface="Constantia" panose="02030602050306030303" pitchFamily="18" charset="0"/>
            </a:endParaRPr>
          </a:p>
          <a:p>
            <a:pPr eaLnBrk="1" hangingPunct="1">
              <a:lnSpc>
                <a:spcPct val="90000"/>
              </a:lnSpc>
              <a:buFont typeface="Wingdings" panose="05000000000000000000" pitchFamily="2" charset="2"/>
              <a:buNone/>
              <a:defRPr/>
            </a:pPr>
            <a:r>
              <a:rPr lang="en-US" altLang="en-US" sz="1600" b="1" dirty="0">
                <a:latin typeface="Constantia" panose="02030602050306030303" pitchFamily="18" charset="0"/>
              </a:rPr>
              <a:t>	- </a:t>
            </a:r>
            <a:r>
              <a:rPr lang="en-US" altLang="en-US" sz="1600" b="1" dirty="0" err="1">
                <a:latin typeface="Constantia" panose="02030602050306030303" pitchFamily="18" charset="0"/>
              </a:rPr>
              <a:t>substantia</a:t>
            </a:r>
            <a:r>
              <a:rPr lang="en-US" altLang="en-US" sz="1600" b="1" dirty="0">
                <a:latin typeface="Constantia" panose="02030602050306030303" pitchFamily="18" charset="0"/>
              </a:rPr>
              <a:t> </a:t>
            </a:r>
            <a:r>
              <a:rPr lang="en-US" altLang="en-US" sz="1600" b="1" dirty="0" err="1">
                <a:latin typeface="Constantia" panose="02030602050306030303" pitchFamily="18" charset="0"/>
              </a:rPr>
              <a:t>nigra</a:t>
            </a:r>
            <a:r>
              <a:rPr lang="en-US" altLang="en-US" sz="1600" b="1" dirty="0">
                <a:latin typeface="Constantia" panose="02030602050306030303" pitchFamily="18" charset="0"/>
              </a:rPr>
              <a:t> – </a:t>
            </a:r>
            <a:r>
              <a:rPr lang="en-GB" altLang="en-US" sz="1600" dirty="0">
                <a:latin typeface="Constantia" panose="02030602050306030303" pitchFamily="18" charset="0"/>
              </a:rPr>
              <a:t>relay motor nuclei</a:t>
            </a:r>
            <a:r>
              <a:rPr lang="sr-Cyrl-RS" altLang="en-US" sz="1600" dirty="0">
                <a:latin typeface="Constantia" panose="02030602050306030303" pitchFamily="18" charset="0"/>
              </a:rPr>
              <a:t>; </a:t>
            </a:r>
            <a:r>
              <a:rPr lang="en-GB" altLang="en-US" sz="1600" dirty="0">
                <a:latin typeface="Constantia" panose="02030602050306030303" pitchFamily="18" charset="0"/>
              </a:rPr>
              <a:t>dopamine containing</a:t>
            </a:r>
            <a:r>
              <a:rPr lang="sr-Cyrl-RS" altLang="en-US" sz="1600" dirty="0">
                <a:latin typeface="Constantia" panose="02030602050306030303" pitchFamily="18" charset="0"/>
              </a:rPr>
              <a:t>; </a:t>
            </a:r>
            <a:br>
              <a:rPr lang="sr-Cyrl-RS" altLang="en-US" sz="1600" dirty="0">
                <a:latin typeface="Constantia" panose="02030602050306030303" pitchFamily="18" charset="0"/>
              </a:rPr>
            </a:br>
            <a:r>
              <a:rPr lang="sr-Cyrl-RS" altLang="en-US" sz="1600" dirty="0">
                <a:latin typeface="Constantia" panose="02030602050306030303" pitchFamily="18" charset="0"/>
              </a:rPr>
              <a:t>                                    </a:t>
            </a:r>
            <a:r>
              <a:rPr lang="en-GB" altLang="en-US" sz="1600" dirty="0">
                <a:latin typeface="Constantia" panose="02030602050306030303" pitchFamily="18" charset="0"/>
              </a:rPr>
              <a:t>(Parkinson’s </a:t>
            </a:r>
            <a:r>
              <a:rPr lang="en-GB" altLang="en-US" sz="1600" dirty="0" err="1">
                <a:latin typeface="Constantia" panose="02030602050306030303" pitchFamily="18" charset="0"/>
              </a:rPr>
              <a:t>desease</a:t>
            </a:r>
            <a:r>
              <a:rPr lang="en-GB" altLang="en-US" sz="1600" dirty="0">
                <a:latin typeface="Constantia" panose="02030602050306030303" pitchFamily="18" charset="0"/>
              </a:rPr>
              <a:t>)</a:t>
            </a:r>
            <a:endParaRPr lang="sr-Cyrl-RS" altLang="en-US" sz="1600" dirty="0">
              <a:latin typeface="Constantia" panose="02030602050306030303" pitchFamily="18" charset="0"/>
            </a:endParaRPr>
          </a:p>
          <a:p>
            <a:pPr eaLnBrk="1" hangingPunct="1">
              <a:lnSpc>
                <a:spcPct val="90000"/>
              </a:lnSpc>
              <a:buNone/>
              <a:defRPr/>
            </a:pPr>
            <a:r>
              <a:rPr lang="sr-Cyrl-RS" altLang="en-US" sz="1600" dirty="0">
                <a:latin typeface="Constantia" panose="02030602050306030303" pitchFamily="18" charset="0"/>
              </a:rPr>
              <a:t>	- </a:t>
            </a:r>
            <a:r>
              <a:rPr lang="en-GB" altLang="en-US" sz="1600" b="1" dirty="0">
                <a:latin typeface="Constantia" panose="02030602050306030303" pitchFamily="18" charset="0"/>
              </a:rPr>
              <a:t>nucleus </a:t>
            </a:r>
            <a:r>
              <a:rPr lang="en-GB" altLang="en-US" sz="1600" b="1" dirty="0" err="1">
                <a:latin typeface="Constantia" panose="02030602050306030303" pitchFamily="18" charset="0"/>
              </a:rPr>
              <a:t>ruber</a:t>
            </a:r>
            <a:r>
              <a:rPr lang="en-GB" altLang="en-US" sz="1600" b="1" dirty="0">
                <a:latin typeface="Constantia" panose="02030602050306030303" pitchFamily="18" charset="0"/>
              </a:rPr>
              <a:t> - </a:t>
            </a:r>
            <a:r>
              <a:rPr lang="en-GB" altLang="en-US" sz="1600" dirty="0">
                <a:latin typeface="Constantia" panose="02030602050306030303" pitchFamily="18" charset="0"/>
              </a:rPr>
              <a:t>relay motor nuclei</a:t>
            </a:r>
            <a:endParaRPr lang="sr-Cyrl-RS" altLang="en-US" sz="1600" dirty="0">
              <a:latin typeface="Constantia" panose="02030602050306030303" pitchFamily="18" charset="0"/>
            </a:endParaRPr>
          </a:p>
          <a:p>
            <a:pPr eaLnBrk="1" hangingPunct="1">
              <a:lnSpc>
                <a:spcPct val="90000"/>
              </a:lnSpc>
              <a:buFontTx/>
              <a:buNone/>
              <a:defRPr/>
            </a:pPr>
            <a:endParaRPr lang="sr-Cyrl-RS" altLang="en-US" sz="1600" dirty="0">
              <a:effectLst>
                <a:outerShdw blurRad="38100" dist="38100" dir="2700000" algn="tl">
                  <a:srgbClr val="C0C0C0"/>
                </a:outerShdw>
              </a:effectLst>
              <a:latin typeface="Constantia" panose="02030602050306030303" pitchFamily="18" charset="0"/>
              <a:ea typeface="Constantia" panose="02030602050306030303" pitchFamily="18" charset="0"/>
              <a:cs typeface="Constantia" panose="02030602050306030303" pitchFamily="18" charset="0"/>
            </a:endParaRPr>
          </a:p>
          <a:p>
            <a:pPr eaLnBrk="1" hangingPunct="1">
              <a:lnSpc>
                <a:spcPct val="80000"/>
              </a:lnSpc>
            </a:pPr>
            <a:r>
              <a:rPr lang="en-GB" altLang="en-US" sz="1600" dirty="0">
                <a:latin typeface="Constantia" panose="02030602050306030303" pitchFamily="18" charset="0"/>
              </a:rPr>
              <a:t>Nuclei of reticular formation </a:t>
            </a:r>
            <a:r>
              <a:rPr lang="sr-Cyrl-RS" altLang="en-US" sz="1600" dirty="0">
                <a:latin typeface="Constantia" panose="02030602050306030303" pitchFamily="18" charset="0"/>
              </a:rPr>
              <a:t>:</a:t>
            </a:r>
            <a:br>
              <a:rPr lang="sr-Cyrl-RS" altLang="en-US" sz="1600" dirty="0">
                <a:solidFill>
                  <a:srgbClr val="FF0000"/>
                </a:solidFill>
                <a:latin typeface="Constantia" panose="02030602050306030303" pitchFamily="18" charset="0"/>
              </a:rPr>
            </a:br>
            <a:r>
              <a:rPr lang="sr-Cyrl-RS" altLang="en-US" sz="1600" dirty="0">
                <a:latin typeface="Constantia" panose="02030602050306030303" pitchFamily="18" charset="0"/>
              </a:rPr>
              <a:t>- </a:t>
            </a:r>
            <a:r>
              <a:rPr lang="en-GB" altLang="en-US" sz="1600" b="1" dirty="0">
                <a:latin typeface="Constantia" panose="02030602050306030303" pitchFamily="18" charset="0"/>
              </a:rPr>
              <a:t>nuclei </a:t>
            </a:r>
            <a:r>
              <a:rPr lang="en-GB" altLang="en-US" sz="1600" b="1" dirty="0" err="1">
                <a:latin typeface="Constantia" panose="02030602050306030303" pitchFamily="18" charset="0"/>
              </a:rPr>
              <a:t>raphae</a:t>
            </a:r>
            <a:r>
              <a:rPr lang="en-GB" altLang="en-US" sz="1600" dirty="0">
                <a:latin typeface="Constantia" panose="02030602050306030303" pitchFamily="18" charset="0"/>
              </a:rPr>
              <a:t> (serotonin containing neurons</a:t>
            </a:r>
            <a:r>
              <a:rPr lang="sr-Cyrl-RS" altLang="en-US" sz="1600" dirty="0">
                <a:latin typeface="Constantia" panose="02030602050306030303" pitchFamily="18" charset="0"/>
              </a:rPr>
              <a:t>)</a:t>
            </a:r>
            <a:endParaRPr lang="sr-Cyrl-RS" altLang="en-US" sz="1300" dirty="0">
              <a:latin typeface="Constantia" panose="02030602050306030303" pitchFamily="18" charset="0"/>
            </a:endParaRPr>
          </a:p>
        </p:txBody>
      </p:sp>
      <p:sp>
        <p:nvSpPr>
          <p:cNvPr id="44035" name="Rectangle 3"/>
          <p:cNvSpPr>
            <a:spLocks noGrp="1" noChangeArrowheads="1"/>
          </p:cNvSpPr>
          <p:nvPr/>
        </p:nvSpPr>
        <p:spPr bwMode="auto">
          <a:xfrm>
            <a:off x="1116012" y="188913"/>
            <a:ext cx="7272411"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3600" b="1" u="sng" dirty="0">
                <a:solidFill>
                  <a:schemeClr val="tx2"/>
                </a:solidFill>
                <a:latin typeface="Constantia" panose="02030602050306030303" pitchFamily="18" charset="0"/>
              </a:rPr>
              <a:t>Mesencephalon (Midbrain)</a:t>
            </a:r>
            <a:endParaRPr lang="en-US" sz="3600" b="1" u="sng" dirty="0">
              <a:solidFill>
                <a:schemeClr val="tx2"/>
              </a:solidFill>
              <a:latin typeface="Constantia" panose="02030602050306030303" pitchFamily="18" charset="0"/>
            </a:endParaRPr>
          </a:p>
        </p:txBody>
      </p:sp>
      <p:pic>
        <p:nvPicPr>
          <p:cNvPr id="44036" name="Picture 4"/>
          <p:cNvPicPr>
            <a:picLocks noChangeAspect="1" noChangeArrowheads="1"/>
          </p:cNvPicPr>
          <p:nvPr/>
        </p:nvPicPr>
        <p:blipFill>
          <a:blip r:embed="rId2">
            <a:extLst>
              <a:ext uri="{28A0092B-C50C-407E-A947-70E740481C1C}">
                <a14:useLocalDpi xmlns:a14="http://schemas.microsoft.com/office/drawing/2010/main" val="0"/>
              </a:ext>
            </a:extLst>
          </a:blip>
          <a:srcRect l="8711" t="6258" r="38312" b="37549"/>
          <a:stretch>
            <a:fillRect/>
          </a:stretch>
        </p:blipFill>
        <p:spPr bwMode="auto">
          <a:xfrm>
            <a:off x="5698466" y="1285875"/>
            <a:ext cx="3457575" cy="274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6A473235-658C-1D6E-0D05-97A69AFD87B8}"/>
              </a:ext>
            </a:extLst>
          </p:cNvPr>
          <p:cNvSpPr txBox="1"/>
          <p:nvPr/>
        </p:nvSpPr>
        <p:spPr>
          <a:xfrm>
            <a:off x="5698466" y="5572125"/>
            <a:ext cx="3122006" cy="1077218"/>
          </a:xfrm>
          <a:prstGeom prst="rect">
            <a:avLst/>
          </a:prstGeom>
          <a:noFill/>
          <a:ln>
            <a:solidFill>
              <a:srgbClr val="C00000"/>
            </a:solidFill>
          </a:ln>
        </p:spPr>
        <p:txBody>
          <a:bodyPr wrap="square">
            <a:spAutoFit/>
          </a:bodyPr>
          <a:lstStyle/>
          <a:p>
            <a:r>
              <a:rPr lang="en-GB" sz="1600" dirty="0">
                <a:latin typeface="Constantia" panose="02030602050306030303" pitchFamily="18" charset="0"/>
              </a:rPr>
              <a:t>Nuclei that contribute to autonomic </a:t>
            </a:r>
            <a:r>
              <a:rPr lang="en-GB" sz="1600" dirty="0" err="1">
                <a:latin typeface="Constantia" panose="02030602050306030303" pitchFamily="18" charset="0"/>
              </a:rPr>
              <a:t>behaviors</a:t>
            </a:r>
            <a:r>
              <a:rPr lang="en-GB" sz="1600" dirty="0">
                <a:latin typeface="Constantia" panose="02030602050306030303" pitchFamily="18" charset="0"/>
              </a:rPr>
              <a:t> are viewable in a cross section through the midbrain</a:t>
            </a:r>
          </a:p>
        </p:txBody>
      </p:sp>
    </p:spTree>
    <p:extLst>
      <p:ext uri="{BB962C8B-B14F-4D97-AF65-F5344CB8AC3E}">
        <p14:creationId xmlns:p14="http://schemas.microsoft.com/office/powerpoint/2010/main" val="81715121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CDA0C248-EC82-624B-F5F3-8399928293B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720" t="26486" r="53461" b="5820"/>
          <a:stretch/>
        </p:blipFill>
        <p:spPr bwMode="auto">
          <a:xfrm>
            <a:off x="5220072" y="3719340"/>
            <a:ext cx="3923928" cy="313866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4DB2BC43-E72F-1BB5-DB3F-11AB4CC16103}"/>
              </a:ext>
            </a:extLst>
          </p:cNvPr>
          <p:cNvSpPr txBox="1"/>
          <p:nvPr/>
        </p:nvSpPr>
        <p:spPr>
          <a:xfrm>
            <a:off x="53752" y="44624"/>
            <a:ext cx="9036496" cy="5632311"/>
          </a:xfrm>
          <a:prstGeom prst="rect">
            <a:avLst/>
          </a:prstGeom>
          <a:noFill/>
        </p:spPr>
        <p:txBody>
          <a:bodyPr wrap="square">
            <a:spAutoFit/>
          </a:bodyPr>
          <a:lstStyle/>
          <a:p>
            <a:r>
              <a:rPr lang="en-GB" b="0" i="0" dirty="0">
                <a:solidFill>
                  <a:srgbClr val="0099FF"/>
                </a:solidFill>
                <a:effectLst/>
                <a:highlight>
                  <a:srgbClr val="FFFFFF"/>
                </a:highlight>
                <a:latin typeface="PlutoSansLight"/>
              </a:rPr>
              <a:t>Tectum</a:t>
            </a:r>
          </a:p>
          <a:p>
            <a:pPr algn="l"/>
            <a:r>
              <a:rPr lang="en-GB" sz="1700" b="0" i="0" dirty="0">
                <a:effectLst/>
                <a:highlight>
                  <a:srgbClr val="FFFFFF"/>
                </a:highlight>
                <a:latin typeface="PlutoSansLight"/>
              </a:rPr>
              <a:t>- The </a:t>
            </a:r>
            <a:r>
              <a:rPr lang="en-GB" sz="1700" b="0" i="0" dirty="0">
                <a:effectLst/>
                <a:highlight>
                  <a:srgbClr val="FFFFFF"/>
                </a:highlight>
                <a:latin typeface="var(--medium)"/>
              </a:rPr>
              <a:t>tectum</a:t>
            </a:r>
            <a:r>
              <a:rPr lang="en-GB" sz="1700" b="0" i="0" dirty="0">
                <a:effectLst/>
                <a:highlight>
                  <a:srgbClr val="FFFFFF"/>
                </a:highlight>
                <a:latin typeface="PlutoSansLight"/>
              </a:rPr>
              <a:t>, or the quadrigeminal plate, consists of the two pairs of relay nuclei, collectively</a:t>
            </a:r>
            <a:br>
              <a:rPr lang="en-GB" sz="1700" b="0" i="0" dirty="0">
                <a:effectLst/>
                <a:highlight>
                  <a:srgbClr val="FFFFFF"/>
                </a:highlight>
                <a:latin typeface="PlutoSansLight"/>
              </a:rPr>
            </a:br>
            <a:r>
              <a:rPr lang="en-GB" sz="1700" b="0" i="0" dirty="0">
                <a:effectLst/>
                <a:highlight>
                  <a:srgbClr val="FFFFFF"/>
                </a:highlight>
                <a:latin typeface="PlutoSansLight"/>
              </a:rPr>
              <a:t>   called the corpora quadrigemina.</a:t>
            </a:r>
          </a:p>
          <a:p>
            <a:pPr marL="92075" algn="l">
              <a:buFont typeface="Arial" panose="020B0604020202020204" pitchFamily="34" charset="0"/>
              <a:buChar char="•"/>
            </a:pPr>
            <a:r>
              <a:rPr lang="en-GB" sz="1700" b="0" i="0" dirty="0">
                <a:effectLst/>
                <a:highlight>
                  <a:srgbClr val="FFFFFF"/>
                </a:highlight>
                <a:latin typeface="PlutoSansLight"/>
              </a:rPr>
              <a:t> The</a:t>
            </a:r>
            <a:r>
              <a:rPr lang="en-GB" sz="1700" b="0" i="0" dirty="0">
                <a:effectLst/>
                <a:highlight>
                  <a:srgbClr val="FFFFFF"/>
                </a:highlight>
                <a:latin typeface="var(--medium)"/>
              </a:rPr>
              <a:t> superior colliculi are formed by nuclei named </a:t>
            </a:r>
            <a:r>
              <a:rPr lang="en-GB" sz="1700" b="1" i="0" dirty="0">
                <a:effectLst/>
                <a:highlight>
                  <a:srgbClr val="FFFFFF"/>
                </a:highlight>
                <a:latin typeface="var(--medium)"/>
              </a:rPr>
              <a:t>strata grisea colliculi superioris – </a:t>
            </a:r>
            <a:r>
              <a:rPr lang="en-GB" sz="1700" b="0" i="0" dirty="0">
                <a:effectLst/>
                <a:highlight>
                  <a:srgbClr val="FFFFFF"/>
                </a:highlight>
                <a:latin typeface="PlutoSansLight"/>
              </a:rPr>
              <a:t>involved in the</a:t>
            </a:r>
            <a:br>
              <a:rPr lang="en-GB" sz="1700" b="0" i="0" dirty="0">
                <a:effectLst/>
                <a:highlight>
                  <a:srgbClr val="FFFFFF"/>
                </a:highlight>
                <a:latin typeface="PlutoSansLight"/>
              </a:rPr>
            </a:br>
            <a:r>
              <a:rPr lang="en-GB" sz="1700" b="0" i="0" dirty="0">
                <a:effectLst/>
                <a:highlight>
                  <a:srgbClr val="FFFFFF"/>
                </a:highlight>
                <a:latin typeface="PlutoSansLight"/>
              </a:rPr>
              <a:t>   processing of visual information. They receive afferents mainly from the retina while</a:t>
            </a:r>
            <a:r>
              <a:rPr lang="en-GB" sz="1700" dirty="0">
                <a:highlight>
                  <a:srgbClr val="FFFFFF"/>
                </a:highlight>
                <a:latin typeface="PlutoSansLight"/>
              </a:rPr>
              <a:t> </a:t>
            </a:r>
            <a:r>
              <a:rPr lang="en-GB" sz="1700" b="0" i="0" dirty="0">
                <a:effectLst/>
                <a:highlight>
                  <a:srgbClr val="FFFFFF"/>
                </a:highlight>
                <a:latin typeface="PlutoSansLight"/>
              </a:rPr>
              <a:t>sending their</a:t>
            </a:r>
            <a:br>
              <a:rPr lang="en-GB" sz="1700" b="0" i="0" dirty="0">
                <a:effectLst/>
                <a:highlight>
                  <a:srgbClr val="FFFFFF"/>
                </a:highlight>
                <a:latin typeface="PlutoSansLight"/>
              </a:rPr>
            </a:br>
            <a:r>
              <a:rPr lang="en-GB" sz="1700" b="0" i="0" dirty="0">
                <a:effectLst/>
                <a:highlight>
                  <a:srgbClr val="FFFFFF"/>
                </a:highlight>
                <a:latin typeface="PlutoSansLight"/>
              </a:rPr>
              <a:t>   outputs to the lateral geniculate bodies of diencephalon.</a:t>
            </a:r>
            <a:br>
              <a:rPr lang="en-GB" sz="1700" b="0" i="0" dirty="0">
                <a:effectLst/>
                <a:highlight>
                  <a:srgbClr val="FFFFFF"/>
                </a:highlight>
                <a:latin typeface="PlutoSansLight"/>
              </a:rPr>
            </a:br>
            <a:r>
              <a:rPr lang="en-GB" sz="1700" b="0" i="0" dirty="0">
                <a:effectLst/>
                <a:highlight>
                  <a:srgbClr val="FFFFFF"/>
                </a:highlight>
                <a:latin typeface="PlutoSansLight"/>
              </a:rPr>
              <a:t>   The function of the superior colliculi is to </a:t>
            </a:r>
            <a:r>
              <a:rPr lang="en-GB" sz="1700" b="0" i="0" u="sng" dirty="0">
                <a:effectLst/>
                <a:highlight>
                  <a:srgbClr val="FFFFFF"/>
                </a:highlight>
                <a:latin typeface="PlutoSansLight"/>
              </a:rPr>
              <a:t>facilitate the ocular reflexes </a:t>
            </a:r>
            <a:r>
              <a:rPr lang="en-GB" sz="1700" b="0" i="0" dirty="0">
                <a:effectLst/>
                <a:highlight>
                  <a:srgbClr val="FFFFFF"/>
                </a:highlight>
                <a:latin typeface="PlutoSansLight"/>
              </a:rPr>
              <a:t>that mainly have</a:t>
            </a:r>
            <a:r>
              <a:rPr lang="en-GB" sz="1700" dirty="0">
                <a:highlight>
                  <a:srgbClr val="FFFFFF"/>
                </a:highlight>
                <a:latin typeface="PlutoSansLight"/>
              </a:rPr>
              <a:t> </a:t>
            </a:r>
            <a:r>
              <a:rPr lang="en-GB" sz="1700" b="0" i="0" dirty="0">
                <a:effectLst/>
                <a:highlight>
                  <a:srgbClr val="FFFFFF"/>
                </a:highlight>
                <a:latin typeface="PlutoSansLight"/>
              </a:rPr>
              <a:t>protective</a:t>
            </a:r>
            <a:br>
              <a:rPr lang="en-GB" sz="1700" b="0" i="0" dirty="0">
                <a:effectLst/>
                <a:highlight>
                  <a:srgbClr val="FFFFFF"/>
                </a:highlight>
                <a:latin typeface="PlutoSansLight"/>
              </a:rPr>
            </a:br>
            <a:r>
              <a:rPr lang="en-GB" sz="1700" b="0" i="0" dirty="0">
                <a:effectLst/>
                <a:highlight>
                  <a:srgbClr val="FFFFFF"/>
                </a:highlight>
                <a:latin typeface="PlutoSansLight"/>
              </a:rPr>
              <a:t>   functions, for example, covering your eyes upon a sudden onset of brightness or</a:t>
            </a:r>
            <a:r>
              <a:rPr lang="en-GB" sz="1700" dirty="0">
                <a:highlight>
                  <a:srgbClr val="FFFFFF"/>
                </a:highlight>
                <a:latin typeface="PlutoSansLight"/>
              </a:rPr>
              <a:t> </a:t>
            </a:r>
            <a:r>
              <a:rPr lang="en-GB" sz="1700" b="0" i="0" dirty="0">
                <a:effectLst/>
                <a:highlight>
                  <a:srgbClr val="FFFFFF"/>
                </a:highlight>
                <a:latin typeface="PlutoSansLight"/>
              </a:rPr>
              <a:t>blinking or</a:t>
            </a:r>
            <a:br>
              <a:rPr lang="en-GB" sz="1700" b="0" i="0" dirty="0">
                <a:effectLst/>
                <a:highlight>
                  <a:srgbClr val="FFFFFF"/>
                </a:highlight>
                <a:latin typeface="PlutoSansLight"/>
              </a:rPr>
            </a:br>
            <a:r>
              <a:rPr lang="en-GB" sz="1700" b="0" i="0" dirty="0">
                <a:effectLst/>
                <a:highlight>
                  <a:srgbClr val="FFFFFF"/>
                </a:highlight>
                <a:latin typeface="PlutoSansLight"/>
              </a:rPr>
              <a:t>   turning head toward the source of visual stimuli</a:t>
            </a:r>
          </a:p>
          <a:p>
            <a:pPr marL="92075" algn="l">
              <a:buFont typeface="Arial" panose="020B0604020202020204" pitchFamily="34" charset="0"/>
              <a:buChar char="•"/>
            </a:pPr>
            <a:r>
              <a:rPr lang="en-GB" sz="1700" b="0" i="0" dirty="0">
                <a:effectLst/>
                <a:highlight>
                  <a:srgbClr val="FFFFFF"/>
                </a:highlight>
                <a:latin typeface="PlutoSansLight"/>
              </a:rPr>
              <a:t> The</a:t>
            </a:r>
            <a:r>
              <a:rPr lang="en-GB" sz="1700" b="0" i="0" dirty="0">
                <a:effectLst/>
                <a:highlight>
                  <a:srgbClr val="FFFFFF"/>
                </a:highlight>
                <a:latin typeface="var(--medium)"/>
              </a:rPr>
              <a:t> inferior colliculi</a:t>
            </a:r>
            <a:r>
              <a:rPr lang="en-GB" sz="1700" b="0" i="0" dirty="0">
                <a:effectLst/>
                <a:highlight>
                  <a:srgbClr val="FFFFFF"/>
                </a:highlight>
                <a:latin typeface="PlutoSansLight"/>
              </a:rPr>
              <a:t> </a:t>
            </a:r>
            <a:r>
              <a:rPr lang="en-GB" sz="1700" b="0" i="0" dirty="0">
                <a:effectLst/>
                <a:highlight>
                  <a:srgbClr val="FFFFFF"/>
                </a:highlight>
                <a:latin typeface="var(--medium)"/>
              </a:rPr>
              <a:t>are formed by nuclei named</a:t>
            </a:r>
            <a:r>
              <a:rPr lang="en-GB" sz="1700" b="0" i="0" dirty="0">
                <a:effectLst/>
                <a:highlight>
                  <a:srgbClr val="FFFFFF"/>
                </a:highlight>
                <a:latin typeface="PlutoSansLight"/>
              </a:rPr>
              <a:t> </a:t>
            </a:r>
            <a:r>
              <a:rPr lang="en-GB" sz="1700" b="1" i="0" dirty="0">
                <a:effectLst/>
                <a:highlight>
                  <a:srgbClr val="FFFFFF"/>
                </a:highlight>
                <a:latin typeface="PlutoSansLight"/>
              </a:rPr>
              <a:t>nuclei colliculi </a:t>
            </a:r>
            <a:r>
              <a:rPr lang="en-GB" sz="1700" b="1" i="0" dirty="0" err="1">
                <a:effectLst/>
                <a:highlight>
                  <a:srgbClr val="FFFFFF"/>
                </a:highlight>
                <a:latin typeface="PlutoSansLight"/>
              </a:rPr>
              <a:t>inferiores</a:t>
            </a:r>
            <a:r>
              <a:rPr lang="en-GB" sz="1700" b="1" i="0" dirty="0">
                <a:effectLst/>
                <a:highlight>
                  <a:srgbClr val="FFFFFF"/>
                </a:highlight>
                <a:latin typeface="PlutoSansLight"/>
              </a:rPr>
              <a:t> - </a:t>
            </a:r>
            <a:r>
              <a:rPr lang="en-GB" sz="1700" b="0" i="0" dirty="0">
                <a:effectLst/>
                <a:highlight>
                  <a:srgbClr val="FFFFFF"/>
                </a:highlight>
                <a:latin typeface="PlutoSansLight"/>
              </a:rPr>
              <a:t>connected with</a:t>
            </a:r>
            <a:br>
              <a:rPr lang="en-GB" sz="1700" b="0" i="0" dirty="0">
                <a:effectLst/>
                <a:highlight>
                  <a:srgbClr val="FFFFFF"/>
                </a:highlight>
                <a:latin typeface="PlutoSansLight"/>
              </a:rPr>
            </a:br>
            <a:r>
              <a:rPr lang="en-GB" sz="1700" b="0" i="0" dirty="0">
                <a:effectLst/>
                <a:highlight>
                  <a:srgbClr val="FFFFFF"/>
                </a:highlight>
                <a:latin typeface="PlutoSansLight"/>
              </a:rPr>
              <a:t>   the cochlear nuclei and are involved in the</a:t>
            </a:r>
            <a:r>
              <a:rPr lang="en-GB" sz="1700" dirty="0">
                <a:highlight>
                  <a:srgbClr val="FFFFFF"/>
                </a:highlight>
                <a:latin typeface="PlutoSansLight"/>
              </a:rPr>
              <a:t> </a:t>
            </a:r>
            <a:r>
              <a:rPr lang="en-GB" sz="1700" b="0" i="0" dirty="0">
                <a:effectLst/>
                <a:highlight>
                  <a:srgbClr val="FFFFFF"/>
                </a:highlight>
                <a:latin typeface="PlutoSansLight"/>
              </a:rPr>
              <a:t>processing of auditory information. They project</a:t>
            </a:r>
            <a:r>
              <a:rPr lang="en-GB" sz="1700" dirty="0">
                <a:highlight>
                  <a:srgbClr val="FFFFFF"/>
                </a:highlight>
                <a:latin typeface="PlutoSansLight"/>
              </a:rPr>
              <a:t> </a:t>
            </a:r>
            <a:r>
              <a:rPr lang="en-GB" sz="1700" b="0" i="0" dirty="0">
                <a:effectLst/>
                <a:highlight>
                  <a:srgbClr val="FFFFFF"/>
                </a:highlight>
                <a:latin typeface="PlutoSansLight"/>
              </a:rPr>
              <a:t>to </a:t>
            </a:r>
            <a:br>
              <a:rPr lang="en-GB" sz="1700" b="0" i="0" dirty="0">
                <a:effectLst/>
                <a:highlight>
                  <a:srgbClr val="FFFFFF"/>
                </a:highlight>
                <a:latin typeface="PlutoSansLight"/>
              </a:rPr>
            </a:br>
            <a:r>
              <a:rPr lang="en-GB" sz="1700" b="0" i="0" dirty="0">
                <a:effectLst/>
                <a:highlight>
                  <a:srgbClr val="FFFFFF"/>
                </a:highlight>
                <a:latin typeface="PlutoSansLight"/>
              </a:rPr>
              <a:t>   the medial geniculate bodies of diencephalon and </a:t>
            </a:r>
            <a:r>
              <a:rPr lang="en-GB" sz="1700" b="0" i="0" u="sng" dirty="0">
                <a:effectLst/>
                <a:highlight>
                  <a:srgbClr val="FFFFFF"/>
                </a:highlight>
                <a:latin typeface="PlutoSansLight"/>
              </a:rPr>
              <a:t>are involved in reflexive movements</a:t>
            </a:r>
            <a:r>
              <a:rPr lang="en-GB" sz="1700" b="0" i="0" dirty="0">
                <a:effectLst/>
                <a:highlight>
                  <a:srgbClr val="FFFFFF"/>
                </a:highlight>
                <a:latin typeface="PlutoSansLight"/>
              </a:rPr>
              <a:t> </a:t>
            </a:r>
            <a:r>
              <a:rPr lang="en-GB" sz="1700" b="0" i="0" u="sng" dirty="0">
                <a:effectLst/>
                <a:highlight>
                  <a:srgbClr val="FFFFFF"/>
                </a:highlight>
                <a:latin typeface="PlutoSansLight"/>
              </a:rPr>
              <a:t>provoked</a:t>
            </a:r>
            <a:br>
              <a:rPr lang="en-GB" sz="1700" b="0" i="0" u="sng" dirty="0">
                <a:effectLst/>
                <a:highlight>
                  <a:srgbClr val="FFFFFF"/>
                </a:highlight>
                <a:latin typeface="PlutoSansLight"/>
              </a:rPr>
            </a:br>
            <a:r>
              <a:rPr lang="en-GB" sz="1700" b="0" i="0" dirty="0">
                <a:effectLst/>
                <a:highlight>
                  <a:srgbClr val="FFFFFF"/>
                </a:highlight>
                <a:latin typeface="PlutoSansLight"/>
              </a:rPr>
              <a:t>   </a:t>
            </a:r>
            <a:r>
              <a:rPr lang="en-GB" sz="1700" b="0" i="0" u="sng" dirty="0">
                <a:effectLst/>
                <a:highlight>
                  <a:srgbClr val="FFFFFF"/>
                </a:highlight>
                <a:latin typeface="PlutoSansLight"/>
              </a:rPr>
              <a:t>by the auditory stimuli</a:t>
            </a:r>
            <a:r>
              <a:rPr lang="en-GB" sz="1700" b="0" i="0" dirty="0">
                <a:effectLst/>
                <a:highlight>
                  <a:srgbClr val="FFFFFF"/>
                </a:highlight>
                <a:latin typeface="PlutoSansLight"/>
              </a:rPr>
              <a:t>. An example of such</a:t>
            </a:r>
            <a:r>
              <a:rPr lang="en-GB" sz="1700" dirty="0">
                <a:highlight>
                  <a:srgbClr val="FFFFFF"/>
                </a:highlight>
                <a:latin typeface="PlutoSansLight"/>
              </a:rPr>
              <a:t> </a:t>
            </a:r>
            <a:r>
              <a:rPr lang="en-GB" sz="1700" b="0" i="0" dirty="0">
                <a:effectLst/>
                <a:highlight>
                  <a:srgbClr val="FFFFFF"/>
                </a:highlight>
                <a:latin typeface="PlutoSansLight"/>
              </a:rPr>
              <a:t>movement is turning your head</a:t>
            </a:r>
            <a:r>
              <a:rPr lang="en-GB" sz="1700" dirty="0">
                <a:highlight>
                  <a:srgbClr val="FFFFFF"/>
                </a:highlight>
                <a:latin typeface="PlutoSansLight"/>
              </a:rPr>
              <a:t> </a:t>
            </a:r>
            <a:r>
              <a:rPr lang="en-GB" sz="1700" b="0" i="0" dirty="0">
                <a:effectLst/>
                <a:highlight>
                  <a:srgbClr val="FFFFFF"/>
                </a:highlight>
                <a:latin typeface="PlutoSansLight"/>
              </a:rPr>
              <a:t>towards the source of</a:t>
            </a:r>
            <a:br>
              <a:rPr lang="en-GB" sz="1700" b="0" i="0" dirty="0">
                <a:effectLst/>
                <a:highlight>
                  <a:srgbClr val="FFFFFF"/>
                </a:highlight>
                <a:latin typeface="PlutoSansLight"/>
              </a:rPr>
            </a:br>
            <a:r>
              <a:rPr lang="en-GB" sz="1700" b="0" i="0" dirty="0">
                <a:effectLst/>
                <a:highlight>
                  <a:srgbClr val="FFFFFF"/>
                </a:highlight>
                <a:latin typeface="PlutoSansLight"/>
              </a:rPr>
              <a:t>   a sudden and unexpected sound (e.g.</a:t>
            </a:r>
            <a:r>
              <a:rPr lang="en-GB" sz="1700" dirty="0">
                <a:highlight>
                  <a:srgbClr val="FFFFFF"/>
                </a:highlight>
                <a:latin typeface="PlutoSansLight"/>
              </a:rPr>
              <a:t> </a:t>
            </a:r>
            <a:r>
              <a:rPr lang="en-GB" sz="1700" b="0" i="0" dirty="0">
                <a:effectLst/>
                <a:highlight>
                  <a:srgbClr val="FFFFFF"/>
                </a:highlight>
                <a:latin typeface="PlutoSansLight"/>
              </a:rPr>
              <a:t>explosion).</a:t>
            </a:r>
          </a:p>
          <a:p>
            <a:pPr marL="92075" algn="l"/>
            <a:endParaRPr lang="en-GB" sz="1700" dirty="0">
              <a:highlight>
                <a:srgbClr val="FFFFFF"/>
              </a:highlight>
              <a:latin typeface="PlutoSansLight"/>
            </a:endParaRPr>
          </a:p>
          <a:p>
            <a:pPr marL="92075" algn="l"/>
            <a:r>
              <a:rPr lang="en-GB" sz="1700" b="0" i="0" dirty="0">
                <a:effectLst/>
                <a:highlight>
                  <a:srgbClr val="FFFFFF"/>
                </a:highlight>
                <a:latin typeface="PlutoSansLight"/>
              </a:rPr>
              <a:t>- Just rostral to superior colliculi, between tectum </a:t>
            </a:r>
            <a:br>
              <a:rPr lang="en-GB" sz="1700" b="0" i="0" dirty="0">
                <a:effectLst/>
                <a:highlight>
                  <a:srgbClr val="FFFFFF"/>
                </a:highlight>
                <a:latin typeface="PlutoSansLight"/>
              </a:rPr>
            </a:br>
            <a:r>
              <a:rPr lang="en-GB" sz="1700" b="0" i="0" dirty="0">
                <a:effectLst/>
                <a:highlight>
                  <a:srgbClr val="FFFFFF"/>
                </a:highlight>
                <a:latin typeface="PlutoSansLight"/>
              </a:rPr>
              <a:t>  and diencephalon, there is the </a:t>
            </a:r>
            <a:r>
              <a:rPr lang="en-GB" sz="1700" b="1" i="0" dirty="0">
                <a:effectLst/>
                <a:highlight>
                  <a:srgbClr val="FFFFFF"/>
                </a:highlight>
                <a:latin typeface="PlutoSansLight"/>
              </a:rPr>
              <a:t>pretectal area (area</a:t>
            </a:r>
            <a:br>
              <a:rPr lang="en-GB" sz="1700" b="1" i="0" dirty="0">
                <a:effectLst/>
                <a:highlight>
                  <a:srgbClr val="FFFFFF"/>
                </a:highlight>
                <a:latin typeface="PlutoSansLight"/>
              </a:rPr>
            </a:br>
            <a:r>
              <a:rPr lang="en-GB" sz="1700" b="1" i="0" dirty="0">
                <a:effectLst/>
                <a:highlight>
                  <a:srgbClr val="FFFFFF"/>
                </a:highlight>
                <a:latin typeface="PlutoSansLight"/>
              </a:rPr>
              <a:t>  </a:t>
            </a:r>
            <a:r>
              <a:rPr lang="en-GB" sz="1700" b="1" i="0" dirty="0" err="1">
                <a:effectLst/>
                <a:highlight>
                  <a:srgbClr val="FFFFFF"/>
                </a:highlight>
                <a:latin typeface="PlutoSansLight"/>
              </a:rPr>
              <a:t>pretectalis</a:t>
            </a:r>
            <a:r>
              <a:rPr lang="en-GB" sz="1700" b="1" i="0" dirty="0">
                <a:effectLst/>
                <a:highlight>
                  <a:srgbClr val="FFFFFF"/>
                </a:highlight>
                <a:latin typeface="PlutoSansLight"/>
              </a:rPr>
              <a:t>) that consists of 7 nuclei,</a:t>
            </a:r>
            <a:r>
              <a:rPr lang="en-GB" sz="1700" dirty="0">
                <a:latin typeface="PlutoSansLight"/>
              </a:rPr>
              <a:t> that are </a:t>
            </a:r>
            <a:br>
              <a:rPr lang="en-GB" sz="1700" dirty="0">
                <a:latin typeface="PlutoSansLight"/>
              </a:rPr>
            </a:br>
            <a:r>
              <a:rPr lang="en-GB" sz="1700" dirty="0">
                <a:latin typeface="PlutoSansLight"/>
              </a:rPr>
              <a:t>  associated with the pupillary light reflex in </a:t>
            </a:r>
            <a:br>
              <a:rPr lang="en-GB" sz="1700" dirty="0">
                <a:latin typeface="PlutoSansLight"/>
              </a:rPr>
            </a:br>
            <a:r>
              <a:rPr lang="en-GB" sz="1700" dirty="0">
                <a:latin typeface="PlutoSansLight"/>
              </a:rPr>
              <a:t>  response to bright light</a:t>
            </a:r>
            <a:r>
              <a:rPr lang="en-GB" dirty="0">
                <a:latin typeface="PlutoSansLight"/>
              </a:rPr>
              <a:t>. </a:t>
            </a:r>
            <a:endParaRPr lang="en-GB" b="0" i="0" dirty="0">
              <a:effectLst/>
              <a:highlight>
                <a:srgbClr val="FFFFFF"/>
              </a:highlight>
              <a:latin typeface="PlutoSansLight"/>
            </a:endParaRPr>
          </a:p>
          <a:p>
            <a:pPr algn="l"/>
            <a:endParaRPr lang="en-GB" b="0" i="0" dirty="0">
              <a:effectLst/>
              <a:latin typeface="PlutoSansLight"/>
            </a:endParaRPr>
          </a:p>
        </p:txBody>
      </p:sp>
    </p:spTree>
    <p:extLst>
      <p:ext uri="{BB962C8B-B14F-4D97-AF65-F5344CB8AC3E}">
        <p14:creationId xmlns:p14="http://schemas.microsoft.com/office/powerpoint/2010/main" val="24927491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Untitled Document">
            <a:extLst>
              <a:ext uri="{FF2B5EF4-FFF2-40B4-BE49-F238E27FC236}">
                <a16:creationId xmlns:a16="http://schemas.microsoft.com/office/drawing/2014/main" id="{1EE96939-C5AF-36A0-3F90-8B3A0F91209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282" t="4494" r="2353"/>
          <a:stretch/>
        </p:blipFill>
        <p:spPr bwMode="auto">
          <a:xfrm>
            <a:off x="0" y="2266603"/>
            <a:ext cx="4536504" cy="4591397"/>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3">
            <a:extLst>
              <a:ext uri="{FF2B5EF4-FFF2-40B4-BE49-F238E27FC236}">
                <a16:creationId xmlns:a16="http://schemas.microsoft.com/office/drawing/2014/main" id="{C3850785-93DE-F3DF-F8B9-BD6603264B1C}"/>
              </a:ext>
            </a:extLst>
          </p:cNvPr>
          <p:cNvSpPr txBox="1">
            <a:spLocks noChangeArrowheads="1"/>
          </p:cNvSpPr>
          <p:nvPr/>
        </p:nvSpPr>
        <p:spPr bwMode="auto">
          <a:xfrm>
            <a:off x="629816" y="116632"/>
            <a:ext cx="7884368"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600" kern="1200">
                <a:solidFill>
                  <a:schemeClr val="tx2"/>
                </a:solidFill>
                <a:latin typeface="+mj-lt"/>
                <a:ea typeface="+mj-ea"/>
                <a:cs typeface="+mj-cs"/>
              </a:defRPr>
            </a:lvl1pPr>
            <a:lvl2pPr algn="ctr" rtl="0" eaLnBrk="0" fontAlgn="base" hangingPunct="0">
              <a:spcBef>
                <a:spcPct val="0"/>
              </a:spcBef>
              <a:spcAft>
                <a:spcPct val="0"/>
              </a:spcAft>
              <a:defRPr sz="3600">
                <a:solidFill>
                  <a:schemeClr val="tx2"/>
                </a:solidFill>
                <a:latin typeface="Arial" panose="020B0604020202020204" pitchFamily="34" charset="0"/>
              </a:defRPr>
            </a:lvl2pPr>
            <a:lvl3pPr algn="ctr" rtl="0" eaLnBrk="0" fontAlgn="base" hangingPunct="0">
              <a:spcBef>
                <a:spcPct val="0"/>
              </a:spcBef>
              <a:spcAft>
                <a:spcPct val="0"/>
              </a:spcAft>
              <a:defRPr sz="3600">
                <a:solidFill>
                  <a:schemeClr val="tx2"/>
                </a:solidFill>
                <a:latin typeface="Arial" panose="020B0604020202020204" pitchFamily="34" charset="0"/>
              </a:defRPr>
            </a:lvl3pPr>
            <a:lvl4pPr algn="ctr" rtl="0" eaLnBrk="0" fontAlgn="base" hangingPunct="0">
              <a:spcBef>
                <a:spcPct val="0"/>
              </a:spcBef>
              <a:spcAft>
                <a:spcPct val="0"/>
              </a:spcAft>
              <a:defRPr sz="3600">
                <a:solidFill>
                  <a:schemeClr val="tx2"/>
                </a:solidFill>
                <a:latin typeface="Arial" panose="020B0604020202020204" pitchFamily="34" charset="0"/>
              </a:defRPr>
            </a:lvl4pPr>
            <a:lvl5pPr algn="ctr" rtl="0" eaLnBrk="0" fontAlgn="base" hangingPunct="0">
              <a:spcBef>
                <a:spcPct val="0"/>
              </a:spcBef>
              <a:spcAft>
                <a:spcPct val="0"/>
              </a:spcAft>
              <a:defRPr sz="3600">
                <a:solidFill>
                  <a:schemeClr val="tx2"/>
                </a:solidFill>
                <a:latin typeface="Arial" panose="020B0604020202020204" pitchFamily="34" charset="0"/>
              </a:defRPr>
            </a:lvl5pPr>
            <a:lvl6pPr marL="457200" algn="ctr" rtl="0" eaLnBrk="0" fontAlgn="base" hangingPunct="0">
              <a:spcBef>
                <a:spcPct val="0"/>
              </a:spcBef>
              <a:spcAft>
                <a:spcPct val="0"/>
              </a:spcAft>
              <a:defRPr sz="3600">
                <a:solidFill>
                  <a:schemeClr val="tx2"/>
                </a:solidFill>
                <a:latin typeface="Arial" panose="020B0604020202020204" pitchFamily="34" charset="0"/>
              </a:defRPr>
            </a:lvl6pPr>
            <a:lvl7pPr marL="914400" algn="ctr" rtl="0" eaLnBrk="0" fontAlgn="base" hangingPunct="0">
              <a:spcBef>
                <a:spcPct val="0"/>
              </a:spcBef>
              <a:spcAft>
                <a:spcPct val="0"/>
              </a:spcAft>
              <a:defRPr sz="3600">
                <a:solidFill>
                  <a:schemeClr val="tx2"/>
                </a:solidFill>
                <a:latin typeface="Arial" panose="020B0604020202020204" pitchFamily="34" charset="0"/>
              </a:defRPr>
            </a:lvl7pPr>
            <a:lvl8pPr marL="1371600" algn="ctr" rtl="0" eaLnBrk="0" fontAlgn="base" hangingPunct="0">
              <a:spcBef>
                <a:spcPct val="0"/>
              </a:spcBef>
              <a:spcAft>
                <a:spcPct val="0"/>
              </a:spcAft>
              <a:defRPr sz="3600">
                <a:solidFill>
                  <a:schemeClr val="tx2"/>
                </a:solidFill>
                <a:latin typeface="Arial" panose="020B0604020202020204" pitchFamily="34" charset="0"/>
              </a:defRPr>
            </a:lvl8pPr>
            <a:lvl9pPr marL="1828800" algn="ctr" rtl="0" eaLnBrk="0" fontAlgn="base" hangingPunct="0">
              <a:spcBef>
                <a:spcPct val="0"/>
              </a:spcBef>
              <a:spcAft>
                <a:spcPct val="0"/>
              </a:spcAft>
              <a:defRPr sz="3600">
                <a:solidFill>
                  <a:schemeClr val="tx2"/>
                </a:solidFill>
                <a:latin typeface="Arial" panose="020B0604020202020204" pitchFamily="34" charset="0"/>
              </a:defRPr>
            </a:lvl9pPr>
          </a:lstStyle>
          <a:p>
            <a:pPr eaLnBrk="1" hangingPunct="1"/>
            <a:r>
              <a:rPr lang="en-US" altLang="en-US" b="1" u="sng" dirty="0">
                <a:latin typeface="Algerian" panose="04020705040A02060702" pitchFamily="82" charset="0"/>
              </a:rPr>
              <a:t>Dorsal surface of the brainstem</a:t>
            </a:r>
          </a:p>
        </p:txBody>
      </p:sp>
      <p:pic>
        <p:nvPicPr>
          <p:cNvPr id="3" name="Picture 4">
            <a:extLst>
              <a:ext uri="{FF2B5EF4-FFF2-40B4-BE49-F238E27FC236}">
                <a16:creationId xmlns:a16="http://schemas.microsoft.com/office/drawing/2014/main" id="{2E8E7A07-3F5A-5037-0CD1-B3151BBA71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8711" t="6258" r="38312" b="37549"/>
          <a:stretch>
            <a:fillRect/>
          </a:stretch>
        </p:blipFill>
        <p:spPr bwMode="auto">
          <a:xfrm>
            <a:off x="4519591" y="2564904"/>
            <a:ext cx="4579602" cy="36450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18832919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2F565D-BCED-D7FE-EE4A-A7D1F2B71A72}"/>
              </a:ext>
            </a:extLst>
          </p:cNvPr>
          <p:cNvPicPr>
            <a:picLocks noChangeAspect="1"/>
          </p:cNvPicPr>
          <p:nvPr/>
        </p:nvPicPr>
        <p:blipFill>
          <a:blip r:embed="rId2"/>
          <a:stretch>
            <a:fillRect/>
          </a:stretch>
        </p:blipFill>
        <p:spPr>
          <a:xfrm>
            <a:off x="1259632" y="260648"/>
            <a:ext cx="6444208" cy="4278722"/>
          </a:xfrm>
          <a:prstGeom prst="rect">
            <a:avLst/>
          </a:prstGeom>
        </p:spPr>
      </p:pic>
      <p:pic>
        <p:nvPicPr>
          <p:cNvPr id="5" name="Picture 4">
            <a:extLst>
              <a:ext uri="{FF2B5EF4-FFF2-40B4-BE49-F238E27FC236}">
                <a16:creationId xmlns:a16="http://schemas.microsoft.com/office/drawing/2014/main" id="{64317E28-6EE3-DF47-1C56-00AD1006A81E}"/>
              </a:ext>
            </a:extLst>
          </p:cNvPr>
          <p:cNvPicPr>
            <a:picLocks noChangeAspect="1"/>
          </p:cNvPicPr>
          <p:nvPr/>
        </p:nvPicPr>
        <p:blipFill>
          <a:blip r:embed="rId3"/>
          <a:stretch>
            <a:fillRect/>
          </a:stretch>
        </p:blipFill>
        <p:spPr>
          <a:xfrm>
            <a:off x="197768" y="4689612"/>
            <a:ext cx="8748464" cy="1907740"/>
          </a:xfrm>
          <a:prstGeom prst="rect">
            <a:avLst/>
          </a:prstGeom>
        </p:spPr>
      </p:pic>
    </p:spTree>
    <p:extLst>
      <p:ext uri="{BB962C8B-B14F-4D97-AF65-F5344CB8AC3E}">
        <p14:creationId xmlns:p14="http://schemas.microsoft.com/office/powerpoint/2010/main" val="58844400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DB2BC43-E72F-1BB5-DB3F-11AB4CC16103}"/>
              </a:ext>
            </a:extLst>
          </p:cNvPr>
          <p:cNvSpPr txBox="1"/>
          <p:nvPr/>
        </p:nvSpPr>
        <p:spPr>
          <a:xfrm>
            <a:off x="53752" y="44624"/>
            <a:ext cx="9036496" cy="6940361"/>
          </a:xfrm>
          <a:prstGeom prst="rect">
            <a:avLst/>
          </a:prstGeom>
          <a:noFill/>
        </p:spPr>
        <p:txBody>
          <a:bodyPr wrap="square">
            <a:spAutoFit/>
          </a:bodyPr>
          <a:lstStyle/>
          <a:p>
            <a:pPr algn="l"/>
            <a:r>
              <a:rPr lang="en-GB" b="1" i="0" dirty="0">
                <a:solidFill>
                  <a:srgbClr val="000000"/>
                </a:solidFill>
                <a:effectLst/>
                <a:highlight>
                  <a:srgbClr val="FFFFFF"/>
                </a:highlight>
                <a:latin typeface="PlutoSansLight"/>
              </a:rPr>
              <a:t>Pupillary light reflex</a:t>
            </a:r>
          </a:p>
          <a:p>
            <a:pPr algn="l"/>
            <a:endParaRPr lang="en-GB" sz="1000" b="0" i="0" dirty="0">
              <a:effectLst/>
              <a:latin typeface="PlutoSansLight"/>
            </a:endParaRPr>
          </a:p>
          <a:p>
            <a:pPr algn="l"/>
            <a:r>
              <a:rPr lang="en-GB" sz="1700" b="0" i="0" dirty="0">
                <a:solidFill>
                  <a:srgbClr val="202122"/>
                </a:solidFill>
                <a:effectLst/>
                <a:highlight>
                  <a:srgbClr val="FFFFFF"/>
                </a:highlight>
                <a:latin typeface="PlutoSansLight"/>
              </a:rPr>
              <a:t>- The pupillary light reflex is responsible for the constriction of the pupils upon light's entering</a:t>
            </a:r>
            <a:br>
              <a:rPr lang="en-GB" sz="1700" b="0" i="0" dirty="0">
                <a:solidFill>
                  <a:srgbClr val="202122"/>
                </a:solidFill>
                <a:effectLst/>
                <a:highlight>
                  <a:srgbClr val="FFFFFF"/>
                </a:highlight>
                <a:latin typeface="PlutoSansLight"/>
              </a:rPr>
            </a:br>
            <a:r>
              <a:rPr lang="en-GB" sz="1700" b="0" i="0" dirty="0">
                <a:solidFill>
                  <a:srgbClr val="202122"/>
                </a:solidFill>
                <a:effectLst/>
                <a:highlight>
                  <a:srgbClr val="FFFFFF"/>
                </a:highlight>
                <a:latin typeface="PlutoSansLight"/>
              </a:rPr>
              <a:t>   the eye. </a:t>
            </a:r>
          </a:p>
          <a:p>
            <a:pPr algn="l"/>
            <a:r>
              <a:rPr lang="en-GB" sz="1700" b="0" i="0" dirty="0">
                <a:solidFill>
                  <a:srgbClr val="202122"/>
                </a:solidFill>
                <a:effectLst/>
                <a:highlight>
                  <a:srgbClr val="FFFFFF"/>
                </a:highlight>
                <a:latin typeface="PlutoSansLight"/>
              </a:rPr>
              <a:t>- The pupillary light reflex neural pathway on each side has an afferent limb and two efferent limbs.</a:t>
            </a:r>
            <a:br>
              <a:rPr lang="en-GB" sz="1700" b="0" i="0" dirty="0">
                <a:solidFill>
                  <a:srgbClr val="202122"/>
                </a:solidFill>
                <a:effectLst/>
                <a:highlight>
                  <a:srgbClr val="FFFFFF"/>
                </a:highlight>
                <a:latin typeface="PlutoSansLight"/>
              </a:rPr>
            </a:br>
            <a:r>
              <a:rPr lang="en-GB" sz="1700" b="0" i="0" dirty="0">
                <a:solidFill>
                  <a:srgbClr val="202122"/>
                </a:solidFill>
                <a:effectLst/>
                <a:highlight>
                  <a:srgbClr val="FFFFFF"/>
                </a:highlight>
                <a:latin typeface="PlutoSansLight"/>
              </a:rPr>
              <a:t>   The afferent limb has nerve </a:t>
            </a:r>
            <a:r>
              <a:rPr lang="en-GB" sz="1700" b="0" i="0" dirty="0" err="1">
                <a:solidFill>
                  <a:srgbClr val="202122"/>
                </a:solidFill>
                <a:effectLst/>
                <a:highlight>
                  <a:srgbClr val="FFFFFF"/>
                </a:highlight>
                <a:latin typeface="PlutoSansLight"/>
              </a:rPr>
              <a:t>fibers</a:t>
            </a:r>
            <a:r>
              <a:rPr lang="en-GB" sz="1700" b="0" i="0" dirty="0">
                <a:solidFill>
                  <a:srgbClr val="202122"/>
                </a:solidFill>
                <a:effectLst/>
                <a:highlight>
                  <a:srgbClr val="FFFFFF"/>
                </a:highlight>
                <a:latin typeface="PlutoSansLight"/>
              </a:rPr>
              <a:t> running within the optic nerve (</a:t>
            </a:r>
            <a:r>
              <a:rPr lang="en-GB" sz="1700" b="0" i="0" u="none" strike="noStrike" dirty="0">
                <a:solidFill>
                  <a:srgbClr val="3366CC"/>
                </a:solidFill>
                <a:effectLst/>
                <a:highlight>
                  <a:srgbClr val="FFFFFF"/>
                </a:highlight>
                <a:latin typeface="PlutoSansLight"/>
              </a:rPr>
              <a:t>CN II</a:t>
            </a:r>
            <a:r>
              <a:rPr lang="en-GB" sz="1700" b="0" i="0" dirty="0">
                <a:solidFill>
                  <a:srgbClr val="202122"/>
                </a:solidFill>
                <a:effectLst/>
                <a:highlight>
                  <a:srgbClr val="FFFFFF"/>
                </a:highlight>
                <a:latin typeface="PlutoSansLight"/>
              </a:rPr>
              <a:t>). Each efferent</a:t>
            </a:r>
            <a:r>
              <a:rPr lang="en-GB" sz="1700" dirty="0">
                <a:solidFill>
                  <a:srgbClr val="202122"/>
                </a:solidFill>
                <a:highlight>
                  <a:srgbClr val="FFFFFF"/>
                </a:highlight>
                <a:latin typeface="PlutoSansLight"/>
              </a:rPr>
              <a:t> </a:t>
            </a:r>
            <a:r>
              <a:rPr lang="en-GB" sz="1700" b="0" i="0" dirty="0">
                <a:solidFill>
                  <a:srgbClr val="202122"/>
                </a:solidFill>
                <a:effectLst/>
                <a:highlight>
                  <a:srgbClr val="FFFFFF"/>
                </a:highlight>
                <a:latin typeface="PlutoSansLight"/>
              </a:rPr>
              <a:t>limb has</a:t>
            </a:r>
            <a:br>
              <a:rPr lang="en-GB" sz="1700" b="0" i="0" dirty="0">
                <a:solidFill>
                  <a:srgbClr val="202122"/>
                </a:solidFill>
                <a:effectLst/>
                <a:highlight>
                  <a:srgbClr val="FFFFFF"/>
                </a:highlight>
                <a:latin typeface="PlutoSansLight"/>
              </a:rPr>
            </a:br>
            <a:r>
              <a:rPr lang="en-GB" sz="1700" b="0" i="0" dirty="0">
                <a:solidFill>
                  <a:srgbClr val="202122"/>
                </a:solidFill>
                <a:effectLst/>
                <a:highlight>
                  <a:srgbClr val="FFFFFF"/>
                </a:highlight>
                <a:latin typeface="PlutoSansLight"/>
              </a:rPr>
              <a:t>   nerve </a:t>
            </a:r>
            <a:r>
              <a:rPr lang="en-GB" sz="1700" b="0" i="0" dirty="0" err="1">
                <a:solidFill>
                  <a:srgbClr val="202122"/>
                </a:solidFill>
                <a:effectLst/>
                <a:highlight>
                  <a:srgbClr val="FFFFFF"/>
                </a:highlight>
                <a:latin typeface="PlutoSansLight"/>
              </a:rPr>
              <a:t>fibers</a:t>
            </a:r>
            <a:r>
              <a:rPr lang="en-GB" sz="1700" b="0" i="0" dirty="0">
                <a:solidFill>
                  <a:srgbClr val="202122"/>
                </a:solidFill>
                <a:effectLst/>
                <a:highlight>
                  <a:srgbClr val="FFFFFF"/>
                </a:highlight>
                <a:latin typeface="PlutoSansLight"/>
              </a:rPr>
              <a:t> running along the oculomotor nerve (</a:t>
            </a:r>
            <a:r>
              <a:rPr lang="en-GB" sz="1700" b="0" i="0" u="none" strike="noStrike" dirty="0">
                <a:solidFill>
                  <a:srgbClr val="3366CC"/>
                </a:solidFill>
                <a:effectLst/>
                <a:highlight>
                  <a:srgbClr val="FFFFFF"/>
                </a:highlight>
                <a:latin typeface="PlutoSansLight"/>
              </a:rPr>
              <a:t>CN III</a:t>
            </a:r>
            <a:r>
              <a:rPr lang="en-GB" sz="1700" b="0" i="0" dirty="0">
                <a:solidFill>
                  <a:srgbClr val="202122"/>
                </a:solidFill>
                <a:effectLst/>
                <a:highlight>
                  <a:srgbClr val="FFFFFF"/>
                </a:highlight>
                <a:latin typeface="PlutoSansLight"/>
              </a:rPr>
              <a:t>). The afferent limb carries</a:t>
            </a:r>
            <a:r>
              <a:rPr lang="en-GB" sz="1700" dirty="0">
                <a:solidFill>
                  <a:srgbClr val="202122"/>
                </a:solidFill>
                <a:highlight>
                  <a:srgbClr val="FFFFFF"/>
                </a:highlight>
                <a:latin typeface="PlutoSansLight"/>
              </a:rPr>
              <a:t> </a:t>
            </a:r>
            <a:r>
              <a:rPr lang="en-GB" sz="1700" b="0" i="0" dirty="0">
                <a:solidFill>
                  <a:srgbClr val="202122"/>
                </a:solidFill>
                <a:effectLst/>
                <a:highlight>
                  <a:srgbClr val="FFFFFF"/>
                </a:highlight>
                <a:latin typeface="PlutoSansLight"/>
              </a:rPr>
              <a:t>sensory input.</a:t>
            </a:r>
            <a:br>
              <a:rPr lang="en-GB" sz="1700" b="0" i="0" dirty="0">
                <a:solidFill>
                  <a:srgbClr val="202122"/>
                </a:solidFill>
                <a:effectLst/>
                <a:highlight>
                  <a:srgbClr val="FFFFFF"/>
                </a:highlight>
                <a:latin typeface="PlutoSansLight"/>
              </a:rPr>
            </a:br>
            <a:r>
              <a:rPr lang="en-GB" sz="1700" b="0" i="0" dirty="0">
                <a:solidFill>
                  <a:srgbClr val="202122"/>
                </a:solidFill>
                <a:effectLst/>
                <a:highlight>
                  <a:srgbClr val="FFFFFF"/>
                </a:highlight>
                <a:latin typeface="PlutoSansLight"/>
              </a:rPr>
              <a:t>   Anatomically, the afferent limb consists of the retina, the optic nerve, and the </a:t>
            </a:r>
            <a:r>
              <a:rPr lang="en-GB" sz="1700" b="0" i="0" u="none" strike="noStrike" dirty="0">
                <a:solidFill>
                  <a:srgbClr val="3366CC"/>
                </a:solidFill>
                <a:effectLst/>
                <a:highlight>
                  <a:srgbClr val="FFFFFF"/>
                </a:highlight>
                <a:latin typeface="PlutoSansLight"/>
              </a:rPr>
              <a:t>pretectal nucleus</a:t>
            </a:r>
            <a:r>
              <a:rPr lang="en-GB" sz="1700" b="0" i="0" dirty="0">
                <a:solidFill>
                  <a:srgbClr val="202122"/>
                </a:solidFill>
                <a:effectLst/>
                <a:highlight>
                  <a:srgbClr val="FFFFFF"/>
                </a:highlight>
                <a:latin typeface="PlutoSansLight"/>
              </a:rPr>
              <a:t> in</a:t>
            </a:r>
            <a:br>
              <a:rPr lang="en-GB" sz="1700" b="0" i="0" dirty="0">
                <a:solidFill>
                  <a:srgbClr val="202122"/>
                </a:solidFill>
                <a:effectLst/>
                <a:highlight>
                  <a:srgbClr val="FFFFFF"/>
                </a:highlight>
                <a:latin typeface="PlutoSansLight"/>
              </a:rPr>
            </a:br>
            <a:r>
              <a:rPr lang="en-GB" sz="1700" b="0" i="0" dirty="0">
                <a:solidFill>
                  <a:srgbClr val="202122"/>
                </a:solidFill>
                <a:effectLst/>
                <a:highlight>
                  <a:srgbClr val="FFFFFF"/>
                </a:highlight>
                <a:latin typeface="PlutoSansLight"/>
              </a:rPr>
              <a:t>   the midbrain. Ganglion cells of the retina project </a:t>
            </a:r>
            <a:r>
              <a:rPr lang="en-GB" sz="1700" b="0" i="0" dirty="0" err="1">
                <a:solidFill>
                  <a:srgbClr val="202122"/>
                </a:solidFill>
                <a:effectLst/>
                <a:highlight>
                  <a:srgbClr val="FFFFFF"/>
                </a:highlight>
                <a:latin typeface="PlutoSansLight"/>
              </a:rPr>
              <a:t>fibers</a:t>
            </a:r>
            <a:r>
              <a:rPr lang="en-GB" sz="1700" b="0" i="0" dirty="0">
                <a:solidFill>
                  <a:srgbClr val="202122"/>
                </a:solidFill>
                <a:effectLst/>
                <a:highlight>
                  <a:srgbClr val="FFFFFF"/>
                </a:highlight>
                <a:latin typeface="PlutoSansLight"/>
              </a:rPr>
              <a:t> through the</a:t>
            </a:r>
            <a:r>
              <a:rPr lang="en-GB" sz="1700" dirty="0">
                <a:solidFill>
                  <a:srgbClr val="202122"/>
                </a:solidFill>
                <a:highlight>
                  <a:srgbClr val="FFFFFF"/>
                </a:highlight>
                <a:latin typeface="PlutoSansLight"/>
              </a:rPr>
              <a:t> </a:t>
            </a:r>
            <a:r>
              <a:rPr lang="en-GB" sz="1700" b="0" i="0" dirty="0">
                <a:solidFill>
                  <a:srgbClr val="202122"/>
                </a:solidFill>
                <a:effectLst/>
                <a:highlight>
                  <a:srgbClr val="FFFFFF"/>
                </a:highlight>
                <a:latin typeface="PlutoSansLight"/>
              </a:rPr>
              <a:t>optic nerve to the ipsilateral</a:t>
            </a:r>
            <a:br>
              <a:rPr lang="en-GB" sz="1700" b="0" i="0" dirty="0">
                <a:solidFill>
                  <a:srgbClr val="202122"/>
                </a:solidFill>
                <a:effectLst/>
                <a:highlight>
                  <a:srgbClr val="FFFFFF"/>
                </a:highlight>
                <a:latin typeface="PlutoSansLight"/>
              </a:rPr>
            </a:br>
            <a:r>
              <a:rPr lang="en-GB" sz="1700" b="0" i="0" dirty="0">
                <a:solidFill>
                  <a:srgbClr val="202122"/>
                </a:solidFill>
                <a:effectLst/>
                <a:highlight>
                  <a:srgbClr val="FFFFFF"/>
                </a:highlight>
                <a:latin typeface="PlutoSansLight"/>
              </a:rPr>
              <a:t>   pretectal nucleus. The efferent limb is the pupillary motor output</a:t>
            </a:r>
            <a:r>
              <a:rPr lang="en-GB" sz="1700" dirty="0">
                <a:solidFill>
                  <a:srgbClr val="202122"/>
                </a:solidFill>
                <a:highlight>
                  <a:srgbClr val="FFFFFF"/>
                </a:highlight>
                <a:latin typeface="PlutoSansLight"/>
              </a:rPr>
              <a:t> </a:t>
            </a:r>
            <a:r>
              <a:rPr lang="en-GB" sz="1700" b="0" i="0" dirty="0">
                <a:solidFill>
                  <a:srgbClr val="202122"/>
                </a:solidFill>
                <a:effectLst/>
                <a:highlight>
                  <a:srgbClr val="FFFFFF"/>
                </a:highlight>
                <a:latin typeface="PlutoSansLight"/>
              </a:rPr>
              <a:t>from the pretectal nucleus to the</a:t>
            </a:r>
            <a:br>
              <a:rPr lang="en-GB" sz="1700" b="0" i="0" dirty="0">
                <a:solidFill>
                  <a:srgbClr val="202122"/>
                </a:solidFill>
                <a:effectLst/>
                <a:highlight>
                  <a:srgbClr val="FFFFFF"/>
                </a:highlight>
                <a:latin typeface="PlutoSansLight"/>
              </a:rPr>
            </a:br>
            <a:r>
              <a:rPr lang="en-GB" sz="1700" b="0" i="0" dirty="0">
                <a:solidFill>
                  <a:srgbClr val="202122"/>
                </a:solidFill>
                <a:effectLst/>
                <a:highlight>
                  <a:srgbClr val="FFFFFF"/>
                </a:highlight>
                <a:latin typeface="PlutoSansLight"/>
              </a:rPr>
              <a:t>   ciliary sphincter muscle of the iris. The pretectal nucleus</a:t>
            </a:r>
            <a:r>
              <a:rPr lang="en-GB" sz="1700" dirty="0">
                <a:solidFill>
                  <a:srgbClr val="202122"/>
                </a:solidFill>
                <a:highlight>
                  <a:srgbClr val="FFFFFF"/>
                </a:highlight>
                <a:latin typeface="PlutoSansLight"/>
              </a:rPr>
              <a:t> </a:t>
            </a:r>
            <a:r>
              <a:rPr lang="en-GB" sz="1700" b="0" i="0" dirty="0">
                <a:solidFill>
                  <a:srgbClr val="202122"/>
                </a:solidFill>
                <a:effectLst/>
                <a:highlight>
                  <a:srgbClr val="FFFFFF"/>
                </a:highlight>
                <a:latin typeface="PlutoSansLight"/>
              </a:rPr>
              <a:t>projects crossed and uncrossed </a:t>
            </a:r>
            <a:r>
              <a:rPr lang="en-GB" sz="1700" b="0" i="0" dirty="0" err="1">
                <a:solidFill>
                  <a:srgbClr val="202122"/>
                </a:solidFill>
                <a:effectLst/>
                <a:highlight>
                  <a:srgbClr val="FFFFFF"/>
                </a:highlight>
                <a:latin typeface="PlutoSansLight"/>
              </a:rPr>
              <a:t>fibers</a:t>
            </a:r>
            <a:r>
              <a:rPr lang="en-GB" sz="1700" b="0" i="0" dirty="0">
                <a:solidFill>
                  <a:srgbClr val="202122"/>
                </a:solidFill>
                <a:effectLst/>
                <a:highlight>
                  <a:srgbClr val="FFFFFF"/>
                </a:highlight>
                <a:latin typeface="PlutoSansLight"/>
              </a:rPr>
              <a:t> to</a:t>
            </a:r>
            <a:br>
              <a:rPr lang="en-GB" sz="1700" b="0" i="0" dirty="0">
                <a:solidFill>
                  <a:srgbClr val="202122"/>
                </a:solidFill>
                <a:effectLst/>
                <a:highlight>
                  <a:srgbClr val="FFFFFF"/>
                </a:highlight>
                <a:latin typeface="PlutoSansLight"/>
              </a:rPr>
            </a:br>
            <a:r>
              <a:rPr lang="en-GB" sz="1700" b="0" i="0" dirty="0">
                <a:solidFill>
                  <a:srgbClr val="202122"/>
                </a:solidFill>
                <a:effectLst/>
                <a:highlight>
                  <a:srgbClr val="FFFFFF"/>
                </a:highlight>
                <a:latin typeface="PlutoSansLight"/>
              </a:rPr>
              <a:t>   the ipsilateral and contralateral </a:t>
            </a:r>
            <a:r>
              <a:rPr lang="en-GB" sz="1700" b="0" i="0" u="none" strike="noStrike" dirty="0">
                <a:solidFill>
                  <a:srgbClr val="3366CC"/>
                </a:solidFill>
                <a:effectLst/>
                <a:highlight>
                  <a:srgbClr val="FFFFFF"/>
                </a:highlight>
                <a:latin typeface="PlutoSansLight"/>
              </a:rPr>
              <a:t>Edinger-Westphal</a:t>
            </a:r>
            <a:r>
              <a:rPr lang="en-GB" sz="1700" dirty="0">
                <a:solidFill>
                  <a:srgbClr val="3366CC"/>
                </a:solidFill>
                <a:highlight>
                  <a:srgbClr val="FFFFFF"/>
                </a:highlight>
                <a:latin typeface="PlutoSansLight"/>
              </a:rPr>
              <a:t> </a:t>
            </a:r>
            <a:r>
              <a:rPr lang="en-GB" sz="1700" b="0" i="0" u="none" strike="noStrike" dirty="0">
                <a:solidFill>
                  <a:srgbClr val="3366CC"/>
                </a:solidFill>
                <a:effectLst/>
                <a:highlight>
                  <a:srgbClr val="FFFFFF"/>
                </a:highlight>
                <a:latin typeface="PlutoSansLight"/>
              </a:rPr>
              <a:t>nuclei</a:t>
            </a:r>
            <a:r>
              <a:rPr lang="en-GB" sz="1700" b="0" i="0" dirty="0">
                <a:solidFill>
                  <a:srgbClr val="202122"/>
                </a:solidFill>
                <a:effectLst/>
                <a:highlight>
                  <a:srgbClr val="FFFFFF"/>
                </a:highlight>
                <a:latin typeface="PlutoSansLight"/>
              </a:rPr>
              <a:t>, which are also located in the midbrain.</a:t>
            </a:r>
            <a:br>
              <a:rPr lang="en-GB" sz="1700" b="0" i="0" dirty="0">
                <a:solidFill>
                  <a:srgbClr val="202122"/>
                </a:solidFill>
                <a:effectLst/>
                <a:highlight>
                  <a:srgbClr val="FFFFFF"/>
                </a:highlight>
                <a:latin typeface="PlutoSansLight"/>
              </a:rPr>
            </a:br>
            <a:r>
              <a:rPr lang="en-GB" sz="1700" b="0" i="0" dirty="0">
                <a:solidFill>
                  <a:srgbClr val="202122"/>
                </a:solidFill>
                <a:effectLst/>
                <a:highlight>
                  <a:srgbClr val="FFFFFF"/>
                </a:highlight>
                <a:latin typeface="PlutoSansLight"/>
              </a:rPr>
              <a:t>   Each Edinger-Westphal nucleus gives rise to</a:t>
            </a:r>
            <a:r>
              <a:rPr lang="en-GB" sz="1700" dirty="0">
                <a:solidFill>
                  <a:srgbClr val="202122"/>
                </a:solidFill>
                <a:highlight>
                  <a:srgbClr val="FFFFFF"/>
                </a:highlight>
                <a:latin typeface="PlutoSansLight"/>
              </a:rPr>
              <a:t> </a:t>
            </a:r>
            <a:r>
              <a:rPr lang="en-GB" sz="1700" b="0" i="0" dirty="0">
                <a:solidFill>
                  <a:srgbClr val="202122"/>
                </a:solidFill>
                <a:effectLst/>
                <a:highlight>
                  <a:srgbClr val="FFFFFF"/>
                </a:highlight>
                <a:latin typeface="PlutoSansLight"/>
              </a:rPr>
              <a:t>preganglionic parasympathetic </a:t>
            </a:r>
            <a:r>
              <a:rPr lang="en-GB" sz="1700" b="0" i="0" dirty="0" err="1">
                <a:solidFill>
                  <a:srgbClr val="202122"/>
                </a:solidFill>
                <a:effectLst/>
                <a:highlight>
                  <a:srgbClr val="FFFFFF"/>
                </a:highlight>
                <a:latin typeface="PlutoSansLight"/>
              </a:rPr>
              <a:t>fibers</a:t>
            </a:r>
            <a:r>
              <a:rPr lang="en-GB" sz="1700" b="0" i="0" dirty="0">
                <a:solidFill>
                  <a:srgbClr val="202122"/>
                </a:solidFill>
                <a:effectLst/>
                <a:highlight>
                  <a:srgbClr val="FFFFFF"/>
                </a:highlight>
                <a:latin typeface="PlutoSansLight"/>
              </a:rPr>
              <a:t> which exit with</a:t>
            </a:r>
            <a:br>
              <a:rPr lang="en-GB" sz="1700" b="0" i="0" dirty="0">
                <a:solidFill>
                  <a:srgbClr val="202122"/>
                </a:solidFill>
                <a:effectLst/>
                <a:highlight>
                  <a:srgbClr val="FFFFFF"/>
                </a:highlight>
                <a:latin typeface="PlutoSansLight"/>
              </a:rPr>
            </a:br>
            <a:r>
              <a:rPr lang="en-GB" sz="1700" b="0" i="0" dirty="0">
                <a:solidFill>
                  <a:srgbClr val="202122"/>
                </a:solidFill>
                <a:effectLst/>
                <a:highlight>
                  <a:srgbClr val="FFFFFF"/>
                </a:highlight>
                <a:latin typeface="PlutoSansLight"/>
              </a:rPr>
              <a:t>   CN III and synapse with postganglionic</a:t>
            </a:r>
            <a:r>
              <a:rPr lang="en-GB" sz="1700" dirty="0">
                <a:solidFill>
                  <a:srgbClr val="202122"/>
                </a:solidFill>
                <a:highlight>
                  <a:srgbClr val="FFFFFF"/>
                </a:highlight>
                <a:latin typeface="PlutoSansLight"/>
              </a:rPr>
              <a:t> </a:t>
            </a:r>
            <a:r>
              <a:rPr lang="en-GB" sz="1700" b="0" i="0" dirty="0">
                <a:solidFill>
                  <a:srgbClr val="202122"/>
                </a:solidFill>
                <a:effectLst/>
                <a:highlight>
                  <a:srgbClr val="FFFFFF"/>
                </a:highlight>
                <a:latin typeface="PlutoSansLight"/>
              </a:rPr>
              <a:t>parasympathetic neurons in the </a:t>
            </a:r>
            <a:r>
              <a:rPr lang="en-GB" sz="1700" b="0" i="0" dirty="0">
                <a:solidFill>
                  <a:srgbClr val="0070C0"/>
                </a:solidFill>
                <a:effectLst/>
                <a:highlight>
                  <a:srgbClr val="FFFFFF"/>
                </a:highlight>
                <a:latin typeface="PlutoSansLight"/>
              </a:rPr>
              <a:t>ciliary ganglion</a:t>
            </a:r>
            <a:r>
              <a:rPr lang="en-GB" sz="1700" b="0" i="0" dirty="0">
                <a:solidFill>
                  <a:srgbClr val="202122"/>
                </a:solidFill>
                <a:effectLst/>
                <a:highlight>
                  <a:srgbClr val="FFFFFF"/>
                </a:highlight>
                <a:latin typeface="PlutoSansLight"/>
              </a:rPr>
              <a:t>.</a:t>
            </a:r>
            <a:br>
              <a:rPr lang="en-GB" sz="1700" b="0" i="0" dirty="0">
                <a:solidFill>
                  <a:srgbClr val="202122"/>
                </a:solidFill>
                <a:effectLst/>
                <a:highlight>
                  <a:srgbClr val="FFFFFF"/>
                </a:highlight>
                <a:latin typeface="PlutoSansLight"/>
              </a:rPr>
            </a:br>
            <a:r>
              <a:rPr lang="en-GB" sz="1700" b="0" i="0" dirty="0">
                <a:solidFill>
                  <a:srgbClr val="202122"/>
                </a:solidFill>
                <a:effectLst/>
                <a:highlight>
                  <a:srgbClr val="FFFFFF"/>
                </a:highlight>
                <a:latin typeface="PlutoSansLight"/>
              </a:rPr>
              <a:t>   Postganglionic nerve </a:t>
            </a:r>
            <a:r>
              <a:rPr lang="en-GB" sz="1700" b="0" i="0" dirty="0" err="1">
                <a:solidFill>
                  <a:srgbClr val="202122"/>
                </a:solidFill>
                <a:effectLst/>
                <a:highlight>
                  <a:srgbClr val="FFFFFF"/>
                </a:highlight>
                <a:latin typeface="PlutoSansLight"/>
              </a:rPr>
              <a:t>fibers</a:t>
            </a:r>
            <a:r>
              <a:rPr lang="en-GB" sz="1700" b="0" i="0" dirty="0">
                <a:solidFill>
                  <a:srgbClr val="202122"/>
                </a:solidFill>
                <a:effectLst/>
                <a:highlight>
                  <a:srgbClr val="FFFFFF"/>
                </a:highlight>
                <a:latin typeface="PlutoSansLight"/>
              </a:rPr>
              <a:t> leave the ciliary ganglion to innervate the ciliary sphincter.</a:t>
            </a:r>
          </a:p>
          <a:p>
            <a:pPr algn="l"/>
            <a:r>
              <a:rPr lang="en-GB" sz="1700" b="0" i="0" dirty="0">
                <a:solidFill>
                  <a:srgbClr val="202122"/>
                </a:solidFill>
                <a:effectLst/>
                <a:highlight>
                  <a:srgbClr val="FFFFFF"/>
                </a:highlight>
                <a:latin typeface="PlutoSansLight"/>
              </a:rPr>
              <a:t>- Each afferent limb has two efferent limbs, one ipsilateral and one contralateral. </a:t>
            </a:r>
            <a:br>
              <a:rPr lang="en-GB" sz="1700" b="0" i="0" dirty="0">
                <a:solidFill>
                  <a:srgbClr val="202122"/>
                </a:solidFill>
                <a:effectLst/>
                <a:highlight>
                  <a:srgbClr val="FFFFFF"/>
                </a:highlight>
                <a:latin typeface="PlutoSansLight"/>
              </a:rPr>
            </a:br>
            <a:r>
              <a:rPr lang="en-GB" sz="1700" b="0" i="0" dirty="0">
                <a:solidFill>
                  <a:srgbClr val="202122"/>
                </a:solidFill>
                <a:effectLst/>
                <a:highlight>
                  <a:srgbClr val="FFFFFF"/>
                </a:highlight>
                <a:latin typeface="PlutoSansLight"/>
              </a:rPr>
              <a:t>  The ipsilateral efferent limb transmits nerve signals for direct light reflex of the ipsilateral pupil. </a:t>
            </a:r>
            <a:br>
              <a:rPr lang="en-GB" sz="1700" b="0" i="0" dirty="0">
                <a:solidFill>
                  <a:srgbClr val="202122"/>
                </a:solidFill>
                <a:effectLst/>
                <a:highlight>
                  <a:srgbClr val="FFFFFF"/>
                </a:highlight>
                <a:latin typeface="PlutoSansLight"/>
              </a:rPr>
            </a:br>
            <a:r>
              <a:rPr lang="en-GB" sz="1700" b="0" i="0" dirty="0">
                <a:solidFill>
                  <a:srgbClr val="202122"/>
                </a:solidFill>
                <a:effectLst/>
                <a:highlight>
                  <a:srgbClr val="FFFFFF"/>
                </a:highlight>
                <a:latin typeface="PlutoSansLight"/>
              </a:rPr>
              <a:t>  The contralateral efferent limb causes consensual</a:t>
            </a:r>
            <a:r>
              <a:rPr lang="en-GB" sz="1700" dirty="0">
                <a:solidFill>
                  <a:srgbClr val="202122"/>
                </a:solidFill>
                <a:highlight>
                  <a:srgbClr val="FFFFFF"/>
                </a:highlight>
                <a:latin typeface="PlutoSansLight"/>
              </a:rPr>
              <a:t> </a:t>
            </a:r>
            <a:r>
              <a:rPr lang="en-GB" sz="1700" b="0" i="0" dirty="0">
                <a:solidFill>
                  <a:srgbClr val="202122"/>
                </a:solidFill>
                <a:effectLst/>
                <a:highlight>
                  <a:srgbClr val="FFFFFF"/>
                </a:highlight>
                <a:latin typeface="PlutoSansLight"/>
              </a:rPr>
              <a:t>light reflex of the contralateral pupil.</a:t>
            </a:r>
            <a:br>
              <a:rPr lang="en-GB" sz="1700" b="0" i="0" dirty="0">
                <a:solidFill>
                  <a:srgbClr val="202122"/>
                </a:solidFill>
                <a:effectLst/>
                <a:highlight>
                  <a:srgbClr val="FFFFFF"/>
                </a:highlight>
                <a:latin typeface="PlutoSansLight"/>
              </a:rPr>
            </a:br>
            <a:r>
              <a:rPr lang="en-GB" sz="1700" b="0" i="0" dirty="0">
                <a:solidFill>
                  <a:srgbClr val="202122"/>
                </a:solidFill>
                <a:effectLst/>
                <a:highlight>
                  <a:srgbClr val="FFFFFF"/>
                </a:highlight>
                <a:latin typeface="PlutoSansLight"/>
              </a:rPr>
              <a:t>1. </a:t>
            </a:r>
            <a:r>
              <a:rPr lang="en-GB" sz="1600" b="0" i="1" dirty="0">
                <a:solidFill>
                  <a:srgbClr val="202122"/>
                </a:solidFill>
                <a:effectLst/>
                <a:highlight>
                  <a:srgbClr val="FFFFFF"/>
                </a:highlight>
                <a:latin typeface="PlutoSansLight"/>
              </a:rPr>
              <a:t>Left direct pupillary reflex</a:t>
            </a:r>
            <a:r>
              <a:rPr lang="en-GB" sz="1600" b="0" i="0" dirty="0">
                <a:solidFill>
                  <a:srgbClr val="202122"/>
                </a:solidFill>
                <a:effectLst/>
                <a:highlight>
                  <a:srgbClr val="FFFFFF"/>
                </a:highlight>
                <a:latin typeface="PlutoSansLight"/>
              </a:rPr>
              <a:t> is the left pupil's response to</a:t>
            </a:r>
            <a:br>
              <a:rPr lang="en-GB" sz="1600" b="0" i="0" dirty="0">
                <a:solidFill>
                  <a:srgbClr val="202122"/>
                </a:solidFill>
                <a:effectLst/>
                <a:highlight>
                  <a:srgbClr val="FFFFFF"/>
                </a:highlight>
                <a:latin typeface="PlutoSansLight"/>
              </a:rPr>
            </a:br>
            <a:r>
              <a:rPr lang="en-GB" sz="1600" b="0" i="0" dirty="0">
                <a:solidFill>
                  <a:srgbClr val="202122"/>
                </a:solidFill>
                <a:effectLst/>
                <a:highlight>
                  <a:srgbClr val="FFFFFF"/>
                </a:highlight>
                <a:latin typeface="PlutoSansLight"/>
              </a:rPr>
              <a:t>   light entering the left eye, the ipsilateral eye.</a:t>
            </a:r>
          </a:p>
          <a:p>
            <a:pPr algn="l"/>
            <a:r>
              <a:rPr lang="en-GB" sz="1600" b="0" dirty="0">
                <a:solidFill>
                  <a:srgbClr val="202122"/>
                </a:solidFill>
                <a:effectLst/>
                <a:highlight>
                  <a:srgbClr val="FFFFFF"/>
                </a:highlight>
                <a:latin typeface="PlutoSansLight"/>
              </a:rPr>
              <a:t>2. </a:t>
            </a:r>
            <a:r>
              <a:rPr lang="en-GB" sz="1600" b="0" i="1" dirty="0">
                <a:solidFill>
                  <a:srgbClr val="202122"/>
                </a:solidFill>
                <a:effectLst/>
                <a:highlight>
                  <a:srgbClr val="FFFFFF"/>
                </a:highlight>
                <a:latin typeface="PlutoSansLight"/>
              </a:rPr>
              <a:t>Left consensual pupillary reflex</a:t>
            </a:r>
            <a:r>
              <a:rPr lang="en-GB" sz="1600" b="0" i="0" dirty="0">
                <a:solidFill>
                  <a:srgbClr val="202122"/>
                </a:solidFill>
                <a:effectLst/>
                <a:highlight>
                  <a:srgbClr val="FFFFFF"/>
                </a:highlight>
                <a:latin typeface="PlutoSansLight"/>
              </a:rPr>
              <a:t> is the left pupil's indirect </a:t>
            </a:r>
            <a:br>
              <a:rPr lang="en-GB" sz="1600" b="0" i="0" dirty="0">
                <a:solidFill>
                  <a:srgbClr val="202122"/>
                </a:solidFill>
                <a:effectLst/>
                <a:highlight>
                  <a:srgbClr val="FFFFFF"/>
                </a:highlight>
                <a:latin typeface="PlutoSansLight"/>
              </a:rPr>
            </a:br>
            <a:r>
              <a:rPr lang="en-GB" sz="1600" b="0" i="0" dirty="0">
                <a:solidFill>
                  <a:srgbClr val="202122"/>
                </a:solidFill>
                <a:effectLst/>
                <a:highlight>
                  <a:srgbClr val="FFFFFF"/>
                </a:highlight>
                <a:latin typeface="PlutoSansLight"/>
              </a:rPr>
              <a:t>   response to light entering the right eye, the contralateral eye.</a:t>
            </a:r>
          </a:p>
          <a:p>
            <a:pPr algn="l"/>
            <a:r>
              <a:rPr lang="en-GB" sz="1600" b="0" dirty="0">
                <a:solidFill>
                  <a:srgbClr val="202122"/>
                </a:solidFill>
                <a:effectLst/>
                <a:highlight>
                  <a:srgbClr val="FFFFFF"/>
                </a:highlight>
                <a:latin typeface="PlutoSansLight"/>
              </a:rPr>
              <a:t>3. </a:t>
            </a:r>
            <a:r>
              <a:rPr lang="en-GB" sz="1600" b="0" i="1" dirty="0">
                <a:solidFill>
                  <a:srgbClr val="202122"/>
                </a:solidFill>
                <a:effectLst/>
                <a:highlight>
                  <a:srgbClr val="FFFFFF"/>
                </a:highlight>
                <a:latin typeface="PlutoSansLight"/>
              </a:rPr>
              <a:t>Right direct pupillary reflex</a:t>
            </a:r>
            <a:r>
              <a:rPr lang="en-GB" sz="1600" b="0" i="0" dirty="0">
                <a:solidFill>
                  <a:srgbClr val="202122"/>
                </a:solidFill>
                <a:effectLst/>
                <a:highlight>
                  <a:srgbClr val="FFFFFF"/>
                </a:highlight>
                <a:latin typeface="PlutoSansLight"/>
              </a:rPr>
              <a:t> is the right pupil's response</a:t>
            </a:r>
            <a:br>
              <a:rPr lang="en-GB" sz="1600" b="0" i="0" dirty="0">
                <a:solidFill>
                  <a:srgbClr val="202122"/>
                </a:solidFill>
                <a:effectLst/>
                <a:highlight>
                  <a:srgbClr val="FFFFFF"/>
                </a:highlight>
                <a:latin typeface="PlutoSansLight"/>
              </a:rPr>
            </a:br>
            <a:r>
              <a:rPr lang="en-GB" sz="1600" b="0" i="0" dirty="0">
                <a:solidFill>
                  <a:srgbClr val="202122"/>
                </a:solidFill>
                <a:effectLst/>
                <a:highlight>
                  <a:srgbClr val="FFFFFF"/>
                </a:highlight>
                <a:latin typeface="PlutoSansLight"/>
              </a:rPr>
              <a:t>   to light entering the right eye, the ipsilateral eye.</a:t>
            </a:r>
          </a:p>
          <a:p>
            <a:pPr algn="l"/>
            <a:r>
              <a:rPr lang="en-GB" sz="1600" b="0" dirty="0">
                <a:solidFill>
                  <a:srgbClr val="202122"/>
                </a:solidFill>
                <a:effectLst/>
                <a:highlight>
                  <a:srgbClr val="FFFFFF"/>
                </a:highlight>
                <a:latin typeface="PlutoSansLight"/>
              </a:rPr>
              <a:t>4. </a:t>
            </a:r>
            <a:r>
              <a:rPr lang="en-GB" sz="1600" b="0" i="1" dirty="0">
                <a:solidFill>
                  <a:srgbClr val="202122"/>
                </a:solidFill>
                <a:effectLst/>
                <a:highlight>
                  <a:srgbClr val="FFFFFF"/>
                </a:highlight>
                <a:latin typeface="PlutoSansLight"/>
              </a:rPr>
              <a:t>Right consensual pupillary reflex</a:t>
            </a:r>
            <a:r>
              <a:rPr lang="en-GB" sz="1600" b="0" i="0" dirty="0">
                <a:solidFill>
                  <a:srgbClr val="202122"/>
                </a:solidFill>
                <a:effectLst/>
                <a:highlight>
                  <a:srgbClr val="FFFFFF"/>
                </a:highlight>
                <a:latin typeface="PlutoSansLight"/>
              </a:rPr>
              <a:t> is the right pupil’s  indirect </a:t>
            </a:r>
            <a:br>
              <a:rPr lang="en-GB" sz="1600" b="0" i="0" dirty="0">
                <a:solidFill>
                  <a:srgbClr val="202122"/>
                </a:solidFill>
                <a:effectLst/>
                <a:highlight>
                  <a:srgbClr val="FFFFFF"/>
                </a:highlight>
                <a:latin typeface="PlutoSansLight"/>
              </a:rPr>
            </a:br>
            <a:r>
              <a:rPr lang="en-GB" sz="1600" b="0" i="0" dirty="0">
                <a:solidFill>
                  <a:srgbClr val="202122"/>
                </a:solidFill>
                <a:effectLst/>
                <a:highlight>
                  <a:srgbClr val="FFFFFF"/>
                </a:highlight>
                <a:latin typeface="PlutoSansLight"/>
              </a:rPr>
              <a:t>    response to light entering the left eye, the contralateral eye.</a:t>
            </a:r>
          </a:p>
        </p:txBody>
      </p:sp>
      <p:pic>
        <p:nvPicPr>
          <p:cNvPr id="1026" name="Picture 2" descr="undefined">
            <a:extLst>
              <a:ext uri="{FF2B5EF4-FFF2-40B4-BE49-F238E27FC236}">
                <a16:creationId xmlns:a16="http://schemas.microsoft.com/office/drawing/2014/main" id="{1FC14965-8DC7-592D-CFE4-14A5562C959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36096" y="4723658"/>
            <a:ext cx="3654152" cy="20897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730098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DB2BC43-E72F-1BB5-DB3F-11AB4CC16103}"/>
              </a:ext>
            </a:extLst>
          </p:cNvPr>
          <p:cNvSpPr txBox="1"/>
          <p:nvPr/>
        </p:nvSpPr>
        <p:spPr>
          <a:xfrm>
            <a:off x="53752" y="44624"/>
            <a:ext cx="9036496" cy="5355312"/>
          </a:xfrm>
          <a:prstGeom prst="rect">
            <a:avLst/>
          </a:prstGeom>
          <a:noFill/>
        </p:spPr>
        <p:txBody>
          <a:bodyPr wrap="square">
            <a:spAutoFit/>
          </a:bodyPr>
          <a:lstStyle/>
          <a:p>
            <a:pPr algn="l"/>
            <a:r>
              <a:rPr lang="en-GB" b="0" i="0" dirty="0">
                <a:solidFill>
                  <a:srgbClr val="0099FF"/>
                </a:solidFill>
                <a:effectLst/>
                <a:latin typeface="PlutoSansLight"/>
              </a:rPr>
              <a:t>Tegmentum</a:t>
            </a:r>
            <a:endParaRPr lang="en-GB" b="0" i="0" dirty="0">
              <a:effectLst/>
              <a:latin typeface="PlutoSansLight"/>
            </a:endParaRPr>
          </a:p>
          <a:p>
            <a:pPr algn="l"/>
            <a:r>
              <a:rPr lang="en-GB" b="0" i="0" dirty="0">
                <a:effectLst/>
                <a:latin typeface="PlutoSansLight"/>
              </a:rPr>
              <a:t>The mesencephalic tegmentum</a:t>
            </a:r>
            <a:r>
              <a:rPr lang="en-GB" dirty="0">
                <a:latin typeface="PlutoSansLight"/>
              </a:rPr>
              <a:t> </a:t>
            </a:r>
            <a:r>
              <a:rPr lang="en-GB" b="0" i="0" dirty="0">
                <a:effectLst/>
                <a:latin typeface="PlutoSansLight"/>
              </a:rPr>
              <a:t>is the central part of the midbrain, separated from tectum by the cerebral aqueduct (</a:t>
            </a:r>
            <a:r>
              <a:rPr lang="en-GB" b="0" i="0" dirty="0" err="1">
                <a:effectLst/>
                <a:latin typeface="PlutoSansLight"/>
              </a:rPr>
              <a:t>Sylvi</a:t>
            </a:r>
            <a:r>
              <a:rPr lang="en-GB" b="0" i="0" dirty="0">
                <a:effectLst/>
                <a:latin typeface="PlutoSansLight"/>
              </a:rPr>
              <a:t>). It contains the reticular, relay and cranial nerve nuclei, as well as several neural pathways. </a:t>
            </a:r>
          </a:p>
          <a:p>
            <a:pPr algn="l"/>
            <a:endParaRPr lang="en-GB" dirty="0">
              <a:solidFill>
                <a:srgbClr val="0099FF"/>
              </a:solidFill>
              <a:latin typeface="PlutoSansLight"/>
            </a:endParaRPr>
          </a:p>
          <a:p>
            <a:pPr algn="l"/>
            <a:r>
              <a:rPr lang="en-GB" b="0" i="0" dirty="0">
                <a:solidFill>
                  <a:srgbClr val="0099FF"/>
                </a:solidFill>
                <a:effectLst/>
                <a:latin typeface="PlutoSansLight"/>
              </a:rPr>
              <a:t>Midbrain reticular formation</a:t>
            </a:r>
            <a:br>
              <a:rPr lang="en-GB" b="0" i="0" dirty="0">
                <a:solidFill>
                  <a:srgbClr val="0099FF"/>
                </a:solidFill>
                <a:effectLst/>
                <a:latin typeface="PlutoSansLight"/>
              </a:rPr>
            </a:br>
            <a:endParaRPr lang="en-GB" b="0" i="0" dirty="0">
              <a:solidFill>
                <a:srgbClr val="0099FF"/>
              </a:solidFill>
              <a:effectLst/>
              <a:latin typeface="PlutoSansLight"/>
            </a:endParaRPr>
          </a:p>
          <a:p>
            <a:pPr algn="l"/>
            <a:r>
              <a:rPr lang="en-GB" b="0" i="0" dirty="0">
                <a:effectLst/>
                <a:latin typeface="PlutoSansLight"/>
              </a:rPr>
              <a:t>The </a:t>
            </a:r>
            <a:r>
              <a:rPr lang="en-GB" b="0" i="0" u="sng" dirty="0">
                <a:effectLst/>
                <a:latin typeface="var(--medium)"/>
              </a:rPr>
              <a:t>reticular formation</a:t>
            </a:r>
            <a:r>
              <a:rPr lang="en-GB" b="0" i="0" dirty="0">
                <a:effectLst/>
                <a:latin typeface="PlutoSansLight"/>
              </a:rPr>
              <a:t> is a network of phylogenetically old nuclei that is in charge of regulating basic and vital autonomic functions. The reticular formation is spread throughout the whole brainstem. The mesencephalic part of the reticular formation lies within two clusters that are found anterolateral to the periaqueductal </a:t>
            </a:r>
            <a:r>
              <a:rPr lang="en-GB" b="0" i="0" dirty="0" err="1">
                <a:effectLst/>
                <a:latin typeface="PlutoSansLight"/>
              </a:rPr>
              <a:t>gray</a:t>
            </a:r>
            <a:r>
              <a:rPr lang="en-GB" b="0" i="0" dirty="0">
                <a:effectLst/>
                <a:latin typeface="PlutoSansLight"/>
              </a:rPr>
              <a:t>, respectively. Each </a:t>
            </a:r>
            <a:r>
              <a:rPr lang="en-GB" b="0" i="0" dirty="0">
                <a:effectLst/>
                <a:latin typeface="var(--medium)"/>
              </a:rPr>
              <a:t>cluster </a:t>
            </a:r>
            <a:r>
              <a:rPr lang="en-GB" b="0" i="0" dirty="0">
                <a:effectLst/>
                <a:latin typeface="PlutoSansLight"/>
              </a:rPr>
              <a:t>is divided into three columns with specific functions:</a:t>
            </a:r>
            <a:br>
              <a:rPr lang="en-GB" b="0" i="0" dirty="0">
                <a:effectLst/>
                <a:latin typeface="PlutoSansLight"/>
              </a:rPr>
            </a:br>
            <a:endParaRPr lang="en-GB" b="0" i="0" dirty="0">
              <a:effectLst/>
              <a:latin typeface="PlutoSansLight"/>
            </a:endParaRPr>
          </a:p>
          <a:p>
            <a:pPr algn="l">
              <a:buFont typeface="Arial" panose="020B0604020202020204" pitchFamily="34" charset="0"/>
              <a:buChar char="•"/>
            </a:pPr>
            <a:r>
              <a:rPr lang="en-GB" b="0" i="0" dirty="0" err="1">
                <a:effectLst/>
                <a:latin typeface="PlutoSansLight"/>
              </a:rPr>
              <a:t>Gigantocellular</a:t>
            </a:r>
            <a:r>
              <a:rPr lang="en-GB" b="0" i="0" dirty="0">
                <a:effectLst/>
                <a:latin typeface="PlutoSansLight"/>
              </a:rPr>
              <a:t> reticular nuclei (medial column) </a:t>
            </a:r>
            <a:br>
              <a:rPr lang="en-GB" b="0" i="0" dirty="0">
                <a:effectLst/>
                <a:latin typeface="PlutoSansLight"/>
              </a:rPr>
            </a:br>
            <a:r>
              <a:rPr lang="en-GB" b="0" i="0" dirty="0">
                <a:effectLst/>
                <a:latin typeface="PlutoSansLight"/>
              </a:rPr>
              <a:t>   - involved in motor coordination</a:t>
            </a:r>
          </a:p>
          <a:p>
            <a:pPr algn="l">
              <a:buFont typeface="Arial" panose="020B0604020202020204" pitchFamily="34" charset="0"/>
              <a:buChar char="•"/>
            </a:pPr>
            <a:r>
              <a:rPr lang="en-GB" b="0" i="0" dirty="0">
                <a:effectLst/>
                <a:latin typeface="PlutoSansLight"/>
              </a:rPr>
              <a:t>Raphe nuclei (median column)</a:t>
            </a:r>
            <a:br>
              <a:rPr lang="en-GB" b="0" i="0" dirty="0">
                <a:effectLst/>
                <a:latin typeface="PlutoSansLight"/>
              </a:rPr>
            </a:br>
            <a:r>
              <a:rPr lang="en-GB" b="0" i="0" dirty="0">
                <a:effectLst/>
                <a:latin typeface="PlutoSansLight"/>
              </a:rPr>
              <a:t>   - involved in pain and mood regulation</a:t>
            </a:r>
          </a:p>
          <a:p>
            <a:pPr algn="l">
              <a:buFont typeface="Arial" panose="020B0604020202020204" pitchFamily="34" charset="0"/>
              <a:buChar char="•"/>
            </a:pPr>
            <a:r>
              <a:rPr lang="en-GB" b="0" i="0" dirty="0">
                <a:effectLst/>
                <a:latin typeface="PlutoSansLight"/>
              </a:rPr>
              <a:t>Parvocellular reticular nuclei (lateral column) </a:t>
            </a:r>
            <a:br>
              <a:rPr lang="en-GB" b="0" i="0" dirty="0">
                <a:effectLst/>
                <a:latin typeface="PlutoSansLight"/>
              </a:rPr>
            </a:br>
            <a:r>
              <a:rPr lang="en-GB" b="0" i="0" dirty="0">
                <a:effectLst/>
                <a:latin typeface="PlutoSansLight"/>
              </a:rPr>
              <a:t>  - involved in the regulation of breathing</a:t>
            </a:r>
          </a:p>
        </p:txBody>
      </p:sp>
      <p:pic>
        <p:nvPicPr>
          <p:cNvPr id="4" name="Picture 2">
            <a:extLst>
              <a:ext uri="{FF2B5EF4-FFF2-40B4-BE49-F238E27FC236}">
                <a16:creationId xmlns:a16="http://schemas.microsoft.com/office/drawing/2014/main" id="{9CAF1E17-3A84-2C6F-8BCA-3EA26F5EA07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720" t="26486" r="53461" b="5820"/>
          <a:stretch/>
        </p:blipFill>
        <p:spPr bwMode="auto">
          <a:xfrm>
            <a:off x="4642809" y="3209672"/>
            <a:ext cx="4501191" cy="3600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903412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DB2BC43-E72F-1BB5-DB3F-11AB4CC16103}"/>
              </a:ext>
            </a:extLst>
          </p:cNvPr>
          <p:cNvSpPr txBox="1"/>
          <p:nvPr/>
        </p:nvSpPr>
        <p:spPr>
          <a:xfrm>
            <a:off x="53752" y="44624"/>
            <a:ext cx="9036496" cy="4247317"/>
          </a:xfrm>
          <a:prstGeom prst="rect">
            <a:avLst/>
          </a:prstGeom>
          <a:noFill/>
        </p:spPr>
        <p:txBody>
          <a:bodyPr wrap="square">
            <a:spAutoFit/>
          </a:bodyPr>
          <a:lstStyle/>
          <a:p>
            <a:r>
              <a:rPr lang="en-GB" b="0" i="0" dirty="0">
                <a:solidFill>
                  <a:srgbClr val="0099FF"/>
                </a:solidFill>
                <a:effectLst/>
                <a:latin typeface="PlutoSansLight"/>
              </a:rPr>
              <a:t>Periaqueductal </a:t>
            </a:r>
            <a:r>
              <a:rPr lang="en-GB" b="0" i="0" dirty="0" err="1">
                <a:solidFill>
                  <a:srgbClr val="0099FF"/>
                </a:solidFill>
                <a:effectLst/>
                <a:latin typeface="PlutoSansLight"/>
              </a:rPr>
              <a:t>gray</a:t>
            </a:r>
            <a:r>
              <a:rPr lang="en-GB" b="0" i="0" dirty="0">
                <a:solidFill>
                  <a:srgbClr val="0099FF"/>
                </a:solidFill>
                <a:effectLst/>
                <a:latin typeface="PlutoSansLight"/>
              </a:rPr>
              <a:t> matter</a:t>
            </a:r>
            <a:endParaRPr lang="en-GB" dirty="0">
              <a:latin typeface="PlutoSansLight"/>
            </a:endParaRPr>
          </a:p>
          <a:p>
            <a:pPr algn="l"/>
            <a:r>
              <a:rPr lang="en-GB" b="0" i="0" dirty="0">
                <a:effectLst/>
                <a:latin typeface="var(--medium)"/>
              </a:rPr>
              <a:t>* Periaqueductal </a:t>
            </a:r>
            <a:r>
              <a:rPr lang="en-GB" b="0" i="0" dirty="0" err="1">
                <a:effectLst/>
                <a:latin typeface="var(--medium)"/>
              </a:rPr>
              <a:t>gray</a:t>
            </a:r>
            <a:r>
              <a:rPr lang="en-GB" b="0" i="0" dirty="0">
                <a:effectLst/>
                <a:latin typeface="var(--medium)"/>
              </a:rPr>
              <a:t> (PAG)</a:t>
            </a:r>
            <a:r>
              <a:rPr lang="en-GB" b="0" i="0" dirty="0">
                <a:effectLst/>
                <a:latin typeface="PlutoSansLight"/>
              </a:rPr>
              <a:t> is a mass of neuronal bodies that encircles the cerebral aqueduct.</a:t>
            </a:r>
            <a:br>
              <a:rPr lang="en-GB" b="0" i="0" dirty="0">
                <a:effectLst/>
                <a:latin typeface="PlutoSansLight"/>
              </a:rPr>
            </a:br>
            <a:r>
              <a:rPr lang="en-GB" b="0" i="0" dirty="0">
                <a:effectLst/>
                <a:latin typeface="PlutoSansLight"/>
              </a:rPr>
              <a:t>- The main function of PAG is to modulate pain by releasing endogenous opioids, such as</a:t>
            </a:r>
            <a:br>
              <a:rPr lang="en-GB" b="0" i="0" dirty="0">
                <a:effectLst/>
                <a:latin typeface="PlutoSansLight"/>
              </a:rPr>
            </a:br>
            <a:r>
              <a:rPr lang="en-GB" b="0" i="0" dirty="0">
                <a:effectLst/>
                <a:latin typeface="PlutoSansLight"/>
              </a:rPr>
              <a:t>   enkephalin, serotonin, and dynorphin.</a:t>
            </a:r>
          </a:p>
          <a:p>
            <a:pPr algn="l"/>
            <a:r>
              <a:rPr lang="en-GB" b="0" i="0" dirty="0">
                <a:effectLst/>
                <a:latin typeface="PlutoSansLight"/>
              </a:rPr>
              <a:t>The PAG connects to the </a:t>
            </a:r>
            <a:r>
              <a:rPr lang="en-GB" b="0" i="0" dirty="0">
                <a:effectLst/>
                <a:latin typeface="var(--medium)"/>
              </a:rPr>
              <a:t>somatosensory areas</a:t>
            </a:r>
            <a:r>
              <a:rPr lang="en-GB" b="0" i="0" dirty="0">
                <a:effectLst/>
                <a:latin typeface="PlutoSansLight"/>
              </a:rPr>
              <a:t> of the cerebral cortex, as well as with the lower spinal cord </a:t>
            </a:r>
            <a:r>
              <a:rPr lang="en-GB" b="0" i="0" dirty="0" err="1">
                <a:effectLst/>
                <a:latin typeface="PlutoSansLight"/>
              </a:rPr>
              <a:t>centers</a:t>
            </a:r>
            <a:r>
              <a:rPr lang="en-GB" b="0" i="0" dirty="0">
                <a:effectLst/>
                <a:latin typeface="PlutoSansLight"/>
              </a:rPr>
              <a:t>. In the broader sense of speaking, PAG is the place where the distinction between the expected and actually </a:t>
            </a:r>
            <a:r>
              <a:rPr lang="en-GB" b="0" i="0" dirty="0">
                <a:effectLst/>
                <a:latin typeface="var(--medium)"/>
              </a:rPr>
              <a:t>perceived pain</a:t>
            </a:r>
            <a:r>
              <a:rPr lang="en-GB" b="0" i="0" dirty="0">
                <a:effectLst/>
                <a:latin typeface="PlutoSansLight"/>
              </a:rPr>
              <a:t> is made. This function is important for basic survival, as it enables a person to learn about and avoid </a:t>
            </a:r>
            <a:r>
              <a:rPr lang="en-GB" b="0" i="0" dirty="0" err="1">
                <a:effectLst/>
                <a:latin typeface="PlutoSansLight"/>
              </a:rPr>
              <a:t>behaviors</a:t>
            </a:r>
            <a:r>
              <a:rPr lang="en-GB" b="0" i="0" dirty="0">
                <a:effectLst/>
                <a:latin typeface="PlutoSansLight"/>
              </a:rPr>
              <a:t> that are potentially life-threatening and dangerous.</a:t>
            </a:r>
          </a:p>
          <a:p>
            <a:pPr algn="l"/>
            <a:r>
              <a:rPr lang="en-GB" dirty="0">
                <a:latin typeface="PlutoSansLight"/>
              </a:rPr>
              <a:t>- PAG is involved in the sympathetic reaction, constituting the midbrain link between the part</a:t>
            </a:r>
            <a:br>
              <a:rPr lang="en-GB" dirty="0">
                <a:latin typeface="PlutoSansLight"/>
              </a:rPr>
            </a:br>
            <a:r>
              <a:rPr lang="en-GB" dirty="0">
                <a:latin typeface="PlutoSansLight"/>
              </a:rPr>
              <a:t>  of the cerebrum that perceives fear and the autonomic pathway that produces the</a:t>
            </a:r>
            <a:br>
              <a:rPr lang="en-GB" dirty="0">
                <a:latin typeface="PlutoSansLight"/>
              </a:rPr>
            </a:br>
            <a:r>
              <a:rPr lang="en-GB" dirty="0">
                <a:latin typeface="PlutoSansLight"/>
              </a:rPr>
              <a:t>  physiological reactions associated with fear: increase in heart rate, increase of blood pressure,</a:t>
            </a:r>
            <a:br>
              <a:rPr lang="en-GB" dirty="0">
                <a:latin typeface="PlutoSansLight"/>
              </a:rPr>
            </a:br>
            <a:r>
              <a:rPr lang="en-GB" dirty="0">
                <a:latin typeface="PlutoSansLight"/>
              </a:rPr>
              <a:t>  running away or defensive freezing, and the suppression of pain when the person is injured.</a:t>
            </a:r>
            <a:br>
              <a:rPr lang="en-GB" dirty="0">
                <a:latin typeface="PlutoSansLight"/>
              </a:rPr>
            </a:br>
            <a:r>
              <a:rPr lang="en-GB" dirty="0">
                <a:latin typeface="PlutoSansLight"/>
              </a:rPr>
              <a:t>- PAG seems to mediate the response to visceral pain (for instance, nausea), during which it</a:t>
            </a:r>
            <a:br>
              <a:rPr lang="en-GB" dirty="0">
                <a:latin typeface="PlutoSansLight"/>
              </a:rPr>
            </a:br>
            <a:r>
              <a:rPr lang="en-GB" dirty="0">
                <a:latin typeface="PlutoSansLight"/>
              </a:rPr>
              <a:t>  decreases heart rate and blood pressure, produces a cold sweat, and discourages movement</a:t>
            </a:r>
            <a:endParaRPr lang="en-GB" b="0" i="0" dirty="0">
              <a:effectLst/>
              <a:latin typeface="PlutoSansLight"/>
            </a:endParaRPr>
          </a:p>
        </p:txBody>
      </p:sp>
      <p:pic>
        <p:nvPicPr>
          <p:cNvPr id="2" name="Picture 2">
            <a:extLst>
              <a:ext uri="{FF2B5EF4-FFF2-40B4-BE49-F238E27FC236}">
                <a16:creationId xmlns:a16="http://schemas.microsoft.com/office/drawing/2014/main" id="{2A8D048C-9FF2-096D-9D8F-FED4B5DAC33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720" t="26486" r="53461" b="5820"/>
          <a:stretch/>
        </p:blipFill>
        <p:spPr bwMode="auto">
          <a:xfrm>
            <a:off x="2951820" y="4221486"/>
            <a:ext cx="3240360" cy="259189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027511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DB2BC43-E72F-1BB5-DB3F-11AB4CC16103}"/>
              </a:ext>
            </a:extLst>
          </p:cNvPr>
          <p:cNvSpPr txBox="1"/>
          <p:nvPr/>
        </p:nvSpPr>
        <p:spPr>
          <a:xfrm>
            <a:off x="0" y="44624"/>
            <a:ext cx="9090248" cy="6463308"/>
          </a:xfrm>
          <a:prstGeom prst="rect">
            <a:avLst/>
          </a:prstGeom>
          <a:noFill/>
        </p:spPr>
        <p:txBody>
          <a:bodyPr wrap="square">
            <a:spAutoFit/>
          </a:bodyPr>
          <a:lstStyle/>
          <a:p>
            <a:pPr algn="l"/>
            <a:r>
              <a:rPr lang="en-GB" b="0" i="0" dirty="0">
                <a:solidFill>
                  <a:srgbClr val="0099FF"/>
                </a:solidFill>
                <a:effectLst/>
                <a:highlight>
                  <a:srgbClr val="FFFFFF"/>
                </a:highlight>
                <a:latin typeface="PlutoSansLight"/>
              </a:rPr>
              <a:t>Red nucleus (nucleus </a:t>
            </a:r>
            <a:r>
              <a:rPr lang="en-GB" b="0" i="0" dirty="0" err="1">
                <a:solidFill>
                  <a:srgbClr val="0099FF"/>
                </a:solidFill>
                <a:effectLst/>
                <a:highlight>
                  <a:srgbClr val="FFFFFF"/>
                </a:highlight>
                <a:latin typeface="PlutoSansLight"/>
              </a:rPr>
              <a:t>ruber</a:t>
            </a:r>
            <a:r>
              <a:rPr lang="en-GB" b="0" i="0" dirty="0">
                <a:solidFill>
                  <a:srgbClr val="0099FF"/>
                </a:solidFill>
                <a:effectLst/>
                <a:highlight>
                  <a:srgbClr val="FFFFFF"/>
                </a:highlight>
                <a:latin typeface="PlutoSansLight"/>
              </a:rPr>
              <a:t>)</a:t>
            </a:r>
          </a:p>
          <a:p>
            <a:pPr algn="l"/>
            <a:r>
              <a:rPr lang="en-GB" b="0" i="0" dirty="0">
                <a:effectLst/>
                <a:highlight>
                  <a:srgbClr val="FFFFFF"/>
                </a:highlight>
                <a:latin typeface="PlutoSansLight"/>
              </a:rPr>
              <a:t>The </a:t>
            </a:r>
            <a:r>
              <a:rPr lang="en-GB" b="0" i="0" dirty="0">
                <a:effectLst/>
                <a:highlight>
                  <a:srgbClr val="FFFFFF"/>
                </a:highlight>
                <a:latin typeface="var(--medium)"/>
              </a:rPr>
              <a:t>red nucleus (nucleus </a:t>
            </a:r>
            <a:r>
              <a:rPr lang="en-GB" b="0" i="0" dirty="0" err="1">
                <a:effectLst/>
                <a:highlight>
                  <a:srgbClr val="FFFFFF"/>
                </a:highlight>
                <a:latin typeface="var(--medium)"/>
              </a:rPr>
              <a:t>ruber</a:t>
            </a:r>
            <a:r>
              <a:rPr lang="en-GB" b="0" i="0" dirty="0">
                <a:effectLst/>
                <a:highlight>
                  <a:srgbClr val="FFFFFF"/>
                </a:highlight>
                <a:latin typeface="var(--medium)"/>
              </a:rPr>
              <a:t>) </a:t>
            </a:r>
            <a:r>
              <a:rPr lang="en-GB" b="0" i="0" dirty="0">
                <a:effectLst/>
                <a:highlight>
                  <a:srgbClr val="FFFFFF"/>
                </a:highlight>
                <a:latin typeface="PlutoSansLight"/>
              </a:rPr>
              <a:t>is an ovoid mass located dorsomedial to substantia nigra at the level of the superior colliculus. It bears this name because of the reddish </a:t>
            </a:r>
            <a:r>
              <a:rPr lang="en-GB" b="0" i="0" dirty="0" err="1">
                <a:effectLst/>
                <a:highlight>
                  <a:srgbClr val="FFFFFF"/>
                </a:highlight>
                <a:latin typeface="PlutoSansLight"/>
              </a:rPr>
              <a:t>color</a:t>
            </a:r>
            <a:r>
              <a:rPr lang="en-GB" b="0" i="0" dirty="0">
                <a:effectLst/>
                <a:highlight>
                  <a:srgbClr val="FFFFFF"/>
                </a:highlight>
                <a:latin typeface="PlutoSansLight"/>
              </a:rPr>
              <a:t> that this nucleus due to its high iron content.</a:t>
            </a:r>
          </a:p>
          <a:p>
            <a:pPr algn="l"/>
            <a:r>
              <a:rPr lang="en-GB" b="0" i="0" dirty="0">
                <a:effectLst/>
                <a:highlight>
                  <a:srgbClr val="FFFFFF"/>
                </a:highlight>
                <a:latin typeface="PlutoSansLight"/>
              </a:rPr>
              <a:t>The red nucleus consists of two parts:</a:t>
            </a:r>
            <a:br>
              <a:rPr lang="en-GB" b="0" i="0" dirty="0">
                <a:effectLst/>
                <a:highlight>
                  <a:srgbClr val="FFFFFF"/>
                </a:highlight>
                <a:latin typeface="PlutoSansLight"/>
              </a:rPr>
            </a:br>
            <a:endParaRPr lang="en-GB" b="0" i="0" dirty="0">
              <a:effectLst/>
              <a:highlight>
                <a:srgbClr val="FFFFFF"/>
              </a:highlight>
              <a:latin typeface="PlutoSansLight"/>
            </a:endParaRPr>
          </a:p>
          <a:p>
            <a:pPr algn="l">
              <a:buFont typeface="Arial" panose="020B0604020202020204" pitchFamily="34" charset="0"/>
              <a:buChar char="•"/>
            </a:pPr>
            <a:r>
              <a:rPr lang="en-GB" b="0" i="0" dirty="0">
                <a:effectLst/>
                <a:highlight>
                  <a:srgbClr val="FFFFFF"/>
                </a:highlight>
                <a:latin typeface="PlutoSansLight"/>
              </a:rPr>
              <a:t>The</a:t>
            </a:r>
            <a:r>
              <a:rPr lang="en-GB" b="0" i="0" dirty="0">
                <a:effectLst/>
                <a:highlight>
                  <a:srgbClr val="FFFFFF"/>
                </a:highlight>
                <a:latin typeface="var(--medium)"/>
              </a:rPr>
              <a:t> caudal (magnocellular) portion</a:t>
            </a:r>
            <a:endParaRPr lang="en-GB" b="0" i="0" dirty="0">
              <a:effectLst/>
              <a:highlight>
                <a:srgbClr val="FFFFFF"/>
              </a:highlight>
              <a:latin typeface="PlutoSansLight"/>
            </a:endParaRPr>
          </a:p>
          <a:p>
            <a:pPr algn="l">
              <a:buFont typeface="Arial" panose="020B0604020202020204" pitchFamily="34" charset="0"/>
              <a:buChar char="•"/>
            </a:pPr>
            <a:r>
              <a:rPr lang="en-GB" b="0" i="0" dirty="0">
                <a:effectLst/>
                <a:highlight>
                  <a:srgbClr val="FFFFFF"/>
                </a:highlight>
                <a:latin typeface="PlutoSansLight"/>
              </a:rPr>
              <a:t>The </a:t>
            </a:r>
            <a:r>
              <a:rPr lang="en-GB" b="0" i="0" dirty="0">
                <a:effectLst/>
                <a:highlight>
                  <a:srgbClr val="FFFFFF"/>
                </a:highlight>
                <a:latin typeface="var(--medium)"/>
              </a:rPr>
              <a:t>rostral (parvocellular) portion</a:t>
            </a:r>
            <a:endParaRPr lang="en-GB" b="0" i="0" dirty="0">
              <a:effectLst/>
              <a:highlight>
                <a:srgbClr val="FFFFFF"/>
              </a:highlight>
              <a:latin typeface="PlutoSansLight"/>
            </a:endParaRPr>
          </a:p>
          <a:p>
            <a:pPr algn="l"/>
            <a:r>
              <a:rPr lang="en-GB" b="0" i="0" dirty="0">
                <a:effectLst/>
                <a:highlight>
                  <a:srgbClr val="FFFFFF"/>
                </a:highlight>
                <a:latin typeface="PlutoSansLight"/>
              </a:rPr>
              <a:t>- The main inputs to the red nucleus come from the primary </a:t>
            </a:r>
            <a:r>
              <a:rPr lang="en-GB" b="0" i="0" dirty="0" err="1">
                <a:effectLst/>
                <a:highlight>
                  <a:srgbClr val="FFFFFF"/>
                </a:highlight>
                <a:latin typeface="PlutoSansLight"/>
              </a:rPr>
              <a:t>somatomotor</a:t>
            </a:r>
            <a:r>
              <a:rPr lang="en-GB" b="0" i="0" dirty="0">
                <a:effectLst/>
                <a:highlight>
                  <a:srgbClr val="FFFFFF"/>
                </a:highlight>
                <a:latin typeface="PlutoSansLight"/>
              </a:rPr>
              <a:t> and somatosensory</a:t>
            </a:r>
            <a:br>
              <a:rPr lang="en-GB" b="0" i="0" dirty="0">
                <a:effectLst/>
                <a:highlight>
                  <a:srgbClr val="FFFFFF"/>
                </a:highlight>
                <a:latin typeface="PlutoSansLight"/>
              </a:rPr>
            </a:br>
            <a:r>
              <a:rPr lang="en-GB" b="0" i="0" dirty="0">
                <a:effectLst/>
                <a:highlight>
                  <a:srgbClr val="FFFFFF"/>
                </a:highlight>
                <a:latin typeface="PlutoSansLight"/>
              </a:rPr>
              <a:t>   areas of the cerebral cortex, as well as from the cerebellum. These inputs are carried via the</a:t>
            </a:r>
            <a:br>
              <a:rPr lang="en-GB" b="0" i="0" dirty="0">
                <a:effectLst/>
                <a:highlight>
                  <a:srgbClr val="FFFFFF"/>
                </a:highlight>
                <a:latin typeface="PlutoSansLight"/>
              </a:rPr>
            </a:br>
            <a:r>
              <a:rPr lang="en-GB" b="0" i="0" dirty="0">
                <a:effectLst/>
                <a:highlight>
                  <a:srgbClr val="FFFFFF"/>
                </a:highlight>
                <a:latin typeface="PlutoSansLight"/>
              </a:rPr>
              <a:t>   </a:t>
            </a:r>
            <a:r>
              <a:rPr lang="en-GB" b="0" i="0" dirty="0" err="1">
                <a:effectLst/>
                <a:highlight>
                  <a:srgbClr val="FFFFFF"/>
                </a:highlight>
                <a:latin typeface="PlutoSansLight"/>
              </a:rPr>
              <a:t>corticorubral</a:t>
            </a:r>
            <a:r>
              <a:rPr lang="en-GB" b="0" i="0" dirty="0">
                <a:effectLst/>
                <a:highlight>
                  <a:srgbClr val="FFFFFF"/>
                </a:highlight>
                <a:latin typeface="PlutoSansLight"/>
              </a:rPr>
              <a:t> and </a:t>
            </a:r>
            <a:r>
              <a:rPr lang="en-GB" b="0" i="0" dirty="0" err="1">
                <a:effectLst/>
                <a:highlight>
                  <a:srgbClr val="FFFFFF"/>
                </a:highlight>
                <a:latin typeface="PlutoSansLight"/>
              </a:rPr>
              <a:t>cerebellorubral</a:t>
            </a:r>
            <a:r>
              <a:rPr lang="en-GB" b="0" i="0" dirty="0">
                <a:effectLst/>
                <a:highlight>
                  <a:srgbClr val="FFFFFF"/>
                </a:highlight>
                <a:latin typeface="PlutoSansLight"/>
              </a:rPr>
              <a:t> tracts, respectively.</a:t>
            </a:r>
          </a:p>
          <a:p>
            <a:pPr algn="l"/>
            <a:r>
              <a:rPr lang="en-GB" b="0" i="0" dirty="0">
                <a:effectLst/>
                <a:highlight>
                  <a:srgbClr val="FFFFFF"/>
                </a:highlight>
                <a:latin typeface="PlutoSansLight"/>
              </a:rPr>
              <a:t>- The major output from the red nucleus is the </a:t>
            </a:r>
            <a:r>
              <a:rPr lang="en-GB" b="0" i="0" dirty="0">
                <a:effectLst/>
                <a:highlight>
                  <a:srgbClr val="FFFFFF"/>
                </a:highlight>
                <a:latin typeface="var(--medium)"/>
              </a:rPr>
              <a:t>rubrospinal tract</a:t>
            </a:r>
            <a:r>
              <a:rPr lang="en-GB" b="0" i="0" dirty="0">
                <a:effectLst/>
                <a:highlight>
                  <a:srgbClr val="FFFFFF"/>
                </a:highlight>
                <a:latin typeface="PlutoSansLight"/>
              </a:rPr>
              <a:t>. It originates from the</a:t>
            </a:r>
            <a:br>
              <a:rPr lang="en-GB" b="0" i="0" dirty="0">
                <a:effectLst/>
                <a:highlight>
                  <a:srgbClr val="FFFFFF"/>
                </a:highlight>
                <a:latin typeface="PlutoSansLight"/>
              </a:rPr>
            </a:br>
            <a:r>
              <a:rPr lang="en-GB" b="0" i="0" dirty="0">
                <a:effectLst/>
                <a:highlight>
                  <a:srgbClr val="FFFFFF"/>
                </a:highlight>
                <a:latin typeface="PlutoSansLight"/>
              </a:rPr>
              <a:t>   magnocellular part of the nucleus, crosses to contralateral side (decussates), and terminates</a:t>
            </a:r>
            <a:br>
              <a:rPr lang="en-GB" b="0" i="0" dirty="0">
                <a:effectLst/>
                <a:highlight>
                  <a:srgbClr val="FFFFFF"/>
                </a:highlight>
                <a:latin typeface="PlutoSansLight"/>
              </a:rPr>
            </a:br>
            <a:r>
              <a:rPr lang="en-GB" b="0" i="0" dirty="0">
                <a:effectLst/>
                <a:highlight>
                  <a:srgbClr val="FFFFFF"/>
                </a:highlight>
                <a:latin typeface="PlutoSansLight"/>
              </a:rPr>
              <a:t>   within the cervical segments</a:t>
            </a:r>
            <a:r>
              <a:rPr lang="en-GB" dirty="0">
                <a:highlight>
                  <a:srgbClr val="FFFFFF"/>
                </a:highlight>
                <a:latin typeface="PlutoSansLight"/>
              </a:rPr>
              <a:t> </a:t>
            </a:r>
            <a:r>
              <a:rPr lang="en-GB" b="0" i="0" dirty="0">
                <a:effectLst/>
                <a:highlight>
                  <a:srgbClr val="FFFFFF"/>
                </a:highlight>
                <a:latin typeface="PlutoSansLight"/>
              </a:rPr>
              <a:t>of the spinal cord. The main function of this tract is to adjust the</a:t>
            </a:r>
            <a:br>
              <a:rPr lang="en-GB" b="0" i="0" dirty="0">
                <a:effectLst/>
                <a:highlight>
                  <a:srgbClr val="FFFFFF"/>
                </a:highlight>
                <a:latin typeface="PlutoSansLight"/>
              </a:rPr>
            </a:br>
            <a:r>
              <a:rPr lang="en-GB" b="0" i="0" dirty="0">
                <a:effectLst/>
                <a:highlight>
                  <a:srgbClr val="FFFFFF"/>
                </a:highlight>
                <a:latin typeface="PlutoSansLight"/>
              </a:rPr>
              <a:t>   </a:t>
            </a:r>
            <a:r>
              <a:rPr lang="en-GB" b="0" i="0" u="sng" dirty="0">
                <a:effectLst/>
                <a:highlight>
                  <a:srgbClr val="FFFFFF"/>
                </a:highlight>
                <a:latin typeface="PlutoSansLight"/>
              </a:rPr>
              <a:t>movements of the </a:t>
            </a:r>
            <a:r>
              <a:rPr lang="en-GB" b="0" i="0" u="sng" dirty="0">
                <a:effectLst/>
                <a:highlight>
                  <a:srgbClr val="FFFFFF"/>
                </a:highlight>
                <a:latin typeface="PlutoSansLight"/>
                <a:hlinkClick r:id="rId2">
                  <a:extLst>
                    <a:ext uri="{A12FA001-AC4F-418D-AE19-62706E023703}">
                      <ahyp:hlinkClr xmlns:ahyp="http://schemas.microsoft.com/office/drawing/2018/hyperlinkcolor" val="tx"/>
                    </a:ext>
                  </a:extLst>
                </a:hlinkClick>
              </a:rPr>
              <a:t>upper limbs</a:t>
            </a:r>
            <a:r>
              <a:rPr lang="en-GB" b="0" i="0" dirty="0">
                <a:effectLst/>
                <a:highlight>
                  <a:srgbClr val="FFFFFF"/>
                </a:highlight>
                <a:latin typeface="PlutoSansLight"/>
              </a:rPr>
              <a:t> in order to maintain the balance of the body. For example, the</a:t>
            </a:r>
            <a:br>
              <a:rPr lang="en-GB" b="0" i="0" dirty="0">
                <a:effectLst/>
                <a:highlight>
                  <a:srgbClr val="FFFFFF"/>
                </a:highlight>
                <a:latin typeface="PlutoSansLight"/>
              </a:rPr>
            </a:br>
            <a:r>
              <a:rPr lang="en-GB" b="0" i="0" dirty="0">
                <a:effectLst/>
                <a:highlight>
                  <a:srgbClr val="FFFFFF"/>
                </a:highlight>
                <a:latin typeface="PlutoSansLight"/>
              </a:rPr>
              <a:t>   back-and-forth movements of the arm that we make while we walk are regulated by this tract.</a:t>
            </a:r>
          </a:p>
          <a:p>
            <a:pPr algn="l"/>
            <a:r>
              <a:rPr lang="en-GB" b="0" i="0" dirty="0">
                <a:effectLst/>
                <a:highlight>
                  <a:srgbClr val="FFFFFF"/>
                </a:highlight>
                <a:latin typeface="PlutoSansLight"/>
              </a:rPr>
              <a:t>- The parvocellular part of the nucleus receives the </a:t>
            </a:r>
            <a:r>
              <a:rPr lang="en-GB" b="0" i="0" dirty="0" err="1">
                <a:effectLst/>
                <a:highlight>
                  <a:srgbClr val="FFFFFF"/>
                </a:highlight>
                <a:latin typeface="PlutoSansLight"/>
              </a:rPr>
              <a:t>fibers</a:t>
            </a:r>
            <a:r>
              <a:rPr lang="en-GB" b="0" i="0" dirty="0">
                <a:effectLst/>
                <a:highlight>
                  <a:srgbClr val="FFFFFF"/>
                </a:highlight>
                <a:latin typeface="PlutoSansLight"/>
              </a:rPr>
              <a:t> from the </a:t>
            </a:r>
            <a:r>
              <a:rPr lang="en-GB" b="0" i="0" dirty="0">
                <a:effectLst/>
                <a:highlight>
                  <a:srgbClr val="FFFFFF"/>
                </a:highlight>
                <a:latin typeface="var(--medium)"/>
              </a:rPr>
              <a:t>dentate nucleus </a:t>
            </a:r>
            <a:r>
              <a:rPr lang="en-GB" b="0" i="0" dirty="0">
                <a:effectLst/>
                <a:highlight>
                  <a:srgbClr val="FFFFFF"/>
                </a:highlight>
                <a:latin typeface="PlutoSansLight"/>
              </a:rPr>
              <a:t>of the</a:t>
            </a:r>
            <a:br>
              <a:rPr lang="en-GB" b="0" i="0" dirty="0">
                <a:effectLst/>
                <a:highlight>
                  <a:srgbClr val="FFFFFF"/>
                </a:highlight>
                <a:latin typeface="PlutoSansLight"/>
              </a:rPr>
            </a:br>
            <a:r>
              <a:rPr lang="en-GB" b="0" i="0" dirty="0">
                <a:effectLst/>
                <a:highlight>
                  <a:srgbClr val="FFFFFF"/>
                </a:highlight>
                <a:latin typeface="PlutoSansLight"/>
              </a:rPr>
              <a:t>  cerebellum. It then projects to the inferior olivary nucleus by traveling through the central</a:t>
            </a:r>
            <a:br>
              <a:rPr lang="en-GB" b="0" i="0" dirty="0">
                <a:effectLst/>
                <a:highlight>
                  <a:srgbClr val="FFFFFF"/>
                </a:highlight>
                <a:latin typeface="PlutoSansLight"/>
              </a:rPr>
            </a:br>
            <a:r>
              <a:rPr lang="en-GB" b="0" i="0" dirty="0">
                <a:effectLst/>
                <a:highlight>
                  <a:srgbClr val="FFFFFF"/>
                </a:highlight>
                <a:latin typeface="PlutoSansLight"/>
              </a:rPr>
              <a:t>   tegmental tract that passes through the ventral midbrain. The neurons of the inferior olivary</a:t>
            </a:r>
            <a:br>
              <a:rPr lang="en-GB" b="0" i="0" dirty="0">
                <a:effectLst/>
                <a:highlight>
                  <a:srgbClr val="FFFFFF"/>
                </a:highlight>
                <a:latin typeface="PlutoSansLight"/>
              </a:rPr>
            </a:br>
            <a:r>
              <a:rPr lang="en-GB" b="0" i="0" dirty="0">
                <a:effectLst/>
                <a:highlight>
                  <a:srgbClr val="FFFFFF"/>
                </a:highlight>
                <a:latin typeface="PlutoSansLight"/>
              </a:rPr>
              <a:t>  nucleus then project back to the cerebellum, forming the </a:t>
            </a:r>
            <a:r>
              <a:rPr lang="en-GB" b="0" i="0" dirty="0" err="1">
                <a:effectLst/>
                <a:highlight>
                  <a:srgbClr val="FFFFFF"/>
                </a:highlight>
                <a:latin typeface="PlutoSansLight"/>
              </a:rPr>
              <a:t>cerebello</a:t>
            </a:r>
            <a:r>
              <a:rPr lang="en-GB" b="0" i="0" dirty="0">
                <a:effectLst/>
                <a:highlight>
                  <a:srgbClr val="FFFFFF"/>
                </a:highlight>
                <a:latin typeface="PlutoSansLight"/>
              </a:rPr>
              <a:t>-</a:t>
            </a:r>
            <a:r>
              <a:rPr lang="en-GB" b="0" i="0" dirty="0" err="1">
                <a:effectLst/>
                <a:highlight>
                  <a:srgbClr val="FFFFFF"/>
                </a:highlight>
                <a:latin typeface="PlutoSansLight"/>
              </a:rPr>
              <a:t>rubro</a:t>
            </a:r>
            <a:r>
              <a:rPr lang="en-GB" b="0" i="0" dirty="0">
                <a:effectLst/>
                <a:highlight>
                  <a:srgbClr val="FFFFFF"/>
                </a:highlight>
                <a:latin typeface="PlutoSansLight"/>
              </a:rPr>
              <a:t>-olivary circuit.</a:t>
            </a:r>
            <a:br>
              <a:rPr lang="en-GB" b="0" i="0" dirty="0">
                <a:effectLst/>
                <a:highlight>
                  <a:srgbClr val="FFFFFF"/>
                </a:highlight>
                <a:latin typeface="PlutoSansLight"/>
              </a:rPr>
            </a:br>
            <a:r>
              <a:rPr lang="en-GB" b="0" i="0" dirty="0">
                <a:effectLst/>
                <a:highlight>
                  <a:srgbClr val="FFFFFF"/>
                </a:highlight>
                <a:latin typeface="PlutoSansLight"/>
              </a:rPr>
              <a:t>  The </a:t>
            </a:r>
            <a:r>
              <a:rPr lang="en-GB" b="0" i="0" dirty="0">
                <a:effectLst/>
                <a:highlight>
                  <a:srgbClr val="FFFFFF"/>
                </a:highlight>
                <a:latin typeface="var(--medium)"/>
              </a:rPr>
              <a:t>function </a:t>
            </a:r>
            <a:r>
              <a:rPr lang="en-GB" b="0" i="0" dirty="0">
                <a:effectLst/>
                <a:highlight>
                  <a:srgbClr val="FFFFFF"/>
                </a:highlight>
                <a:latin typeface="PlutoSansLight"/>
              </a:rPr>
              <a:t>of this circuit is to </a:t>
            </a:r>
            <a:r>
              <a:rPr lang="en-GB" b="0" i="0" u="sng" dirty="0">
                <a:effectLst/>
                <a:highlight>
                  <a:srgbClr val="FFFFFF"/>
                </a:highlight>
                <a:latin typeface="PlutoSansLight"/>
              </a:rPr>
              <a:t>contribute to the cerebellar system of motor control</a:t>
            </a:r>
            <a:r>
              <a:rPr lang="en-GB" b="0" i="0" dirty="0">
                <a:effectLst/>
                <a:highlight>
                  <a:srgbClr val="FFFFFF"/>
                </a:highlight>
                <a:latin typeface="PlutoSansLight"/>
              </a:rPr>
              <a:t>. It is</a:t>
            </a:r>
            <a:br>
              <a:rPr lang="en-GB" b="0" i="0" dirty="0">
                <a:effectLst/>
                <a:highlight>
                  <a:srgbClr val="FFFFFF"/>
                </a:highlight>
                <a:latin typeface="PlutoSansLight"/>
              </a:rPr>
            </a:br>
            <a:r>
              <a:rPr lang="en-GB" b="0" i="0" dirty="0">
                <a:effectLst/>
                <a:highlight>
                  <a:srgbClr val="FFFFFF"/>
                </a:highlight>
                <a:latin typeface="PlutoSansLight"/>
              </a:rPr>
              <a:t>  known that the damage of this circuit results in tremor (shaking) and motor discoordination.</a:t>
            </a:r>
          </a:p>
          <a:p>
            <a:pPr algn="l"/>
            <a:endParaRPr lang="en-GB" b="0" i="0" dirty="0">
              <a:effectLst/>
              <a:latin typeface="PlutoSansLight"/>
            </a:endParaRPr>
          </a:p>
        </p:txBody>
      </p:sp>
    </p:spTree>
    <p:extLst>
      <p:ext uri="{BB962C8B-B14F-4D97-AF65-F5344CB8AC3E}">
        <p14:creationId xmlns:p14="http://schemas.microsoft.com/office/powerpoint/2010/main" val="241542424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1D31DC4F-E5EE-DE72-42C4-A8982884E4E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720" t="26486" r="53461" b="5820"/>
          <a:stretch/>
        </p:blipFill>
        <p:spPr bwMode="auto">
          <a:xfrm>
            <a:off x="836011" y="332656"/>
            <a:ext cx="7471977" cy="597666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860459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DB2BC43-E72F-1BB5-DB3F-11AB4CC16103}"/>
              </a:ext>
            </a:extLst>
          </p:cNvPr>
          <p:cNvSpPr txBox="1"/>
          <p:nvPr/>
        </p:nvSpPr>
        <p:spPr>
          <a:xfrm>
            <a:off x="53752" y="44624"/>
            <a:ext cx="9036496" cy="4801314"/>
          </a:xfrm>
          <a:prstGeom prst="rect">
            <a:avLst/>
          </a:prstGeom>
          <a:noFill/>
        </p:spPr>
        <p:txBody>
          <a:bodyPr wrap="square">
            <a:spAutoFit/>
          </a:bodyPr>
          <a:lstStyle/>
          <a:p>
            <a:r>
              <a:rPr lang="en-GB" b="0" i="0" dirty="0">
                <a:solidFill>
                  <a:srgbClr val="0099FF"/>
                </a:solidFill>
                <a:effectLst/>
                <a:highlight>
                  <a:srgbClr val="FFFFFF"/>
                </a:highlight>
                <a:latin typeface="PlutoSansLight"/>
              </a:rPr>
              <a:t>Substantia nigra</a:t>
            </a:r>
          </a:p>
          <a:p>
            <a:pPr algn="l"/>
            <a:r>
              <a:rPr lang="en-GB" b="0" i="0" dirty="0">
                <a:effectLst/>
                <a:highlight>
                  <a:srgbClr val="FFFFFF"/>
                </a:highlight>
                <a:latin typeface="PlutoSansLight"/>
              </a:rPr>
              <a:t>- The </a:t>
            </a:r>
            <a:r>
              <a:rPr lang="en-GB" b="0" i="0" dirty="0">
                <a:effectLst/>
                <a:highlight>
                  <a:srgbClr val="FFFFFF"/>
                </a:highlight>
                <a:latin typeface="var(--medium)"/>
              </a:rPr>
              <a:t>substantia nigra</a:t>
            </a:r>
            <a:r>
              <a:rPr lang="en-GB" b="0" i="0" dirty="0">
                <a:effectLst/>
                <a:highlight>
                  <a:srgbClr val="FFFFFF"/>
                </a:highlight>
                <a:latin typeface="PlutoSansLight"/>
              </a:rPr>
              <a:t> is a semilunar lamina of heavily pigmented neurons located between the</a:t>
            </a:r>
            <a:br>
              <a:rPr lang="en-GB" b="0" i="0" dirty="0">
                <a:effectLst/>
                <a:highlight>
                  <a:srgbClr val="FFFFFF"/>
                </a:highlight>
                <a:latin typeface="PlutoSansLight"/>
              </a:rPr>
            </a:br>
            <a:r>
              <a:rPr lang="en-GB" b="0" i="0" dirty="0">
                <a:effectLst/>
                <a:highlight>
                  <a:srgbClr val="FFFFFF"/>
                </a:highlight>
                <a:latin typeface="PlutoSansLight"/>
              </a:rPr>
              <a:t>   crus cerebri and the mesencephalic tegmentum. The distinguishable dark </a:t>
            </a:r>
            <a:r>
              <a:rPr lang="en-GB" b="0" i="0" dirty="0" err="1">
                <a:effectLst/>
                <a:highlight>
                  <a:srgbClr val="FFFFFF"/>
                </a:highlight>
                <a:latin typeface="PlutoSansLight"/>
              </a:rPr>
              <a:t>color</a:t>
            </a:r>
            <a:r>
              <a:rPr lang="en-GB" b="0" i="0" dirty="0">
                <a:effectLst/>
                <a:highlight>
                  <a:srgbClr val="FFFFFF"/>
                </a:highlight>
                <a:latin typeface="PlutoSansLight"/>
              </a:rPr>
              <a:t> comes from</a:t>
            </a:r>
            <a:br>
              <a:rPr lang="en-GB" b="0" i="0" dirty="0">
                <a:effectLst/>
                <a:highlight>
                  <a:srgbClr val="FFFFFF"/>
                </a:highlight>
                <a:latin typeface="PlutoSansLight"/>
              </a:rPr>
            </a:br>
            <a:r>
              <a:rPr lang="en-GB" b="0" i="0" dirty="0">
                <a:effectLst/>
                <a:highlight>
                  <a:srgbClr val="FFFFFF"/>
                </a:highlight>
                <a:latin typeface="PlutoSansLight"/>
              </a:rPr>
              <a:t>   the pigment neuromelanin. </a:t>
            </a:r>
          </a:p>
          <a:p>
            <a:pPr algn="l"/>
            <a:r>
              <a:rPr lang="en-GB" b="0" i="0" dirty="0">
                <a:effectLst/>
                <a:highlight>
                  <a:srgbClr val="FFFFFF"/>
                </a:highlight>
                <a:latin typeface="PlutoSansLight"/>
              </a:rPr>
              <a:t>- The substantia nigra spans all the levels of the midbrain, from the pons to the subthalamus.</a:t>
            </a:r>
            <a:br>
              <a:rPr lang="en-GB" b="0" i="0" dirty="0">
                <a:effectLst/>
                <a:highlight>
                  <a:srgbClr val="FFFFFF"/>
                </a:highlight>
                <a:latin typeface="PlutoSansLight"/>
              </a:rPr>
            </a:br>
            <a:r>
              <a:rPr lang="en-GB" b="0" i="0" dirty="0">
                <a:effectLst/>
                <a:highlight>
                  <a:srgbClr val="FFFFFF"/>
                </a:highlight>
                <a:latin typeface="PlutoSansLight"/>
              </a:rPr>
              <a:t>- Functionally, the substantia nigra is a part of the </a:t>
            </a:r>
            <a:r>
              <a:rPr lang="en-GB" b="0" i="0" u="sng" dirty="0">
                <a:effectLst/>
                <a:highlight>
                  <a:srgbClr val="FFFFFF"/>
                </a:highlight>
                <a:latin typeface="var(--medium)"/>
              </a:rPr>
              <a:t>extrapyramidal motor system</a:t>
            </a:r>
            <a:r>
              <a:rPr lang="en-GB" b="0" i="0" dirty="0">
                <a:effectLst/>
                <a:highlight>
                  <a:srgbClr val="FFFFFF"/>
                </a:highlight>
                <a:latin typeface="PlutoSansLight"/>
              </a:rPr>
              <a:t>, through which</a:t>
            </a:r>
            <a:br>
              <a:rPr lang="en-GB" b="0" i="0" dirty="0">
                <a:effectLst/>
                <a:highlight>
                  <a:srgbClr val="FFFFFF"/>
                </a:highlight>
                <a:latin typeface="PlutoSansLight"/>
              </a:rPr>
            </a:br>
            <a:r>
              <a:rPr lang="en-GB" b="0" i="0" dirty="0">
                <a:effectLst/>
                <a:highlight>
                  <a:srgbClr val="FFFFFF"/>
                </a:highlight>
                <a:latin typeface="PlutoSansLight"/>
              </a:rPr>
              <a:t>   it contributes to the control of the movements by connecting with the </a:t>
            </a:r>
            <a:r>
              <a:rPr lang="en-GB" b="0" i="0" u="sng" dirty="0">
                <a:effectLst/>
                <a:highlight>
                  <a:srgbClr val="FFFFFF"/>
                </a:highlight>
                <a:latin typeface="PlutoSansLight"/>
              </a:rPr>
              <a:t>basal ganglia</a:t>
            </a:r>
            <a:r>
              <a:rPr lang="en-GB" b="0" i="0" dirty="0">
                <a:effectLst/>
                <a:highlight>
                  <a:srgbClr val="FFFFFF"/>
                </a:highlight>
                <a:latin typeface="PlutoSansLight"/>
              </a:rPr>
              <a:t>.</a:t>
            </a:r>
          </a:p>
          <a:p>
            <a:pPr algn="l"/>
            <a:r>
              <a:rPr lang="en-GB" b="0" i="0" dirty="0">
                <a:effectLst/>
                <a:highlight>
                  <a:srgbClr val="FFFFFF"/>
                </a:highlight>
                <a:latin typeface="PlutoSansLight"/>
              </a:rPr>
              <a:t>- The substantia nigra consists of two parts that share different connections with other parts of</a:t>
            </a:r>
            <a:br>
              <a:rPr lang="en-GB" b="0" i="0" dirty="0">
                <a:effectLst/>
                <a:highlight>
                  <a:srgbClr val="FFFFFF"/>
                </a:highlight>
                <a:latin typeface="PlutoSansLight"/>
              </a:rPr>
            </a:br>
            <a:r>
              <a:rPr lang="en-GB" b="0" i="0" dirty="0">
                <a:effectLst/>
                <a:highlight>
                  <a:srgbClr val="FFFFFF"/>
                </a:highlight>
                <a:latin typeface="PlutoSansLight"/>
              </a:rPr>
              <a:t>   the nervous system:</a:t>
            </a:r>
          </a:p>
          <a:p>
            <a:pPr marL="182563" indent="-90488" algn="l">
              <a:buFont typeface="Arial" panose="020B0604020202020204" pitchFamily="34" charset="0"/>
              <a:buChar char="•"/>
            </a:pPr>
            <a:r>
              <a:rPr lang="en-GB" b="0" i="0" dirty="0">
                <a:effectLst/>
                <a:highlight>
                  <a:srgbClr val="FFFFFF"/>
                </a:highlight>
                <a:latin typeface="PlutoSansLight"/>
              </a:rPr>
              <a:t> </a:t>
            </a:r>
            <a:r>
              <a:rPr lang="en-GB" b="1" i="0" dirty="0">
                <a:effectLst/>
                <a:highlight>
                  <a:srgbClr val="FFFFFF"/>
                </a:highlight>
                <a:latin typeface="PlutoSansLight"/>
              </a:rPr>
              <a:t>Dorsal </a:t>
            </a:r>
            <a:r>
              <a:rPr lang="en-GB" b="1" i="0" dirty="0">
                <a:effectLst/>
                <a:highlight>
                  <a:srgbClr val="FFFFFF"/>
                </a:highlight>
                <a:latin typeface="var(--medium)"/>
              </a:rPr>
              <a:t>pars compacta</a:t>
            </a:r>
            <a:r>
              <a:rPr lang="en-GB" b="0" i="0" dirty="0">
                <a:effectLst/>
                <a:highlight>
                  <a:srgbClr val="FFFFFF"/>
                </a:highlight>
                <a:latin typeface="PlutoSansLight"/>
              </a:rPr>
              <a:t>, composed of neurons that </a:t>
            </a:r>
            <a:r>
              <a:rPr lang="en-GB" b="0" i="0" u="sng" dirty="0">
                <a:effectLst/>
                <a:highlight>
                  <a:srgbClr val="FFFFFF"/>
                </a:highlight>
                <a:latin typeface="PlutoSansLight"/>
              </a:rPr>
              <a:t>produce the neurotransmitter dopamine</a:t>
            </a:r>
            <a:r>
              <a:rPr lang="en-GB" b="0" i="0" dirty="0">
                <a:effectLst/>
                <a:highlight>
                  <a:srgbClr val="FFFFFF"/>
                </a:highlight>
                <a:latin typeface="PlutoSansLight"/>
              </a:rPr>
              <a:t>.</a:t>
            </a:r>
            <a:br>
              <a:rPr lang="en-GB" b="0" i="0" dirty="0">
                <a:effectLst/>
                <a:highlight>
                  <a:srgbClr val="FFFFFF"/>
                </a:highlight>
                <a:latin typeface="PlutoSansLight"/>
              </a:rPr>
            </a:br>
            <a:r>
              <a:rPr lang="en-GB" b="0" i="0" dirty="0">
                <a:effectLst/>
                <a:highlight>
                  <a:srgbClr val="FFFFFF"/>
                </a:highlight>
                <a:latin typeface="PlutoSansLight"/>
              </a:rPr>
              <a:t> It connects with the striatum via the nigrostriatal pathway and facilitates its activity. </a:t>
            </a:r>
            <a:br>
              <a:rPr lang="en-GB" b="0" i="0" dirty="0">
                <a:effectLst/>
                <a:highlight>
                  <a:srgbClr val="FFFFFF"/>
                </a:highlight>
                <a:latin typeface="PlutoSansLight"/>
              </a:rPr>
            </a:br>
            <a:r>
              <a:rPr lang="en-GB" b="0" i="0" dirty="0">
                <a:effectLst/>
                <a:highlight>
                  <a:srgbClr val="FFFFFF"/>
                </a:highlight>
                <a:latin typeface="PlutoSansLight"/>
              </a:rPr>
              <a:t> The loss</a:t>
            </a:r>
            <a:r>
              <a:rPr lang="en-GB" dirty="0">
                <a:highlight>
                  <a:srgbClr val="FFFFFF"/>
                </a:highlight>
                <a:latin typeface="PlutoSansLight"/>
              </a:rPr>
              <a:t> </a:t>
            </a:r>
            <a:r>
              <a:rPr lang="en-GB" b="0" i="0" dirty="0">
                <a:effectLst/>
                <a:highlight>
                  <a:srgbClr val="FFFFFF"/>
                </a:highlight>
                <a:latin typeface="PlutoSansLight"/>
              </a:rPr>
              <a:t>of the dopaminergic neurons of the pars compacta plays a central role in the</a:t>
            </a:r>
            <a:br>
              <a:rPr lang="en-GB" b="0" i="0" dirty="0">
                <a:effectLst/>
                <a:highlight>
                  <a:srgbClr val="FFFFFF"/>
                </a:highlight>
                <a:latin typeface="PlutoSansLight"/>
              </a:rPr>
            </a:br>
            <a:r>
              <a:rPr lang="en-GB" b="0" i="0" dirty="0">
                <a:effectLst/>
                <a:highlight>
                  <a:srgbClr val="FFFFFF"/>
                </a:highlight>
                <a:latin typeface="PlutoSansLight"/>
              </a:rPr>
              <a:t>  development of Parkinson's disease and other parkinsonian syndromes.</a:t>
            </a:r>
          </a:p>
          <a:p>
            <a:pPr marL="182563" indent="-90488" algn="l">
              <a:buFont typeface="Arial" panose="020B0604020202020204" pitchFamily="34" charset="0"/>
              <a:buChar char="•"/>
            </a:pPr>
            <a:r>
              <a:rPr lang="en-GB" b="0" i="0" dirty="0">
                <a:effectLst/>
                <a:highlight>
                  <a:srgbClr val="FFFFFF"/>
                </a:highlight>
                <a:latin typeface="PlutoSansLight"/>
              </a:rPr>
              <a:t> </a:t>
            </a:r>
            <a:r>
              <a:rPr lang="en-GB" b="1" i="0" dirty="0">
                <a:effectLst/>
                <a:highlight>
                  <a:srgbClr val="FFFFFF"/>
                </a:highlight>
                <a:latin typeface="PlutoSansLight"/>
              </a:rPr>
              <a:t>Ventral </a:t>
            </a:r>
            <a:r>
              <a:rPr lang="en-GB" b="1" i="0" dirty="0">
                <a:effectLst/>
                <a:highlight>
                  <a:srgbClr val="FFFFFF"/>
                </a:highlight>
                <a:latin typeface="var(--medium)"/>
              </a:rPr>
              <a:t>pars reticulata</a:t>
            </a:r>
            <a:r>
              <a:rPr lang="en-GB" b="0" i="0" dirty="0">
                <a:effectLst/>
                <a:highlight>
                  <a:srgbClr val="FFFFFF"/>
                </a:highlight>
                <a:latin typeface="PlutoSansLight"/>
              </a:rPr>
              <a:t>, composed of the neurons that mainly produce the inhibitory</a:t>
            </a:r>
            <a:br>
              <a:rPr lang="en-GB" b="0" i="0" dirty="0">
                <a:effectLst/>
                <a:highlight>
                  <a:srgbClr val="FFFFFF"/>
                </a:highlight>
                <a:latin typeface="PlutoSansLight"/>
              </a:rPr>
            </a:br>
            <a:r>
              <a:rPr lang="en-GB" b="0" i="0" dirty="0">
                <a:effectLst/>
                <a:highlight>
                  <a:srgbClr val="FFFFFF"/>
                </a:highlight>
                <a:latin typeface="PlutoSansLight"/>
              </a:rPr>
              <a:t>  neurotransmitter GABA. This part of substantia nigra receives the information from the</a:t>
            </a:r>
            <a:br>
              <a:rPr lang="en-GB" b="0" i="0" dirty="0">
                <a:effectLst/>
                <a:highlight>
                  <a:srgbClr val="FFFFFF"/>
                </a:highlight>
                <a:latin typeface="PlutoSansLight"/>
              </a:rPr>
            </a:br>
            <a:r>
              <a:rPr lang="en-GB" b="0" i="0" dirty="0">
                <a:effectLst/>
                <a:highlight>
                  <a:srgbClr val="FFFFFF"/>
                </a:highlight>
                <a:latin typeface="PlutoSansLight"/>
              </a:rPr>
              <a:t>  striatum, after which it further projects to the thalamus.</a:t>
            </a:r>
          </a:p>
          <a:p>
            <a:pPr algn="l"/>
            <a:endParaRPr lang="en-GB" b="0" i="0" dirty="0">
              <a:effectLst/>
              <a:latin typeface="PlutoSansLight"/>
            </a:endParaRPr>
          </a:p>
        </p:txBody>
      </p:sp>
      <p:pic>
        <p:nvPicPr>
          <p:cNvPr id="2" name="Picture 2">
            <a:extLst>
              <a:ext uri="{FF2B5EF4-FFF2-40B4-BE49-F238E27FC236}">
                <a16:creationId xmlns:a16="http://schemas.microsoft.com/office/drawing/2014/main" id="{CC57F8F4-61ED-159F-9ADB-BDF062FFB85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720" t="26486" r="53461" b="5820"/>
          <a:stretch/>
        </p:blipFill>
        <p:spPr bwMode="auto">
          <a:xfrm>
            <a:off x="5868144" y="4189790"/>
            <a:ext cx="3275856" cy="262028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621917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DB2BC43-E72F-1BB5-DB3F-11AB4CC16103}"/>
              </a:ext>
            </a:extLst>
          </p:cNvPr>
          <p:cNvSpPr txBox="1"/>
          <p:nvPr/>
        </p:nvSpPr>
        <p:spPr>
          <a:xfrm>
            <a:off x="53752" y="44624"/>
            <a:ext cx="9036496" cy="5964710"/>
          </a:xfrm>
          <a:prstGeom prst="rect">
            <a:avLst/>
          </a:prstGeom>
          <a:noFill/>
        </p:spPr>
        <p:txBody>
          <a:bodyPr wrap="square">
            <a:spAutoFit/>
          </a:bodyPr>
          <a:lstStyle/>
          <a:p>
            <a:pPr eaLnBrk="1" hangingPunct="1">
              <a:lnSpc>
                <a:spcPct val="90000"/>
              </a:lnSpc>
              <a:buFont typeface="Wingdings" panose="05000000000000000000" pitchFamily="2" charset="2"/>
              <a:buNone/>
              <a:defRPr/>
            </a:pPr>
            <a:r>
              <a:rPr lang="en-US" altLang="en-US" sz="1800" dirty="0">
                <a:solidFill>
                  <a:srgbClr val="0099FF"/>
                </a:solidFill>
                <a:latin typeface="PlutoSansLight"/>
              </a:rPr>
              <a:t>- Nc. </a:t>
            </a:r>
            <a:r>
              <a:rPr lang="en-US" altLang="en-US" sz="1800" dirty="0" err="1">
                <a:solidFill>
                  <a:srgbClr val="0099FF"/>
                </a:solidFill>
                <a:latin typeface="PlutoSansLight"/>
              </a:rPr>
              <a:t>Interstitialis</a:t>
            </a:r>
            <a:r>
              <a:rPr lang="en-US" altLang="en-US" sz="1800" dirty="0">
                <a:solidFill>
                  <a:srgbClr val="0099FF"/>
                </a:solidFill>
                <a:latin typeface="PlutoSansLight"/>
              </a:rPr>
              <a:t> rostralis </a:t>
            </a:r>
          </a:p>
          <a:p>
            <a:pPr eaLnBrk="1" hangingPunct="1">
              <a:lnSpc>
                <a:spcPct val="90000"/>
              </a:lnSpc>
              <a:buFont typeface="Wingdings" panose="05000000000000000000" pitchFamily="2" charset="2"/>
              <a:buNone/>
              <a:defRPr/>
            </a:pPr>
            <a:r>
              <a:rPr lang="en-US" altLang="en-US" sz="1800" dirty="0">
                <a:solidFill>
                  <a:srgbClr val="0099FF"/>
                </a:solidFill>
                <a:latin typeface="PlutoSansLight"/>
              </a:rPr>
              <a:t>- Nc. </a:t>
            </a:r>
            <a:r>
              <a:rPr lang="en-US" altLang="en-US" sz="1800" dirty="0" err="1">
                <a:solidFill>
                  <a:srgbClr val="0099FF"/>
                </a:solidFill>
                <a:latin typeface="PlutoSansLight"/>
              </a:rPr>
              <a:t>Interstitialis</a:t>
            </a:r>
            <a:r>
              <a:rPr lang="en-US" altLang="en-US" sz="1800" dirty="0">
                <a:solidFill>
                  <a:srgbClr val="0099FF"/>
                </a:solidFill>
                <a:latin typeface="PlutoSansLight"/>
              </a:rPr>
              <a:t> </a:t>
            </a:r>
            <a:r>
              <a:rPr lang="en-US" altLang="en-US" sz="1800" dirty="0" err="1">
                <a:solidFill>
                  <a:srgbClr val="0099FF"/>
                </a:solidFill>
                <a:latin typeface="PlutoSansLight"/>
              </a:rPr>
              <a:t>Cajal</a:t>
            </a:r>
            <a:endParaRPr lang="en-US" altLang="en-US" sz="1800" dirty="0">
              <a:solidFill>
                <a:srgbClr val="0099FF"/>
              </a:solidFill>
              <a:latin typeface="PlutoSansLight"/>
            </a:endParaRPr>
          </a:p>
          <a:p>
            <a:pPr eaLnBrk="1" hangingPunct="1">
              <a:lnSpc>
                <a:spcPct val="90000"/>
              </a:lnSpc>
              <a:defRPr/>
            </a:pPr>
            <a:r>
              <a:rPr lang="en-US" altLang="en-US" sz="1800" dirty="0">
                <a:solidFill>
                  <a:srgbClr val="0099FF"/>
                </a:solidFill>
                <a:latin typeface="PlutoSansLight"/>
              </a:rPr>
              <a:t>- Nc. </a:t>
            </a:r>
            <a:r>
              <a:rPr lang="en-US" altLang="en-US" sz="1800" dirty="0" err="1">
                <a:solidFill>
                  <a:srgbClr val="0099FF"/>
                </a:solidFill>
                <a:latin typeface="PlutoSansLight"/>
              </a:rPr>
              <a:t>Darkshewitsch</a:t>
            </a:r>
            <a:r>
              <a:rPr lang="en-US" altLang="en-US" sz="1800" dirty="0">
                <a:solidFill>
                  <a:srgbClr val="0099FF"/>
                </a:solidFill>
                <a:latin typeface="PlutoSansLight"/>
              </a:rPr>
              <a:t> </a:t>
            </a:r>
          </a:p>
          <a:p>
            <a:pPr eaLnBrk="1" hangingPunct="1">
              <a:lnSpc>
                <a:spcPct val="90000"/>
              </a:lnSpc>
              <a:defRPr/>
            </a:pPr>
            <a:endParaRPr lang="en-GB" dirty="0">
              <a:solidFill>
                <a:srgbClr val="202122"/>
              </a:solidFill>
              <a:highlight>
                <a:srgbClr val="FFFFFF"/>
              </a:highlight>
            </a:endParaRPr>
          </a:p>
          <a:p>
            <a:pPr eaLnBrk="1" hangingPunct="1">
              <a:lnSpc>
                <a:spcPct val="90000"/>
              </a:lnSpc>
              <a:defRPr/>
            </a:pPr>
            <a:r>
              <a:rPr lang="en-GB" dirty="0">
                <a:solidFill>
                  <a:srgbClr val="202122"/>
                </a:solidFill>
                <a:highlight>
                  <a:srgbClr val="FFFFFF"/>
                </a:highlight>
                <a:latin typeface="PlutoSansLight"/>
              </a:rPr>
              <a:t>- These are relay nuclei of </a:t>
            </a:r>
            <a:r>
              <a:rPr lang="en-GB" dirty="0" err="1">
                <a:solidFill>
                  <a:srgbClr val="202122"/>
                </a:solidFill>
                <a:highlight>
                  <a:srgbClr val="FFFFFF"/>
                </a:highlight>
                <a:latin typeface="PlutoSansLight"/>
              </a:rPr>
              <a:t>tegmentim</a:t>
            </a:r>
            <a:r>
              <a:rPr lang="en-GB" dirty="0">
                <a:solidFill>
                  <a:srgbClr val="202122"/>
                </a:solidFill>
                <a:highlight>
                  <a:srgbClr val="FFFFFF"/>
                </a:highlight>
                <a:latin typeface="PlutoSansLight"/>
              </a:rPr>
              <a:t> of midbrain, involved in the movement of the eye. </a:t>
            </a:r>
            <a:br>
              <a:rPr lang="en-GB" dirty="0">
                <a:solidFill>
                  <a:srgbClr val="202122"/>
                </a:solidFill>
                <a:highlight>
                  <a:srgbClr val="FFFFFF"/>
                </a:highlight>
                <a:latin typeface="PlutoSansLight"/>
              </a:rPr>
            </a:br>
            <a:r>
              <a:rPr lang="en-GB" dirty="0">
                <a:solidFill>
                  <a:srgbClr val="202122"/>
                </a:solidFill>
                <a:highlight>
                  <a:srgbClr val="FFFFFF"/>
                </a:highlight>
                <a:latin typeface="PlutoSansLight"/>
              </a:rPr>
              <a:t>- They are part of </a:t>
            </a:r>
            <a:r>
              <a:rPr lang="en-GB" b="1" i="0" dirty="0">
                <a:solidFill>
                  <a:srgbClr val="202122"/>
                </a:solidFill>
                <a:effectLst/>
                <a:highlight>
                  <a:srgbClr val="FFFFFF"/>
                </a:highlight>
                <a:latin typeface="PlutoSansLight"/>
              </a:rPr>
              <a:t>medial longitudinal fasciculus</a:t>
            </a:r>
            <a:r>
              <a:rPr lang="en-GB" b="0" i="0" dirty="0">
                <a:solidFill>
                  <a:srgbClr val="202122"/>
                </a:solidFill>
                <a:effectLst/>
                <a:highlight>
                  <a:srgbClr val="FFFFFF"/>
                </a:highlight>
                <a:latin typeface="PlutoSansLight"/>
              </a:rPr>
              <a:t> (</a:t>
            </a:r>
            <a:r>
              <a:rPr lang="en-GB" b="1" i="0" dirty="0">
                <a:solidFill>
                  <a:srgbClr val="202122"/>
                </a:solidFill>
                <a:effectLst/>
                <a:highlight>
                  <a:srgbClr val="FFFFFF"/>
                </a:highlight>
                <a:latin typeface="PlutoSansLight"/>
              </a:rPr>
              <a:t>MLF</a:t>
            </a:r>
            <a:r>
              <a:rPr lang="en-GB" b="0" i="0" dirty="0">
                <a:solidFill>
                  <a:srgbClr val="202122"/>
                </a:solidFill>
                <a:effectLst/>
                <a:highlight>
                  <a:srgbClr val="FFFFFF"/>
                </a:highlight>
                <a:latin typeface="PlutoSansLight"/>
              </a:rPr>
              <a:t>) </a:t>
            </a:r>
            <a:r>
              <a:rPr lang="en-GB" dirty="0">
                <a:solidFill>
                  <a:srgbClr val="3D3D3D"/>
                </a:solidFill>
                <a:highlight>
                  <a:srgbClr val="FFFFFF"/>
                </a:highlight>
                <a:latin typeface="PlutoSansLight"/>
              </a:rPr>
              <a:t>which is </a:t>
            </a:r>
            <a:r>
              <a:rPr lang="en-GB" b="0" i="0" dirty="0">
                <a:solidFill>
                  <a:srgbClr val="3D3D3D"/>
                </a:solidFill>
                <a:effectLst/>
                <a:highlight>
                  <a:srgbClr val="FFFFFF"/>
                </a:highlight>
                <a:latin typeface="PlutoSansLight"/>
              </a:rPr>
              <a:t>myelinated composite </a:t>
            </a:r>
            <a:r>
              <a:rPr lang="en-GB" b="0" i="0" dirty="0" err="1">
                <a:solidFill>
                  <a:srgbClr val="3D3D3D"/>
                </a:solidFill>
                <a:effectLst/>
                <a:highlight>
                  <a:srgbClr val="FFFFFF"/>
                </a:highlight>
                <a:latin typeface="PlutoSansLight"/>
              </a:rPr>
              <a:t>fiber</a:t>
            </a:r>
            <a:br>
              <a:rPr lang="en-GB" dirty="0">
                <a:solidFill>
                  <a:srgbClr val="3D3D3D"/>
                </a:solidFill>
                <a:highlight>
                  <a:srgbClr val="FFFFFF"/>
                </a:highlight>
                <a:latin typeface="PlutoSansLight"/>
              </a:rPr>
            </a:br>
            <a:r>
              <a:rPr lang="en-GB" dirty="0">
                <a:solidFill>
                  <a:srgbClr val="3D3D3D"/>
                </a:solidFill>
                <a:highlight>
                  <a:srgbClr val="FFFFFF"/>
                </a:highlight>
                <a:latin typeface="PlutoSansLight"/>
              </a:rPr>
              <a:t>   </a:t>
            </a:r>
            <a:r>
              <a:rPr lang="en-GB" b="0" i="0" dirty="0">
                <a:solidFill>
                  <a:srgbClr val="3D3D3D"/>
                </a:solidFill>
                <a:effectLst/>
                <a:highlight>
                  <a:srgbClr val="FFFFFF"/>
                </a:highlight>
                <a:latin typeface="PlutoSansLight"/>
              </a:rPr>
              <a:t>tract found in the </a:t>
            </a:r>
            <a:r>
              <a:rPr lang="en-GB" b="0" i="0" u="none" strike="noStrike" dirty="0">
                <a:effectLst/>
                <a:highlight>
                  <a:srgbClr val="FFFFFF"/>
                </a:highlight>
                <a:latin typeface="PlutoSansLight"/>
              </a:rPr>
              <a:t>brainstem</a:t>
            </a:r>
            <a:r>
              <a:rPr lang="en-GB" b="0" i="0" dirty="0">
                <a:effectLst/>
                <a:highlight>
                  <a:srgbClr val="FFFFFF"/>
                </a:highlight>
                <a:latin typeface="PlutoSansLight"/>
              </a:rPr>
              <a:t>.</a:t>
            </a:r>
            <a:r>
              <a:rPr lang="en-GB" b="0" i="0" dirty="0">
                <a:solidFill>
                  <a:srgbClr val="3D3D3D"/>
                </a:solidFill>
                <a:effectLst/>
                <a:highlight>
                  <a:srgbClr val="FFFFFF"/>
                </a:highlight>
                <a:latin typeface="PlutoSansLight"/>
              </a:rPr>
              <a:t> The MLF primarily serves to coordinate the conjugate</a:t>
            </a:r>
            <a:br>
              <a:rPr lang="en-GB" b="0" i="0" dirty="0">
                <a:solidFill>
                  <a:srgbClr val="3D3D3D"/>
                </a:solidFill>
                <a:effectLst/>
                <a:highlight>
                  <a:srgbClr val="FFFFFF"/>
                </a:highlight>
                <a:latin typeface="PlutoSansLight"/>
              </a:rPr>
            </a:br>
            <a:r>
              <a:rPr lang="en-GB" b="0" i="0" dirty="0">
                <a:solidFill>
                  <a:srgbClr val="3D3D3D"/>
                </a:solidFill>
                <a:effectLst/>
                <a:highlight>
                  <a:srgbClr val="FFFFFF"/>
                </a:highlight>
                <a:latin typeface="PlutoSansLight"/>
              </a:rPr>
              <a:t>   movement of the </a:t>
            </a:r>
            <a:r>
              <a:rPr lang="en-GB" b="0" i="0" u="none" strike="noStrike" dirty="0">
                <a:effectLst/>
                <a:highlight>
                  <a:srgbClr val="FFFFFF"/>
                </a:highlight>
                <a:latin typeface="PlutoSansLight"/>
              </a:rPr>
              <a:t>eyes</a:t>
            </a:r>
            <a:r>
              <a:rPr lang="en-GB" b="0" i="0" dirty="0">
                <a:solidFill>
                  <a:srgbClr val="3D3D3D"/>
                </a:solidFill>
                <a:effectLst/>
                <a:highlight>
                  <a:srgbClr val="FFFFFF"/>
                </a:highlight>
                <a:latin typeface="PlutoSansLight"/>
              </a:rPr>
              <a:t> and associated head and neck movements.</a:t>
            </a:r>
            <a:endParaRPr lang="en-GB" b="0" i="0" dirty="0">
              <a:solidFill>
                <a:srgbClr val="212121"/>
              </a:solidFill>
              <a:effectLst/>
              <a:highlight>
                <a:srgbClr val="FFFFFF"/>
              </a:highlight>
              <a:latin typeface="PlutoSansLight"/>
            </a:endParaRPr>
          </a:p>
          <a:p>
            <a:pPr algn="l"/>
            <a:r>
              <a:rPr lang="en-GB" dirty="0">
                <a:solidFill>
                  <a:srgbClr val="212121"/>
                </a:solidFill>
                <a:highlight>
                  <a:srgbClr val="FFFFFF"/>
                </a:highlight>
                <a:latin typeface="PlutoSansLight"/>
              </a:rPr>
              <a:t>* </a:t>
            </a:r>
            <a:r>
              <a:rPr lang="en-GB" b="0" i="0" u="sng" dirty="0">
                <a:solidFill>
                  <a:srgbClr val="212121"/>
                </a:solidFill>
                <a:effectLst/>
                <a:highlight>
                  <a:srgbClr val="FFFFFF"/>
                </a:highlight>
                <a:latin typeface="PlutoSansLight"/>
              </a:rPr>
              <a:t>The interstitial nucleus of </a:t>
            </a:r>
            <a:r>
              <a:rPr lang="en-GB" b="0" i="0" u="sng" dirty="0" err="1">
                <a:solidFill>
                  <a:srgbClr val="212121"/>
                </a:solidFill>
                <a:effectLst/>
                <a:highlight>
                  <a:srgbClr val="FFFFFF"/>
                </a:highlight>
                <a:latin typeface="PlutoSansLight"/>
              </a:rPr>
              <a:t>Cajal</a:t>
            </a:r>
            <a:r>
              <a:rPr lang="en-GB" b="0" i="0" u="sng" dirty="0">
                <a:solidFill>
                  <a:srgbClr val="212121"/>
                </a:solidFill>
                <a:effectLst/>
                <a:highlight>
                  <a:srgbClr val="FFFFFF"/>
                </a:highlight>
                <a:latin typeface="PlutoSansLight"/>
              </a:rPr>
              <a:t> </a:t>
            </a:r>
            <a:r>
              <a:rPr lang="en-GB" b="0" i="0" dirty="0">
                <a:solidFill>
                  <a:srgbClr val="212121"/>
                </a:solidFill>
                <a:effectLst/>
                <a:highlight>
                  <a:srgbClr val="FFFFFF"/>
                </a:highlight>
                <a:latin typeface="PlutoSansLight"/>
              </a:rPr>
              <a:t>is a prominent group of cells within the MLF of the brainstem</a:t>
            </a:r>
            <a:br>
              <a:rPr lang="en-GB" b="0" i="0" dirty="0">
                <a:solidFill>
                  <a:srgbClr val="212121"/>
                </a:solidFill>
                <a:effectLst/>
                <a:highlight>
                  <a:srgbClr val="FFFFFF"/>
                </a:highlight>
                <a:latin typeface="PlutoSansLight"/>
              </a:rPr>
            </a:br>
            <a:r>
              <a:rPr lang="en-GB" b="0" i="0" dirty="0">
                <a:solidFill>
                  <a:srgbClr val="212121"/>
                </a:solidFill>
                <a:effectLst/>
                <a:highlight>
                  <a:srgbClr val="FFFFFF"/>
                </a:highlight>
                <a:latin typeface="PlutoSansLight"/>
              </a:rPr>
              <a:t>  that is responsible for maintaining oculomotor control, head</a:t>
            </a:r>
            <a:r>
              <a:rPr lang="en-GB" dirty="0">
                <a:solidFill>
                  <a:srgbClr val="212121"/>
                </a:solidFill>
                <a:highlight>
                  <a:srgbClr val="FFFFFF"/>
                </a:highlight>
                <a:latin typeface="PlutoSansLight"/>
              </a:rPr>
              <a:t> </a:t>
            </a:r>
            <a:r>
              <a:rPr lang="en-GB" b="0" i="0" dirty="0">
                <a:solidFill>
                  <a:srgbClr val="212121"/>
                </a:solidFill>
                <a:effectLst/>
                <a:highlight>
                  <a:srgbClr val="FFFFFF"/>
                </a:highlight>
                <a:latin typeface="PlutoSansLight"/>
              </a:rPr>
              <a:t>posture, and vertical eye</a:t>
            </a:r>
            <a:br>
              <a:rPr lang="en-GB" b="0" i="0" dirty="0">
                <a:solidFill>
                  <a:srgbClr val="212121"/>
                </a:solidFill>
                <a:effectLst/>
                <a:highlight>
                  <a:srgbClr val="FFFFFF"/>
                </a:highlight>
                <a:latin typeface="PlutoSansLight"/>
              </a:rPr>
            </a:br>
            <a:r>
              <a:rPr lang="en-GB" b="0" i="0" dirty="0">
                <a:solidFill>
                  <a:srgbClr val="212121"/>
                </a:solidFill>
                <a:effectLst/>
                <a:highlight>
                  <a:srgbClr val="FFFFFF"/>
                </a:highlight>
                <a:latin typeface="PlutoSansLight"/>
              </a:rPr>
              <a:t>  movement. </a:t>
            </a:r>
            <a:endParaRPr lang="en-GB" dirty="0">
              <a:solidFill>
                <a:srgbClr val="202122"/>
              </a:solidFill>
              <a:highlight>
                <a:srgbClr val="FFFFFF"/>
              </a:highlight>
              <a:latin typeface="PlutoSansLight"/>
            </a:endParaRPr>
          </a:p>
          <a:p>
            <a:pPr algn="l"/>
            <a:r>
              <a:rPr lang="en-GB" dirty="0">
                <a:solidFill>
                  <a:srgbClr val="202122"/>
                </a:solidFill>
                <a:highlight>
                  <a:srgbClr val="FFFFFF"/>
                </a:highlight>
                <a:latin typeface="PlutoSansLight"/>
              </a:rPr>
              <a:t>*</a:t>
            </a:r>
            <a:r>
              <a:rPr lang="en-GB" b="0" i="0" dirty="0">
                <a:solidFill>
                  <a:srgbClr val="202122"/>
                </a:solidFill>
                <a:effectLst/>
                <a:highlight>
                  <a:srgbClr val="FFFFFF"/>
                </a:highlight>
                <a:latin typeface="PlutoSansLight"/>
              </a:rPr>
              <a:t> The </a:t>
            </a:r>
            <a:r>
              <a:rPr lang="en-GB" i="0" u="sng" dirty="0">
                <a:solidFill>
                  <a:srgbClr val="202122"/>
                </a:solidFill>
                <a:effectLst/>
                <a:highlight>
                  <a:srgbClr val="FFFFFF"/>
                </a:highlight>
                <a:latin typeface="PlutoSansLight"/>
              </a:rPr>
              <a:t>rostral interstitial nucleus of medial longitudinal fasciculus (</a:t>
            </a:r>
            <a:r>
              <a:rPr lang="en-GB" i="0" u="sng" dirty="0" err="1">
                <a:solidFill>
                  <a:srgbClr val="202122"/>
                </a:solidFill>
                <a:effectLst/>
                <a:highlight>
                  <a:srgbClr val="FFFFFF"/>
                </a:highlight>
                <a:latin typeface="PlutoSansLight"/>
              </a:rPr>
              <a:t>riMLF</a:t>
            </a:r>
            <a:r>
              <a:rPr lang="en-GB" i="0" u="sng" dirty="0">
                <a:solidFill>
                  <a:srgbClr val="202122"/>
                </a:solidFill>
                <a:effectLst/>
                <a:highlight>
                  <a:srgbClr val="FFFFFF"/>
                </a:highlight>
                <a:latin typeface="PlutoSansLight"/>
              </a:rPr>
              <a:t>)</a:t>
            </a:r>
            <a:r>
              <a:rPr lang="en-GB" b="0" i="0" dirty="0">
                <a:solidFill>
                  <a:srgbClr val="202122"/>
                </a:solidFill>
                <a:effectLst/>
                <a:highlight>
                  <a:srgbClr val="FFFFFF"/>
                </a:highlight>
                <a:latin typeface="PlutoSansLight"/>
              </a:rPr>
              <a:t> is a portion of the </a:t>
            </a:r>
            <a:r>
              <a:rPr lang="en-GB" b="0" i="0" u="none" strike="noStrike" dirty="0">
                <a:effectLst/>
                <a:highlight>
                  <a:srgbClr val="FFFFFF"/>
                </a:highlight>
                <a:latin typeface="PlutoSansLight"/>
              </a:rPr>
              <a:t>MLF</a:t>
            </a:r>
            <a:br>
              <a:rPr lang="en-GB" b="0" i="0" u="none" strike="noStrike" dirty="0">
                <a:effectLst/>
                <a:highlight>
                  <a:srgbClr val="FFFFFF"/>
                </a:highlight>
                <a:latin typeface="PlutoSansLight"/>
              </a:rPr>
            </a:br>
            <a:r>
              <a:rPr lang="en-GB" b="0" i="0" u="none" strike="noStrike" dirty="0">
                <a:effectLst/>
                <a:highlight>
                  <a:srgbClr val="FFFFFF"/>
                </a:highlight>
                <a:latin typeface="PlutoSansLight"/>
              </a:rPr>
              <a:t>   </a:t>
            </a:r>
            <a:r>
              <a:rPr lang="en-GB" b="0" i="0" dirty="0">
                <a:solidFill>
                  <a:srgbClr val="202122"/>
                </a:solidFill>
                <a:effectLst/>
                <a:highlight>
                  <a:srgbClr val="FFFFFF"/>
                </a:highlight>
                <a:latin typeface="PlutoSansLight"/>
              </a:rPr>
              <a:t>which controls </a:t>
            </a:r>
            <a:r>
              <a:rPr lang="en-GB" b="0" i="0" dirty="0">
                <a:solidFill>
                  <a:srgbClr val="212121"/>
                </a:solidFill>
                <a:effectLst/>
                <a:highlight>
                  <a:srgbClr val="FFFFFF"/>
                </a:highlight>
                <a:latin typeface="PlutoSansLight"/>
              </a:rPr>
              <a:t> vertical eye movement</a:t>
            </a:r>
            <a:r>
              <a:rPr lang="en-GB" b="0" i="0" dirty="0">
                <a:solidFill>
                  <a:srgbClr val="202122"/>
                </a:solidFill>
                <a:effectLst/>
                <a:highlight>
                  <a:srgbClr val="FFFFFF"/>
                </a:highlight>
                <a:latin typeface="PlutoSansLight"/>
              </a:rPr>
              <a:t>.</a:t>
            </a:r>
          </a:p>
          <a:p>
            <a:pPr algn="l"/>
            <a:r>
              <a:rPr lang="en-GB" b="0" i="0" dirty="0">
                <a:solidFill>
                  <a:srgbClr val="333333"/>
                </a:solidFill>
                <a:effectLst/>
                <a:latin typeface="PlutoSansLight"/>
              </a:rPr>
              <a:t>* </a:t>
            </a:r>
            <a:r>
              <a:rPr lang="en-GB" b="0" i="0" u="sng" dirty="0">
                <a:effectLst/>
                <a:latin typeface="PlutoSansLight"/>
              </a:rPr>
              <a:t>The nucleus </a:t>
            </a:r>
            <a:r>
              <a:rPr lang="en-GB" b="0" i="0" u="sng" dirty="0" err="1">
                <a:effectLst/>
                <a:latin typeface="PlutoSansLight"/>
              </a:rPr>
              <a:t>Darkshewitsch</a:t>
            </a:r>
            <a:r>
              <a:rPr lang="en-GB" b="0" i="0" u="sng" dirty="0">
                <a:effectLst/>
                <a:latin typeface="PlutoSansLight"/>
              </a:rPr>
              <a:t> </a:t>
            </a:r>
            <a:r>
              <a:rPr lang="en-GB" b="0" i="0" dirty="0">
                <a:effectLst/>
                <a:latin typeface="PlutoSansLight"/>
              </a:rPr>
              <a:t>is a midbrain </a:t>
            </a:r>
            <a:br>
              <a:rPr lang="en-GB" b="0" i="0" dirty="0">
                <a:effectLst/>
                <a:latin typeface="PlutoSansLight"/>
              </a:rPr>
            </a:br>
            <a:r>
              <a:rPr lang="en-GB" b="0" i="0" dirty="0">
                <a:effectLst/>
                <a:latin typeface="PlutoSansLight"/>
              </a:rPr>
              <a:t>   nucleus in the ventrolateral periaqueductal </a:t>
            </a:r>
            <a:r>
              <a:rPr lang="en-GB" b="0" i="0" dirty="0" err="1">
                <a:effectLst/>
                <a:latin typeface="PlutoSansLight"/>
              </a:rPr>
              <a:t>gray</a:t>
            </a:r>
            <a:br>
              <a:rPr lang="en-GB" dirty="0">
                <a:latin typeface="PlutoSansLight"/>
              </a:rPr>
            </a:br>
            <a:r>
              <a:rPr lang="en-GB" dirty="0">
                <a:latin typeface="PlutoSansLight"/>
              </a:rPr>
              <a:t>   </a:t>
            </a:r>
            <a:r>
              <a:rPr lang="en-GB" b="0" i="0" dirty="0">
                <a:effectLst/>
                <a:latin typeface="PlutoSansLight"/>
              </a:rPr>
              <a:t>matter, dorsal to the interstitial nucleus of </a:t>
            </a:r>
            <a:r>
              <a:rPr lang="en-GB" b="0" i="0" dirty="0" err="1">
                <a:effectLst/>
                <a:latin typeface="PlutoSansLight"/>
              </a:rPr>
              <a:t>Cajal</a:t>
            </a:r>
            <a:r>
              <a:rPr lang="en-GB" b="0" i="0" dirty="0">
                <a:effectLst/>
                <a:latin typeface="PlutoSansLight"/>
              </a:rPr>
              <a:t> </a:t>
            </a:r>
            <a:br>
              <a:rPr lang="en-GB" b="0" i="0" dirty="0">
                <a:effectLst/>
                <a:latin typeface="PlutoSansLight"/>
              </a:rPr>
            </a:br>
            <a:r>
              <a:rPr lang="en-GB" b="0" i="0" dirty="0">
                <a:effectLst/>
                <a:latin typeface="PlutoSansLight"/>
              </a:rPr>
              <a:t>   and rostral to the oculomotor nucleus. </a:t>
            </a:r>
            <a:br>
              <a:rPr lang="en-GB" b="0" i="0" dirty="0">
                <a:effectLst/>
                <a:latin typeface="PlutoSansLight"/>
              </a:rPr>
            </a:br>
            <a:r>
              <a:rPr lang="en-GB" b="0" i="0" dirty="0">
                <a:effectLst/>
                <a:latin typeface="PlutoSansLight"/>
              </a:rPr>
              <a:t>   This nucleus is one of the accessory oculomotor </a:t>
            </a:r>
            <a:br>
              <a:rPr lang="en-GB" b="0" i="0" dirty="0">
                <a:effectLst/>
                <a:latin typeface="PlutoSansLight"/>
              </a:rPr>
            </a:br>
            <a:r>
              <a:rPr lang="en-GB" b="0" i="0" dirty="0">
                <a:effectLst/>
                <a:latin typeface="PlutoSansLight"/>
              </a:rPr>
              <a:t>   (</a:t>
            </a:r>
            <a:r>
              <a:rPr lang="en-GB" b="0" i="0" dirty="0" err="1">
                <a:effectLst/>
                <a:latin typeface="PlutoSansLight"/>
              </a:rPr>
              <a:t>preoculomotor</a:t>
            </a:r>
            <a:r>
              <a:rPr lang="en-GB" b="0" i="0" dirty="0">
                <a:effectLst/>
                <a:latin typeface="PlutoSansLight"/>
              </a:rPr>
              <a:t>) nuclei, which are composed of</a:t>
            </a:r>
            <a:br>
              <a:rPr lang="en-GB" b="0" i="0" dirty="0">
                <a:effectLst/>
                <a:latin typeface="PlutoSansLight"/>
              </a:rPr>
            </a:br>
            <a:r>
              <a:rPr lang="en-GB" b="0" i="0" dirty="0">
                <a:effectLst/>
                <a:latin typeface="PlutoSansLight"/>
              </a:rPr>
              <a:t>   interneurons concerned with eye movements and </a:t>
            </a:r>
            <a:br>
              <a:rPr lang="en-GB" b="0" i="0" dirty="0">
                <a:effectLst/>
                <a:latin typeface="PlutoSansLight"/>
              </a:rPr>
            </a:br>
            <a:r>
              <a:rPr lang="en-GB" b="0" i="0" dirty="0">
                <a:effectLst/>
                <a:latin typeface="PlutoSansLight"/>
              </a:rPr>
              <a:t>   reflex gaze coordination and which receive</a:t>
            </a:r>
            <a:br>
              <a:rPr lang="en-GB" b="0" i="0" dirty="0">
                <a:effectLst/>
                <a:latin typeface="PlutoSansLight"/>
              </a:rPr>
            </a:br>
            <a:r>
              <a:rPr lang="en-GB" b="0" i="0" dirty="0">
                <a:effectLst/>
                <a:latin typeface="PlutoSansLight"/>
              </a:rPr>
              <a:t>   axons from the medial longitudinal fasciculus.</a:t>
            </a:r>
          </a:p>
        </p:txBody>
      </p:sp>
      <p:pic>
        <p:nvPicPr>
          <p:cNvPr id="2050" name="Picture 2" descr="Neuro-ophthalmology Illustrated Chapter 13 Diplopia 11 – Vertical Eye  Movements — Neuro-Ophthalmology">
            <a:extLst>
              <a:ext uri="{FF2B5EF4-FFF2-40B4-BE49-F238E27FC236}">
                <a16:creationId xmlns:a16="http://schemas.microsoft.com/office/drawing/2014/main" id="{380F4BED-2DBA-3393-235D-B36504DCAC1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4" t="451" r="44" b="8814"/>
          <a:stretch/>
        </p:blipFill>
        <p:spPr bwMode="auto">
          <a:xfrm>
            <a:off x="5076056" y="3160225"/>
            <a:ext cx="3988752" cy="36353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837920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1442" name="Picture 4" descr="untitled">
            <a:extLst>
              <a:ext uri="{FF2B5EF4-FFF2-40B4-BE49-F238E27FC236}">
                <a16:creationId xmlns:a16="http://schemas.microsoft.com/office/drawing/2014/main" id="{9EC05B31-B3D4-DF7B-C514-C2F3AD8E497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00250" y="74613"/>
            <a:ext cx="5430838" cy="678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a:extLst>
              <a:ext uri="{FF2B5EF4-FFF2-40B4-BE49-F238E27FC236}">
                <a16:creationId xmlns:a16="http://schemas.microsoft.com/office/drawing/2014/main" id="{02341DEF-05C3-8D7B-4C07-0F05410A4BA9}"/>
              </a:ext>
            </a:extLst>
          </p:cNvPr>
          <p:cNvSpPr>
            <a:spLocks noGrp="1" noChangeArrowheads="1"/>
          </p:cNvSpPr>
          <p:nvPr>
            <p:ph type="title" idx="4294967295"/>
          </p:nvPr>
        </p:nvSpPr>
        <p:spPr>
          <a:xfrm>
            <a:off x="457200" y="0"/>
            <a:ext cx="8229600" cy="692150"/>
          </a:xfrm>
        </p:spPr>
        <p:txBody>
          <a:bodyPr/>
          <a:lstStyle/>
          <a:p>
            <a:pPr eaLnBrk="1" hangingPunct="1">
              <a:defRPr/>
            </a:pPr>
            <a:r>
              <a:rPr lang="en-GB" altLang="en-US" sz="2400" b="1" dirty="0">
                <a:solidFill>
                  <a:srgbClr val="0070C0"/>
                </a:solidFill>
                <a:effectLst>
                  <a:outerShdw blurRad="38100" dist="38100" dir="2700000" algn="tl">
                    <a:srgbClr val="000000"/>
                  </a:outerShdw>
                </a:effectLst>
              </a:rPr>
              <a:t>Nuclei of the cranial nerves</a:t>
            </a:r>
            <a:endParaRPr lang="en-US" altLang="en-US" sz="2400" b="1" dirty="0">
              <a:solidFill>
                <a:srgbClr val="0070C0"/>
              </a:solidFill>
              <a:effectLst>
                <a:outerShdw blurRad="38100" dist="38100" dir="2700000" algn="tl">
                  <a:srgbClr val="000000"/>
                </a:outerShdw>
              </a:effectLst>
            </a:endParaRPr>
          </a:p>
        </p:txBody>
      </p:sp>
      <p:sp>
        <p:nvSpPr>
          <p:cNvPr id="74755" name="Rectangle 3">
            <a:extLst>
              <a:ext uri="{FF2B5EF4-FFF2-40B4-BE49-F238E27FC236}">
                <a16:creationId xmlns:a16="http://schemas.microsoft.com/office/drawing/2014/main" id="{4E0C3B9C-0CEF-EF58-26FD-7FFAF619C0FD}"/>
              </a:ext>
            </a:extLst>
          </p:cNvPr>
          <p:cNvSpPr>
            <a:spLocks noGrp="1" noChangeArrowheads="1"/>
          </p:cNvSpPr>
          <p:nvPr>
            <p:ph type="body" idx="4294967295"/>
          </p:nvPr>
        </p:nvSpPr>
        <p:spPr>
          <a:xfrm>
            <a:off x="448712" y="652780"/>
            <a:ext cx="8686800" cy="6092825"/>
          </a:xfrm>
        </p:spPr>
        <p:txBody>
          <a:bodyPr/>
          <a:lstStyle/>
          <a:p>
            <a:pPr eaLnBrk="1" hangingPunct="1">
              <a:lnSpc>
                <a:spcPct val="90000"/>
              </a:lnSpc>
              <a:defRPr/>
            </a:pPr>
            <a:r>
              <a:rPr lang="en-GB" altLang="en-US" sz="1600" b="1" dirty="0">
                <a:effectLst>
                  <a:outerShdw blurRad="38100" dist="38100" dir="2700000" algn="tl">
                    <a:srgbClr val="000000"/>
                  </a:outerShdw>
                </a:effectLst>
              </a:rPr>
              <a:t>GENERAL SOMATOMOTOR (GSM)</a:t>
            </a:r>
            <a:r>
              <a:rPr lang="sr-Cyrl-CS" altLang="en-US" sz="1600" b="1" dirty="0">
                <a:effectLst>
                  <a:outerShdw blurRad="38100" dist="38100" dir="2700000" algn="tl">
                    <a:srgbClr val="000000"/>
                  </a:outerShdw>
                </a:effectLst>
              </a:rPr>
              <a:t>	</a:t>
            </a:r>
            <a:r>
              <a:rPr lang="en-GB" altLang="en-US" sz="1600" b="1" dirty="0">
                <a:effectLst>
                  <a:outerShdw blurRad="38100" dist="38100" dir="2700000" algn="tl">
                    <a:srgbClr val="000000"/>
                  </a:outerShdw>
                </a:effectLst>
              </a:rPr>
              <a:t>GENERAL SOMATOSENSORY (GSS)</a:t>
            </a:r>
            <a:endParaRPr lang="sr-Latn-CS" altLang="en-US" sz="1600" b="1" dirty="0">
              <a:effectLst>
                <a:outerShdw blurRad="38100" dist="38100" dir="2700000" algn="tl">
                  <a:srgbClr val="000000"/>
                </a:outerShdw>
              </a:effectLst>
            </a:endParaRPr>
          </a:p>
          <a:p>
            <a:pPr eaLnBrk="1" hangingPunct="1">
              <a:lnSpc>
                <a:spcPct val="90000"/>
              </a:lnSpc>
              <a:buFont typeface="Wingdings" panose="05000000000000000000" pitchFamily="2" charset="2"/>
              <a:buNone/>
              <a:defRPr/>
            </a:pPr>
            <a:r>
              <a:rPr lang="sr-Latn-CS" altLang="en-US" sz="1600" b="1" dirty="0">
                <a:effectLst>
                  <a:outerShdw blurRad="38100" dist="38100" dir="2700000" algn="tl">
                    <a:srgbClr val="000000"/>
                  </a:outerShdw>
                </a:effectLst>
              </a:rPr>
              <a:t>	- III					- V</a:t>
            </a:r>
          </a:p>
          <a:p>
            <a:pPr eaLnBrk="1" hangingPunct="1">
              <a:lnSpc>
                <a:spcPct val="90000"/>
              </a:lnSpc>
              <a:buFont typeface="Wingdings" panose="05000000000000000000" pitchFamily="2" charset="2"/>
              <a:buNone/>
              <a:defRPr/>
            </a:pPr>
            <a:r>
              <a:rPr lang="sr-Latn-CS" altLang="en-US" sz="1600" b="1" dirty="0">
                <a:effectLst>
                  <a:outerShdw blurRad="38100" dist="38100" dir="2700000" algn="tl">
                    <a:srgbClr val="000000"/>
                  </a:outerShdw>
                </a:effectLst>
              </a:rPr>
              <a:t>	- IV					- VII</a:t>
            </a:r>
          </a:p>
          <a:p>
            <a:pPr eaLnBrk="1" hangingPunct="1">
              <a:lnSpc>
                <a:spcPct val="90000"/>
              </a:lnSpc>
              <a:buFont typeface="Wingdings" panose="05000000000000000000" pitchFamily="2" charset="2"/>
              <a:buNone/>
              <a:defRPr/>
            </a:pPr>
            <a:r>
              <a:rPr lang="sr-Latn-CS" altLang="en-US" sz="1600" b="1" dirty="0">
                <a:effectLst>
                  <a:outerShdw blurRad="38100" dist="38100" dir="2700000" algn="tl">
                    <a:srgbClr val="000000"/>
                  </a:outerShdw>
                </a:effectLst>
              </a:rPr>
              <a:t>	- VI					- IX</a:t>
            </a:r>
          </a:p>
          <a:p>
            <a:pPr eaLnBrk="1" hangingPunct="1">
              <a:lnSpc>
                <a:spcPct val="90000"/>
              </a:lnSpc>
              <a:buFont typeface="Wingdings" panose="05000000000000000000" pitchFamily="2" charset="2"/>
              <a:buNone/>
              <a:defRPr/>
            </a:pPr>
            <a:r>
              <a:rPr lang="sr-Latn-CS" altLang="en-US" sz="1600" b="1" dirty="0">
                <a:effectLst>
                  <a:outerShdw blurRad="38100" dist="38100" dir="2700000" algn="tl">
                    <a:srgbClr val="000000"/>
                  </a:outerShdw>
                </a:effectLst>
              </a:rPr>
              <a:t>	- XII					- X</a:t>
            </a:r>
          </a:p>
          <a:p>
            <a:pPr eaLnBrk="1" hangingPunct="1">
              <a:lnSpc>
                <a:spcPct val="90000"/>
              </a:lnSpc>
              <a:defRPr/>
            </a:pPr>
            <a:r>
              <a:rPr lang="en-GB" altLang="en-US" sz="1600" b="1" dirty="0">
                <a:effectLst>
                  <a:outerShdw blurRad="38100" dist="38100" dir="2700000" algn="tl">
                    <a:srgbClr val="000000"/>
                  </a:outerShdw>
                </a:effectLst>
              </a:rPr>
              <a:t>GENERAL VISCEROMOTOR (GVM)</a:t>
            </a:r>
            <a:r>
              <a:rPr lang="sr-Cyrl-CS" altLang="en-US" sz="1600" b="1" dirty="0">
                <a:effectLst>
                  <a:outerShdw blurRad="38100" dist="38100" dir="2700000" algn="tl">
                    <a:srgbClr val="000000"/>
                  </a:outerShdw>
                </a:effectLst>
              </a:rPr>
              <a:t>	 </a:t>
            </a:r>
            <a:r>
              <a:rPr lang="en-GB" altLang="en-US" sz="1600" b="1" dirty="0">
                <a:effectLst>
                  <a:outerShdw blurRad="38100" dist="38100" dir="2700000" algn="tl">
                    <a:srgbClr val="000000"/>
                  </a:outerShdw>
                </a:effectLst>
              </a:rPr>
              <a:t>GENERAL VISCEROSENSORY (GVS)</a:t>
            </a:r>
            <a:endParaRPr lang="sr-Latn-CS" altLang="en-US" sz="1600" b="1" dirty="0">
              <a:effectLst>
                <a:outerShdw blurRad="38100" dist="38100" dir="2700000" algn="tl">
                  <a:srgbClr val="000000"/>
                </a:outerShdw>
              </a:effectLst>
            </a:endParaRPr>
          </a:p>
          <a:p>
            <a:pPr eaLnBrk="1" hangingPunct="1">
              <a:lnSpc>
                <a:spcPct val="90000"/>
              </a:lnSpc>
              <a:buFont typeface="Wingdings" panose="05000000000000000000" pitchFamily="2" charset="2"/>
              <a:buNone/>
              <a:defRPr/>
            </a:pPr>
            <a:r>
              <a:rPr lang="sr-Latn-CS" altLang="en-US" sz="1600" b="1" dirty="0">
                <a:effectLst>
                  <a:outerShdw blurRad="38100" dist="38100" dir="2700000" algn="tl">
                    <a:srgbClr val="000000"/>
                  </a:outerShdw>
                </a:effectLst>
              </a:rPr>
              <a:t>	</a:t>
            </a:r>
            <a:r>
              <a:rPr lang="en-GB" altLang="en-US" sz="1600" b="1" dirty="0">
                <a:effectLst>
                  <a:outerShdw blurRad="38100" dist="38100" dir="2700000" algn="tl">
                    <a:srgbClr val="000000"/>
                  </a:outerShdw>
                </a:effectLst>
              </a:rPr>
              <a:t>(parasympathetic nuclei)</a:t>
            </a:r>
            <a:br>
              <a:rPr lang="en-GB" altLang="en-US" sz="1600" b="1" dirty="0">
                <a:effectLst>
                  <a:outerShdw blurRad="38100" dist="38100" dir="2700000" algn="tl">
                    <a:srgbClr val="000000"/>
                  </a:outerShdw>
                </a:effectLst>
              </a:rPr>
            </a:br>
            <a:r>
              <a:rPr lang="sr-Latn-CS" altLang="en-US" sz="1600" b="1" dirty="0">
                <a:effectLst>
                  <a:outerShdw blurRad="38100" dist="38100" dir="2700000" algn="tl">
                    <a:srgbClr val="000000"/>
                  </a:outerShdw>
                </a:effectLst>
              </a:rPr>
              <a:t>- III					- IX</a:t>
            </a:r>
          </a:p>
          <a:p>
            <a:pPr eaLnBrk="1" hangingPunct="1">
              <a:lnSpc>
                <a:spcPct val="90000"/>
              </a:lnSpc>
              <a:buFont typeface="Wingdings" panose="05000000000000000000" pitchFamily="2" charset="2"/>
              <a:buNone/>
              <a:defRPr/>
            </a:pPr>
            <a:r>
              <a:rPr lang="sr-Latn-CS" altLang="en-US" sz="1600" b="1" dirty="0">
                <a:effectLst>
                  <a:outerShdw blurRad="38100" dist="38100" dir="2700000" algn="tl">
                    <a:srgbClr val="000000"/>
                  </a:outerShdw>
                </a:effectLst>
              </a:rPr>
              <a:t>	- VII					- X</a:t>
            </a:r>
          </a:p>
          <a:p>
            <a:pPr eaLnBrk="1" hangingPunct="1">
              <a:lnSpc>
                <a:spcPct val="90000"/>
              </a:lnSpc>
              <a:buFont typeface="Wingdings" panose="05000000000000000000" pitchFamily="2" charset="2"/>
              <a:buNone/>
              <a:defRPr/>
            </a:pPr>
            <a:r>
              <a:rPr lang="sr-Latn-CS" altLang="en-US" sz="1600" b="1" dirty="0">
                <a:effectLst>
                  <a:outerShdw blurRad="38100" dist="38100" dir="2700000" algn="tl">
                    <a:srgbClr val="000000"/>
                  </a:outerShdw>
                </a:effectLst>
              </a:rPr>
              <a:t>	- IX</a:t>
            </a:r>
            <a:endParaRPr lang="en-US" altLang="en-US" sz="1600" b="1" dirty="0">
              <a:effectLst>
                <a:outerShdw blurRad="38100" dist="38100" dir="2700000" algn="tl">
                  <a:srgbClr val="000000"/>
                </a:outerShdw>
              </a:effectLst>
            </a:endParaRPr>
          </a:p>
          <a:p>
            <a:pPr eaLnBrk="1" hangingPunct="1">
              <a:lnSpc>
                <a:spcPct val="90000"/>
              </a:lnSpc>
              <a:buFont typeface="Wingdings" panose="05000000000000000000" pitchFamily="2" charset="2"/>
              <a:buNone/>
              <a:defRPr/>
            </a:pPr>
            <a:r>
              <a:rPr lang="en-US" altLang="en-US" sz="1600" b="1" dirty="0">
                <a:effectLst>
                  <a:outerShdw blurRad="38100" dist="38100" dir="2700000" algn="tl">
                    <a:srgbClr val="000000"/>
                  </a:outerShdw>
                </a:effectLst>
              </a:rPr>
              <a:t>	- X</a:t>
            </a:r>
            <a:endParaRPr lang="sr-Latn-CS" altLang="en-US" sz="1600" b="1" dirty="0">
              <a:effectLst>
                <a:outerShdw blurRad="38100" dist="38100" dir="2700000" algn="tl">
                  <a:srgbClr val="000000"/>
                </a:outerShdw>
              </a:effectLst>
            </a:endParaRPr>
          </a:p>
          <a:p>
            <a:pPr eaLnBrk="1" hangingPunct="1">
              <a:lnSpc>
                <a:spcPct val="90000"/>
              </a:lnSpc>
              <a:buFont typeface="Wingdings" panose="05000000000000000000" pitchFamily="2" charset="2"/>
              <a:buNone/>
              <a:defRPr/>
            </a:pPr>
            <a:r>
              <a:rPr lang="sr-Latn-CS" altLang="en-US" sz="1600" b="1" dirty="0">
                <a:effectLst>
                  <a:outerShdw blurRad="38100" dist="38100" dir="2700000" algn="tl">
                    <a:srgbClr val="000000"/>
                  </a:outerShdw>
                </a:effectLst>
              </a:rPr>
              <a:t>	</a:t>
            </a:r>
          </a:p>
          <a:p>
            <a:pPr eaLnBrk="1" hangingPunct="1">
              <a:lnSpc>
                <a:spcPct val="90000"/>
              </a:lnSpc>
              <a:defRPr/>
            </a:pPr>
            <a:r>
              <a:rPr lang="en-GB" altLang="en-US" sz="1600" b="1" dirty="0">
                <a:effectLst>
                  <a:outerShdw blurRad="38100" dist="38100" dir="2700000" algn="tl">
                    <a:srgbClr val="000000"/>
                  </a:outerShdw>
                </a:effectLst>
              </a:rPr>
              <a:t>SPECIAL VISCEROMOTOR (SVM)</a:t>
            </a:r>
            <a:r>
              <a:rPr lang="sr-Cyrl-CS" altLang="en-US" sz="1600" b="1" dirty="0">
                <a:effectLst>
                  <a:outerShdw blurRad="38100" dist="38100" dir="2700000" algn="tl">
                    <a:srgbClr val="000000"/>
                  </a:outerShdw>
                </a:effectLst>
              </a:rPr>
              <a:t>		 </a:t>
            </a:r>
            <a:r>
              <a:rPr lang="en-GB" altLang="en-US" sz="1600" b="1" dirty="0">
                <a:effectLst>
                  <a:outerShdw blurRad="38100" dist="38100" dir="2700000" algn="tl">
                    <a:srgbClr val="000000"/>
                  </a:outerShdw>
                </a:effectLst>
              </a:rPr>
              <a:t>SPECIAL VISCEROSENSORY (SVS)</a:t>
            </a:r>
            <a:endParaRPr lang="sr-Latn-CS" altLang="en-US" sz="1600" b="1" dirty="0">
              <a:effectLst>
                <a:outerShdw blurRad="38100" dist="38100" dir="2700000" algn="tl">
                  <a:srgbClr val="000000"/>
                </a:outerShdw>
              </a:effectLst>
            </a:endParaRPr>
          </a:p>
          <a:p>
            <a:pPr eaLnBrk="1" hangingPunct="1">
              <a:lnSpc>
                <a:spcPct val="90000"/>
              </a:lnSpc>
              <a:buFont typeface="Wingdings" panose="05000000000000000000" pitchFamily="2" charset="2"/>
              <a:buNone/>
              <a:defRPr/>
            </a:pPr>
            <a:r>
              <a:rPr lang="sr-Latn-CS" altLang="en-US" sz="1600" b="1" dirty="0">
                <a:effectLst>
                  <a:outerShdw blurRad="38100" dist="38100" dir="2700000" algn="tl">
                    <a:srgbClr val="000000"/>
                  </a:outerShdw>
                </a:effectLst>
              </a:rPr>
              <a:t>	- V					- VII</a:t>
            </a:r>
          </a:p>
          <a:p>
            <a:pPr eaLnBrk="1" hangingPunct="1">
              <a:lnSpc>
                <a:spcPct val="90000"/>
              </a:lnSpc>
              <a:buFont typeface="Wingdings" panose="05000000000000000000" pitchFamily="2" charset="2"/>
              <a:buNone/>
              <a:defRPr/>
            </a:pPr>
            <a:r>
              <a:rPr lang="sr-Latn-CS" altLang="en-US" sz="1600" b="1" dirty="0">
                <a:effectLst>
                  <a:outerShdw blurRad="38100" dist="38100" dir="2700000" algn="tl">
                    <a:srgbClr val="000000"/>
                  </a:outerShdw>
                </a:effectLst>
              </a:rPr>
              <a:t>	- VII					- IX</a:t>
            </a:r>
          </a:p>
          <a:p>
            <a:pPr eaLnBrk="1" hangingPunct="1">
              <a:lnSpc>
                <a:spcPct val="90000"/>
              </a:lnSpc>
              <a:buFont typeface="Wingdings" panose="05000000000000000000" pitchFamily="2" charset="2"/>
              <a:buNone/>
              <a:defRPr/>
            </a:pPr>
            <a:r>
              <a:rPr lang="sr-Latn-CS" altLang="en-US" sz="1600" b="1" dirty="0">
                <a:effectLst>
                  <a:outerShdw blurRad="38100" dist="38100" dir="2700000" algn="tl">
                    <a:srgbClr val="000000"/>
                  </a:outerShdw>
                </a:effectLst>
              </a:rPr>
              <a:t>	- IX					- X</a:t>
            </a:r>
          </a:p>
          <a:p>
            <a:pPr eaLnBrk="1" hangingPunct="1">
              <a:lnSpc>
                <a:spcPct val="90000"/>
              </a:lnSpc>
              <a:buFont typeface="Wingdings" panose="05000000000000000000" pitchFamily="2" charset="2"/>
              <a:buNone/>
              <a:defRPr/>
            </a:pPr>
            <a:r>
              <a:rPr lang="sr-Latn-CS" altLang="en-US" sz="1600" b="1" dirty="0">
                <a:effectLst>
                  <a:outerShdw blurRad="38100" dist="38100" dir="2700000" algn="tl">
                    <a:srgbClr val="000000"/>
                  </a:outerShdw>
                </a:effectLst>
              </a:rPr>
              <a:t>	- X</a:t>
            </a:r>
          </a:p>
          <a:p>
            <a:pPr eaLnBrk="1" hangingPunct="1">
              <a:lnSpc>
                <a:spcPct val="90000"/>
              </a:lnSpc>
              <a:buFont typeface="Wingdings" panose="05000000000000000000" pitchFamily="2" charset="2"/>
              <a:buNone/>
              <a:defRPr/>
            </a:pPr>
            <a:r>
              <a:rPr lang="sr-Latn-CS" altLang="en-US" sz="1600" b="1" dirty="0">
                <a:effectLst>
                  <a:outerShdw blurRad="38100" dist="38100" dir="2700000" algn="tl">
                    <a:srgbClr val="000000"/>
                  </a:outerShdw>
                </a:effectLst>
              </a:rPr>
              <a:t>	- XI					</a:t>
            </a:r>
            <a:r>
              <a:rPr lang="en-GB" altLang="en-US" sz="1600" b="1" dirty="0">
                <a:effectLst>
                  <a:outerShdw blurRad="38100" dist="38100" dir="2700000" algn="tl">
                    <a:srgbClr val="000000"/>
                  </a:outerShdw>
                </a:effectLst>
              </a:rPr>
              <a:t>SPECIAL SOMATOSENSORY (SSS)</a:t>
            </a:r>
            <a:endParaRPr lang="en-US" altLang="en-US" sz="1600" b="1" dirty="0">
              <a:effectLst>
                <a:outerShdw blurRad="38100" dist="38100" dir="2700000" algn="tl">
                  <a:srgbClr val="000000"/>
                </a:outerShdw>
              </a:effectLst>
            </a:endParaRPr>
          </a:p>
          <a:p>
            <a:pPr eaLnBrk="1" hangingPunct="1">
              <a:lnSpc>
                <a:spcPct val="90000"/>
              </a:lnSpc>
              <a:buFont typeface="Wingdings" panose="05000000000000000000" pitchFamily="2" charset="2"/>
              <a:buNone/>
              <a:defRPr/>
            </a:pPr>
            <a:r>
              <a:rPr lang="sr-Latn-CS" altLang="en-US" sz="1600" b="1" dirty="0">
                <a:effectLst>
                  <a:outerShdw blurRad="38100" dist="38100" dir="2700000" algn="tl">
                    <a:srgbClr val="000000"/>
                  </a:outerShdw>
                </a:effectLst>
              </a:rPr>
              <a:t>						- VIII</a:t>
            </a:r>
            <a:br>
              <a:rPr lang="en-GB" altLang="en-US" sz="1600" b="1" dirty="0">
                <a:effectLst>
                  <a:outerShdw blurRad="38100" dist="38100" dir="2700000" algn="tl">
                    <a:srgbClr val="000000"/>
                  </a:outerShdw>
                </a:effectLst>
              </a:rPr>
            </a:br>
            <a:endParaRPr lang="sr-Latn-CS" altLang="en-US" sz="1600" b="1" dirty="0">
              <a:effectLst>
                <a:outerShdw blurRad="38100" dist="38100" dir="2700000" algn="tl">
                  <a:srgbClr val="000000"/>
                </a:outerShdw>
              </a:effectLs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7D0A1FD-839C-8210-D4D0-5358EA24DF89}"/>
              </a:ext>
            </a:extLst>
          </p:cNvPr>
          <p:cNvPicPr>
            <a:picLocks noChangeAspect="1"/>
          </p:cNvPicPr>
          <p:nvPr/>
        </p:nvPicPr>
        <p:blipFill rotWithShape="1">
          <a:blip r:embed="rId2"/>
          <a:srcRect l="15350" t="13838" r="13731"/>
          <a:stretch/>
        </p:blipFill>
        <p:spPr>
          <a:xfrm>
            <a:off x="1607" y="1984674"/>
            <a:ext cx="5794529" cy="4752528"/>
          </a:xfrm>
          <a:prstGeom prst="rect">
            <a:avLst/>
          </a:prstGeom>
        </p:spPr>
      </p:pic>
      <p:sp>
        <p:nvSpPr>
          <p:cNvPr id="4" name="Rectangle 3">
            <a:extLst>
              <a:ext uri="{FF2B5EF4-FFF2-40B4-BE49-F238E27FC236}">
                <a16:creationId xmlns:a16="http://schemas.microsoft.com/office/drawing/2014/main" id="{F68A5B33-0EC2-8BFB-B8F1-317F53868E93}"/>
              </a:ext>
            </a:extLst>
          </p:cNvPr>
          <p:cNvSpPr txBox="1">
            <a:spLocks noChangeArrowheads="1"/>
          </p:cNvSpPr>
          <p:nvPr/>
        </p:nvSpPr>
        <p:spPr bwMode="auto">
          <a:xfrm>
            <a:off x="629816" y="116632"/>
            <a:ext cx="7884368"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600" kern="1200">
                <a:solidFill>
                  <a:schemeClr val="tx2"/>
                </a:solidFill>
                <a:latin typeface="+mj-lt"/>
                <a:ea typeface="+mj-ea"/>
                <a:cs typeface="+mj-cs"/>
              </a:defRPr>
            </a:lvl1pPr>
            <a:lvl2pPr algn="ctr" rtl="0" eaLnBrk="0" fontAlgn="base" hangingPunct="0">
              <a:spcBef>
                <a:spcPct val="0"/>
              </a:spcBef>
              <a:spcAft>
                <a:spcPct val="0"/>
              </a:spcAft>
              <a:defRPr sz="3600">
                <a:solidFill>
                  <a:schemeClr val="tx2"/>
                </a:solidFill>
                <a:latin typeface="Arial" panose="020B0604020202020204" pitchFamily="34" charset="0"/>
              </a:defRPr>
            </a:lvl2pPr>
            <a:lvl3pPr algn="ctr" rtl="0" eaLnBrk="0" fontAlgn="base" hangingPunct="0">
              <a:spcBef>
                <a:spcPct val="0"/>
              </a:spcBef>
              <a:spcAft>
                <a:spcPct val="0"/>
              </a:spcAft>
              <a:defRPr sz="3600">
                <a:solidFill>
                  <a:schemeClr val="tx2"/>
                </a:solidFill>
                <a:latin typeface="Arial" panose="020B0604020202020204" pitchFamily="34" charset="0"/>
              </a:defRPr>
            </a:lvl3pPr>
            <a:lvl4pPr algn="ctr" rtl="0" eaLnBrk="0" fontAlgn="base" hangingPunct="0">
              <a:spcBef>
                <a:spcPct val="0"/>
              </a:spcBef>
              <a:spcAft>
                <a:spcPct val="0"/>
              </a:spcAft>
              <a:defRPr sz="3600">
                <a:solidFill>
                  <a:schemeClr val="tx2"/>
                </a:solidFill>
                <a:latin typeface="Arial" panose="020B0604020202020204" pitchFamily="34" charset="0"/>
              </a:defRPr>
            </a:lvl4pPr>
            <a:lvl5pPr algn="ctr" rtl="0" eaLnBrk="0" fontAlgn="base" hangingPunct="0">
              <a:spcBef>
                <a:spcPct val="0"/>
              </a:spcBef>
              <a:spcAft>
                <a:spcPct val="0"/>
              </a:spcAft>
              <a:defRPr sz="3600">
                <a:solidFill>
                  <a:schemeClr val="tx2"/>
                </a:solidFill>
                <a:latin typeface="Arial" panose="020B0604020202020204" pitchFamily="34" charset="0"/>
              </a:defRPr>
            </a:lvl5pPr>
            <a:lvl6pPr marL="457200" algn="ctr" rtl="0" eaLnBrk="0" fontAlgn="base" hangingPunct="0">
              <a:spcBef>
                <a:spcPct val="0"/>
              </a:spcBef>
              <a:spcAft>
                <a:spcPct val="0"/>
              </a:spcAft>
              <a:defRPr sz="3600">
                <a:solidFill>
                  <a:schemeClr val="tx2"/>
                </a:solidFill>
                <a:latin typeface="Arial" panose="020B0604020202020204" pitchFamily="34" charset="0"/>
              </a:defRPr>
            </a:lvl6pPr>
            <a:lvl7pPr marL="914400" algn="ctr" rtl="0" eaLnBrk="0" fontAlgn="base" hangingPunct="0">
              <a:spcBef>
                <a:spcPct val="0"/>
              </a:spcBef>
              <a:spcAft>
                <a:spcPct val="0"/>
              </a:spcAft>
              <a:defRPr sz="3600">
                <a:solidFill>
                  <a:schemeClr val="tx2"/>
                </a:solidFill>
                <a:latin typeface="Arial" panose="020B0604020202020204" pitchFamily="34" charset="0"/>
              </a:defRPr>
            </a:lvl7pPr>
            <a:lvl8pPr marL="1371600" algn="ctr" rtl="0" eaLnBrk="0" fontAlgn="base" hangingPunct="0">
              <a:spcBef>
                <a:spcPct val="0"/>
              </a:spcBef>
              <a:spcAft>
                <a:spcPct val="0"/>
              </a:spcAft>
              <a:defRPr sz="3600">
                <a:solidFill>
                  <a:schemeClr val="tx2"/>
                </a:solidFill>
                <a:latin typeface="Arial" panose="020B0604020202020204" pitchFamily="34" charset="0"/>
              </a:defRPr>
            </a:lvl8pPr>
            <a:lvl9pPr marL="1828800" algn="ctr" rtl="0" eaLnBrk="0" fontAlgn="base" hangingPunct="0">
              <a:spcBef>
                <a:spcPct val="0"/>
              </a:spcBef>
              <a:spcAft>
                <a:spcPct val="0"/>
              </a:spcAft>
              <a:defRPr sz="3600">
                <a:solidFill>
                  <a:schemeClr val="tx2"/>
                </a:solidFill>
                <a:latin typeface="Arial" panose="020B0604020202020204" pitchFamily="34" charset="0"/>
              </a:defRPr>
            </a:lvl9pPr>
          </a:lstStyle>
          <a:p>
            <a:pPr eaLnBrk="1" hangingPunct="1"/>
            <a:r>
              <a:rPr lang="en-US" altLang="en-US" b="1" u="sng" dirty="0" err="1">
                <a:latin typeface="Algerian" panose="04020705040A02060702" pitchFamily="82" charset="0"/>
              </a:rPr>
              <a:t>LATERal</a:t>
            </a:r>
            <a:r>
              <a:rPr lang="en-US" altLang="en-US" b="1" u="sng" dirty="0">
                <a:latin typeface="Algerian" panose="04020705040A02060702" pitchFamily="82" charset="0"/>
              </a:rPr>
              <a:t> ASPECT of the brainstem</a:t>
            </a:r>
          </a:p>
        </p:txBody>
      </p:sp>
      <p:pic>
        <p:nvPicPr>
          <p:cNvPr id="16386" name="Picture 2" descr="The Cranial Nerves 2,3,4,6 - Prof. Saeed Abuel Makarem &amp; Dr.Sanaa Alshaarawi">
            <a:extLst>
              <a:ext uri="{FF2B5EF4-FFF2-40B4-BE49-F238E27FC236}">
                <a16:creationId xmlns:a16="http://schemas.microsoft.com/office/drawing/2014/main" id="{99F29893-4E29-C010-2045-E452D2FC2E4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0000"/>
          <a:stretch/>
        </p:blipFill>
        <p:spPr bwMode="auto">
          <a:xfrm>
            <a:off x="5940152" y="1984674"/>
            <a:ext cx="3102091" cy="46531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641452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image">
            <a:extLst>
              <a:ext uri="{FF2B5EF4-FFF2-40B4-BE49-F238E27FC236}">
                <a16:creationId xmlns:a16="http://schemas.microsoft.com/office/drawing/2014/main" id="{5BB9A3FE-9C5B-8B9C-8D64-29C24DE562B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6375" y="2266950"/>
            <a:ext cx="6191250" cy="23241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F456DCC6-315A-DD46-4B23-2D21BA4584D6}"/>
              </a:ext>
            </a:extLst>
          </p:cNvPr>
          <p:cNvSpPr txBox="1"/>
          <p:nvPr/>
        </p:nvSpPr>
        <p:spPr>
          <a:xfrm>
            <a:off x="0" y="5085184"/>
            <a:ext cx="9144000" cy="840230"/>
          </a:xfrm>
          <a:prstGeom prst="rect">
            <a:avLst/>
          </a:prstGeom>
          <a:noFill/>
        </p:spPr>
        <p:txBody>
          <a:bodyPr wrap="square">
            <a:spAutoFit/>
          </a:bodyPr>
          <a:lstStyle/>
          <a:p>
            <a:pPr algn="ctr" eaLnBrk="1" hangingPunct="1">
              <a:lnSpc>
                <a:spcPct val="90000"/>
              </a:lnSpc>
              <a:defRPr/>
            </a:pPr>
            <a:r>
              <a:rPr lang="en-GB" altLang="en-US" sz="1800" b="1" dirty="0">
                <a:latin typeface="Constantia" panose="02030602050306030303" pitchFamily="18" charset="0"/>
              </a:rPr>
              <a:t>- They are located in tegmentum of the brainstem</a:t>
            </a:r>
            <a:endParaRPr lang="sr-Cyrl-CS" altLang="en-US" sz="1800" b="1" dirty="0">
              <a:latin typeface="Constantia" panose="02030602050306030303" pitchFamily="18" charset="0"/>
            </a:endParaRPr>
          </a:p>
          <a:p>
            <a:pPr algn="ctr" eaLnBrk="1" hangingPunct="1">
              <a:lnSpc>
                <a:spcPct val="90000"/>
              </a:lnSpc>
              <a:defRPr/>
            </a:pPr>
            <a:r>
              <a:rPr lang="en-GB" altLang="en-US" sz="1800" b="1" dirty="0">
                <a:latin typeface="Constantia" panose="02030602050306030303" pitchFamily="18" charset="0"/>
              </a:rPr>
              <a:t>- All motor nuclei are located medially</a:t>
            </a:r>
            <a:r>
              <a:rPr lang="sr-Cyrl-CS" altLang="en-US" sz="1800" b="1" dirty="0">
                <a:latin typeface="Constantia" panose="02030602050306030303" pitchFamily="18" charset="0"/>
              </a:rPr>
              <a:t>, </a:t>
            </a:r>
            <a:r>
              <a:rPr lang="en-GB" altLang="en-US" sz="1800" b="1" dirty="0">
                <a:latin typeface="Constantia" panose="02030602050306030303" pitchFamily="18" charset="0"/>
              </a:rPr>
              <a:t>while sensory nuclei are laterally located in relation to </a:t>
            </a:r>
            <a:r>
              <a:rPr lang="sr-Latn-CS" altLang="en-US" sz="1800" b="1" dirty="0" err="1">
                <a:latin typeface="Constantia" panose="02030602050306030303" pitchFamily="18" charset="0"/>
              </a:rPr>
              <a:t>sulcus</a:t>
            </a:r>
            <a:r>
              <a:rPr lang="sr-Latn-CS" altLang="en-US" sz="1800" b="1" dirty="0">
                <a:latin typeface="Constantia" panose="02030602050306030303" pitchFamily="18" charset="0"/>
              </a:rPr>
              <a:t> </a:t>
            </a:r>
            <a:r>
              <a:rPr lang="sr-Latn-CS" altLang="en-US" sz="1800" b="1" dirty="0" err="1">
                <a:latin typeface="Constantia" panose="02030602050306030303" pitchFamily="18" charset="0"/>
              </a:rPr>
              <a:t>limitans</a:t>
            </a:r>
            <a:endParaRPr lang="sr-Latn-CS" altLang="en-US" sz="1800" b="1" dirty="0">
              <a:latin typeface="Constantia" panose="02030602050306030303" pitchFamily="18" charset="0"/>
            </a:endParaRPr>
          </a:p>
        </p:txBody>
      </p:sp>
    </p:spTree>
    <p:extLst>
      <p:ext uri="{BB962C8B-B14F-4D97-AF65-F5344CB8AC3E}">
        <p14:creationId xmlns:p14="http://schemas.microsoft.com/office/powerpoint/2010/main" val="214083892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a:extLst>
              <a:ext uri="{FF2B5EF4-FFF2-40B4-BE49-F238E27FC236}">
                <a16:creationId xmlns:a16="http://schemas.microsoft.com/office/drawing/2014/main" id="{068F9752-B238-0887-6192-3ED9F3F79988}"/>
              </a:ext>
            </a:extLst>
          </p:cNvPr>
          <p:cNvSpPr>
            <a:spLocks noGrp="1" noChangeArrowheads="1"/>
          </p:cNvSpPr>
          <p:nvPr>
            <p:ph type="title" idx="4294967295"/>
          </p:nvPr>
        </p:nvSpPr>
        <p:spPr>
          <a:xfrm>
            <a:off x="468313" y="0"/>
            <a:ext cx="8229600" cy="633413"/>
          </a:xfrm>
        </p:spPr>
        <p:txBody>
          <a:bodyPr/>
          <a:lstStyle/>
          <a:p>
            <a:pPr eaLnBrk="1" hangingPunct="1">
              <a:defRPr/>
            </a:pPr>
            <a:r>
              <a:rPr lang="en-GB" altLang="en-US" sz="2400" b="1" dirty="0">
                <a:solidFill>
                  <a:srgbClr val="0070C0"/>
                </a:solidFill>
                <a:effectLst>
                  <a:outerShdw blurRad="38100" dist="38100" dir="2700000" algn="tl">
                    <a:srgbClr val="000000"/>
                  </a:outerShdw>
                </a:effectLst>
              </a:rPr>
              <a:t>Nuclei of the cranial nerves</a:t>
            </a:r>
            <a:endParaRPr lang="en-US" altLang="en-US" sz="2400" b="1" dirty="0">
              <a:effectLst>
                <a:outerShdw blurRad="38100" dist="38100" dir="2700000" algn="tl">
                  <a:srgbClr val="000000"/>
                </a:outerShdw>
              </a:effectLst>
            </a:endParaRPr>
          </a:p>
        </p:txBody>
      </p:sp>
      <p:sp>
        <p:nvSpPr>
          <p:cNvPr id="75779" name="Rectangle 3">
            <a:extLst>
              <a:ext uri="{FF2B5EF4-FFF2-40B4-BE49-F238E27FC236}">
                <a16:creationId xmlns:a16="http://schemas.microsoft.com/office/drawing/2014/main" id="{B3D89635-A264-9BB7-1069-0FDC2C6B38DE}"/>
              </a:ext>
            </a:extLst>
          </p:cNvPr>
          <p:cNvSpPr>
            <a:spLocks noGrp="1" noChangeArrowheads="1"/>
          </p:cNvSpPr>
          <p:nvPr>
            <p:ph type="body" sz="half" idx="4294967295"/>
          </p:nvPr>
        </p:nvSpPr>
        <p:spPr>
          <a:xfrm>
            <a:off x="1588" y="668338"/>
            <a:ext cx="5435600" cy="6092825"/>
          </a:xfrm>
        </p:spPr>
        <p:txBody>
          <a:bodyPr/>
          <a:lstStyle/>
          <a:p>
            <a:pPr eaLnBrk="1" hangingPunct="1">
              <a:defRPr/>
            </a:pPr>
            <a:r>
              <a:rPr lang="sr-Latn-CS" altLang="en-US" sz="1700" b="1" dirty="0">
                <a:solidFill>
                  <a:schemeClr val="tx2"/>
                </a:solidFill>
                <a:effectLst>
                  <a:outerShdw blurRad="38100" dist="38100" dir="2700000" algn="tl">
                    <a:srgbClr val="000000"/>
                  </a:outerShdw>
                </a:effectLst>
              </a:rPr>
              <a:t>N. HYPOGLOSSUS (XII)</a:t>
            </a:r>
          </a:p>
          <a:p>
            <a:pPr eaLnBrk="1" hangingPunct="1">
              <a:buFont typeface="Wingdings" panose="05000000000000000000" pitchFamily="2" charset="2"/>
              <a:buNone/>
              <a:defRPr/>
            </a:pPr>
            <a:r>
              <a:rPr lang="sr-Latn-CS" altLang="en-US" sz="1700" b="1" dirty="0">
                <a:effectLst>
                  <a:outerShdw blurRad="38100" dist="38100" dir="2700000" algn="tl">
                    <a:srgbClr val="000000"/>
                  </a:outerShdw>
                </a:effectLst>
              </a:rPr>
              <a:t>	- nc. nervi </a:t>
            </a:r>
            <a:r>
              <a:rPr lang="sr-Latn-CS" altLang="en-US" sz="1700" b="1" dirty="0" err="1">
                <a:effectLst>
                  <a:outerShdw blurRad="38100" dist="38100" dir="2700000" algn="tl">
                    <a:srgbClr val="000000"/>
                  </a:outerShdw>
                </a:effectLst>
              </a:rPr>
              <a:t>hypoglossi</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G</a:t>
            </a:r>
            <a:r>
              <a:rPr lang="sr-Latn-CS" altLang="en-US" sz="1700" b="1" dirty="0">
                <a:effectLst>
                  <a:outerShdw blurRad="38100" dist="38100" dir="2700000" algn="tl">
                    <a:srgbClr val="000000"/>
                  </a:outerShdw>
                </a:effectLst>
              </a:rPr>
              <a:t>SM)</a:t>
            </a:r>
          </a:p>
          <a:p>
            <a:pPr eaLnBrk="1" hangingPunct="1">
              <a:buFont typeface="Wingdings" panose="05000000000000000000" pitchFamily="2" charset="2"/>
              <a:buNone/>
              <a:defRPr/>
            </a:pPr>
            <a:endParaRPr lang="sr-Latn-CS" altLang="en-US" sz="1700" b="1" dirty="0">
              <a:effectLst>
                <a:outerShdw blurRad="38100" dist="38100" dir="2700000" algn="tl">
                  <a:srgbClr val="000000"/>
                </a:outerShdw>
              </a:effectLst>
            </a:endParaRPr>
          </a:p>
          <a:p>
            <a:pPr eaLnBrk="1" hangingPunct="1">
              <a:defRPr/>
            </a:pPr>
            <a:r>
              <a:rPr lang="sr-Latn-CS" altLang="en-US" sz="1700" b="1" dirty="0">
                <a:solidFill>
                  <a:schemeClr val="tx2"/>
                </a:solidFill>
                <a:effectLst>
                  <a:outerShdw blurRad="38100" dist="38100" dir="2700000" algn="tl">
                    <a:srgbClr val="000000"/>
                  </a:outerShdw>
                </a:effectLst>
              </a:rPr>
              <a:t>N. ACCESSORIUS (XI)</a:t>
            </a:r>
          </a:p>
          <a:p>
            <a:pPr eaLnBrk="1" hangingPunct="1">
              <a:buFont typeface="Wingdings" panose="05000000000000000000" pitchFamily="2" charset="2"/>
              <a:buNone/>
              <a:defRPr/>
            </a:pPr>
            <a:r>
              <a:rPr lang="sr-Latn-CS" altLang="en-US" sz="1700" b="1" dirty="0">
                <a:effectLst>
                  <a:outerShdw blurRad="38100" dist="38100" dir="2700000" algn="tl">
                    <a:srgbClr val="000000"/>
                  </a:outerShdw>
                </a:effectLst>
              </a:rPr>
              <a:t>	- nc. </a:t>
            </a:r>
            <a:r>
              <a:rPr lang="sr-Latn-CS" altLang="en-US" sz="1700" b="1" dirty="0" err="1">
                <a:effectLst>
                  <a:outerShdw blurRad="38100" dist="38100" dir="2700000" algn="tl">
                    <a:srgbClr val="000000"/>
                  </a:outerShdw>
                </a:effectLst>
              </a:rPr>
              <a:t>ambiguus</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S</a:t>
            </a:r>
            <a:r>
              <a:rPr lang="sr-Latn-CS" altLang="en-US" sz="1700" b="1" dirty="0">
                <a:effectLst>
                  <a:outerShdw blurRad="38100" dist="38100" dir="2700000" algn="tl">
                    <a:srgbClr val="000000"/>
                  </a:outerShdw>
                </a:effectLst>
              </a:rPr>
              <a:t>VM)</a:t>
            </a:r>
          </a:p>
          <a:p>
            <a:pPr eaLnBrk="1" hangingPunct="1">
              <a:buFont typeface="Wingdings" panose="05000000000000000000" pitchFamily="2" charset="2"/>
              <a:buNone/>
              <a:defRPr/>
            </a:pPr>
            <a:r>
              <a:rPr lang="sr-Latn-CS" altLang="en-US" sz="1700" b="1" dirty="0">
                <a:effectLst>
                  <a:outerShdw blurRad="38100" dist="38100" dir="2700000" algn="tl">
                    <a:srgbClr val="000000"/>
                  </a:outerShdw>
                </a:effectLst>
              </a:rPr>
              <a:t>	- nc. spinalis n. </a:t>
            </a:r>
            <a:r>
              <a:rPr lang="sr-Latn-CS" altLang="en-US" sz="1700" b="1" dirty="0" err="1">
                <a:effectLst>
                  <a:outerShdw blurRad="38100" dist="38100" dir="2700000" algn="tl">
                    <a:srgbClr val="000000"/>
                  </a:outerShdw>
                </a:effectLst>
              </a:rPr>
              <a:t>accessorii</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S</a:t>
            </a:r>
            <a:r>
              <a:rPr lang="sr-Latn-CS" altLang="en-US" sz="1700" b="1" dirty="0">
                <a:effectLst>
                  <a:outerShdw blurRad="38100" dist="38100" dir="2700000" algn="tl">
                    <a:srgbClr val="000000"/>
                  </a:outerShdw>
                </a:effectLst>
              </a:rPr>
              <a:t>VM)</a:t>
            </a:r>
          </a:p>
          <a:p>
            <a:pPr eaLnBrk="1" hangingPunct="1">
              <a:buFont typeface="Wingdings" panose="05000000000000000000" pitchFamily="2" charset="2"/>
              <a:buNone/>
              <a:defRPr/>
            </a:pPr>
            <a:endParaRPr lang="sr-Latn-CS" altLang="en-US" sz="1700" b="1" dirty="0">
              <a:effectLst>
                <a:outerShdw blurRad="38100" dist="38100" dir="2700000" algn="tl">
                  <a:srgbClr val="000000"/>
                </a:outerShdw>
              </a:effectLst>
            </a:endParaRPr>
          </a:p>
          <a:p>
            <a:pPr eaLnBrk="1" hangingPunct="1">
              <a:defRPr/>
            </a:pPr>
            <a:r>
              <a:rPr lang="sr-Latn-CS" altLang="en-US" sz="1700" b="1" dirty="0">
                <a:solidFill>
                  <a:schemeClr val="tx2"/>
                </a:solidFill>
                <a:effectLst>
                  <a:outerShdw blurRad="38100" dist="38100" dir="2700000" algn="tl">
                    <a:srgbClr val="000000"/>
                  </a:outerShdw>
                </a:effectLst>
              </a:rPr>
              <a:t>N. VAGUS (X)</a:t>
            </a:r>
          </a:p>
          <a:p>
            <a:pPr eaLnBrk="1" hangingPunct="1">
              <a:buFont typeface="Wingdings" panose="05000000000000000000" pitchFamily="2" charset="2"/>
              <a:buNone/>
              <a:defRPr/>
            </a:pPr>
            <a:r>
              <a:rPr lang="sr-Latn-CS" altLang="en-US" sz="1700" b="1" dirty="0">
                <a:effectLst>
                  <a:outerShdw blurRad="38100" dist="38100" dir="2700000" algn="tl">
                    <a:srgbClr val="000000"/>
                  </a:outerShdw>
                </a:effectLst>
              </a:rPr>
              <a:t>	- nc. </a:t>
            </a:r>
            <a:r>
              <a:rPr lang="sr-Latn-CS" altLang="en-US" sz="1700" b="1" dirty="0" err="1">
                <a:effectLst>
                  <a:outerShdw blurRad="38100" dist="38100" dir="2700000" algn="tl">
                    <a:srgbClr val="000000"/>
                  </a:outerShdw>
                </a:effectLst>
              </a:rPr>
              <a:t>ambiguus</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S</a:t>
            </a:r>
            <a:r>
              <a:rPr lang="sr-Latn-CS" altLang="en-US" sz="1700" b="1" dirty="0">
                <a:effectLst>
                  <a:outerShdw blurRad="38100" dist="38100" dir="2700000" algn="tl">
                    <a:srgbClr val="000000"/>
                  </a:outerShdw>
                </a:effectLst>
              </a:rPr>
              <a:t>VM)</a:t>
            </a:r>
          </a:p>
          <a:p>
            <a:pPr eaLnBrk="1" hangingPunct="1">
              <a:buFont typeface="Wingdings" panose="05000000000000000000" pitchFamily="2" charset="2"/>
              <a:buNone/>
              <a:defRPr/>
            </a:pPr>
            <a:r>
              <a:rPr lang="sr-Latn-CS" altLang="en-US" sz="1700" b="1" dirty="0">
                <a:effectLst>
                  <a:outerShdw blurRad="38100" dist="38100" dir="2700000" algn="tl">
                    <a:srgbClr val="000000"/>
                  </a:outerShdw>
                </a:effectLst>
              </a:rPr>
              <a:t>	- nc. dorsalis n. vagi (</a:t>
            </a:r>
            <a:r>
              <a:rPr lang="en-GB" altLang="en-US" sz="1700" b="1" dirty="0">
                <a:effectLst>
                  <a:outerShdw blurRad="38100" dist="38100" dir="2700000" algn="tl">
                    <a:srgbClr val="000000"/>
                  </a:outerShdw>
                </a:effectLst>
              </a:rPr>
              <a:t>G</a:t>
            </a:r>
            <a:r>
              <a:rPr lang="sr-Latn-CS" altLang="en-US" sz="1700" b="1" dirty="0">
                <a:effectLst>
                  <a:outerShdw blurRad="38100" dist="38100" dir="2700000" algn="tl">
                    <a:srgbClr val="000000"/>
                  </a:outerShdw>
                </a:effectLst>
              </a:rPr>
              <a:t>VM)</a:t>
            </a:r>
          </a:p>
          <a:p>
            <a:pPr eaLnBrk="1" hangingPunct="1">
              <a:buFont typeface="Wingdings" panose="05000000000000000000" pitchFamily="2" charset="2"/>
              <a:buNone/>
              <a:defRPr/>
            </a:pPr>
            <a:r>
              <a:rPr lang="sr-Latn-CS" altLang="en-US" sz="1700" b="1" dirty="0">
                <a:effectLst>
                  <a:outerShdw blurRad="38100" dist="38100" dir="2700000" algn="tl">
                    <a:srgbClr val="000000"/>
                  </a:outerShdw>
                </a:effectLst>
              </a:rPr>
              <a:t>	- </a:t>
            </a:r>
            <a:r>
              <a:rPr lang="sr-Latn-CS" altLang="en-US" sz="1700" b="1" dirty="0" err="1">
                <a:effectLst>
                  <a:outerShdw blurRad="38100" dist="38100" dir="2700000" algn="tl">
                    <a:srgbClr val="000000"/>
                  </a:outerShdw>
                </a:effectLst>
              </a:rPr>
              <a:t>nc</a:t>
            </a:r>
            <a:r>
              <a:rPr lang="sr-Latn-CS" altLang="en-US" sz="1700" b="1" dirty="0">
                <a:effectLst>
                  <a:outerShdw blurRad="38100" dist="38100" dir="2700000" algn="tl">
                    <a:srgbClr val="000000"/>
                  </a:outerShdw>
                </a:effectLst>
              </a:rPr>
              <a:t>. </a:t>
            </a:r>
            <a:r>
              <a:rPr lang="sr-Latn-CS" altLang="en-US" sz="1700" b="1" dirty="0" err="1">
                <a:effectLst>
                  <a:outerShdw blurRad="38100" dist="38100" dir="2700000" algn="tl">
                    <a:srgbClr val="000000"/>
                  </a:outerShdw>
                </a:effectLst>
              </a:rPr>
              <a:t>spinalis</a:t>
            </a:r>
            <a:r>
              <a:rPr lang="sr-Latn-CS" altLang="en-US" sz="1700" b="1" dirty="0">
                <a:effectLst>
                  <a:outerShdw blurRad="38100" dist="38100" dir="2700000" algn="tl">
                    <a:srgbClr val="000000"/>
                  </a:outerShdw>
                </a:effectLst>
              </a:rPr>
              <a:t> n. </a:t>
            </a:r>
            <a:r>
              <a:rPr lang="sr-Latn-CS" altLang="en-US" sz="1700" b="1" dirty="0" err="1">
                <a:effectLst>
                  <a:outerShdw blurRad="38100" dist="38100" dir="2700000" algn="tl">
                    <a:srgbClr val="000000"/>
                  </a:outerShdw>
                </a:effectLst>
              </a:rPr>
              <a:t>trigemini</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G</a:t>
            </a:r>
            <a:r>
              <a:rPr lang="sr-Latn-CS" altLang="en-US" sz="1700" b="1" dirty="0">
                <a:effectLst>
                  <a:outerShdw blurRad="38100" dist="38100" dir="2700000" algn="tl">
                    <a:srgbClr val="000000"/>
                  </a:outerShdw>
                </a:effectLst>
              </a:rPr>
              <a:t>SS)</a:t>
            </a:r>
          </a:p>
          <a:p>
            <a:pPr eaLnBrk="1" hangingPunct="1">
              <a:buFont typeface="Wingdings" panose="05000000000000000000" pitchFamily="2" charset="2"/>
              <a:buNone/>
              <a:defRPr/>
            </a:pPr>
            <a:r>
              <a:rPr lang="sr-Latn-CS" altLang="en-US" sz="1700" b="1" dirty="0">
                <a:effectLst>
                  <a:outerShdw blurRad="38100" dist="38100" dir="2700000" algn="tl">
                    <a:srgbClr val="000000"/>
                  </a:outerShdw>
                </a:effectLst>
              </a:rPr>
              <a:t>	- nc. </a:t>
            </a:r>
            <a:r>
              <a:rPr lang="sr-Latn-CS" altLang="en-US" sz="1700" b="1" dirty="0" err="1">
                <a:effectLst>
                  <a:outerShdw blurRad="38100" dist="38100" dir="2700000" algn="tl">
                    <a:srgbClr val="000000"/>
                  </a:outerShdw>
                </a:effectLst>
              </a:rPr>
              <a:t>solitarius</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G</a:t>
            </a:r>
            <a:r>
              <a:rPr lang="sr-Latn-CS" altLang="en-US" sz="1700" b="1" dirty="0">
                <a:effectLst>
                  <a:outerShdw blurRad="38100" dist="38100" dir="2700000" algn="tl">
                    <a:srgbClr val="000000"/>
                  </a:outerShdw>
                </a:effectLst>
              </a:rPr>
              <a:t>VS)</a:t>
            </a:r>
            <a:r>
              <a:rPr lang="sr-Cyrl-R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and its rostral</a:t>
            </a:r>
            <a:br>
              <a:rPr lang="sr-Cyrl-RS" altLang="en-US" sz="1700" b="1" dirty="0">
                <a:effectLst>
                  <a:outerShdw blurRad="38100" dist="38100" dir="2700000" algn="tl">
                    <a:srgbClr val="000000"/>
                  </a:outerShdw>
                </a:effectLst>
              </a:rPr>
            </a:br>
            <a:r>
              <a:rPr lang="sr-Cyrl-R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part</a:t>
            </a:r>
            <a:r>
              <a:rPr lang="sr-Cyrl-RS" altLang="en-US" sz="1700" b="1" dirty="0">
                <a:effectLst>
                  <a:outerShdw blurRad="38100" dist="38100" dir="2700000" algn="tl">
                    <a:srgbClr val="000000"/>
                  </a:outerShdw>
                </a:effectLst>
              </a:rPr>
              <a:t> </a:t>
            </a:r>
            <a:r>
              <a:rPr lang="en-GB" altLang="en-US" sz="1700" b="1" dirty="0" err="1">
                <a:effectLst>
                  <a:outerShdw blurRad="38100" dist="38100" dir="2700000" algn="tl">
                    <a:srgbClr val="000000"/>
                  </a:outerShdw>
                </a:effectLst>
              </a:rPr>
              <a:t>nc</a:t>
            </a:r>
            <a:r>
              <a:rPr lang="en-GB" altLang="en-US" sz="1700" b="1" dirty="0">
                <a:effectLst>
                  <a:outerShdw blurRad="38100" dist="38100" dir="2700000" algn="tl">
                    <a:srgbClr val="000000"/>
                  </a:outerShdw>
                </a:effectLst>
              </a:rPr>
              <a:t>. </a:t>
            </a:r>
            <a:r>
              <a:rPr lang="en-GB" altLang="en-US" sz="1700" b="1" dirty="0" err="1">
                <a:effectLst>
                  <a:outerShdw blurRad="38100" dist="38100" dir="2700000" algn="tl">
                    <a:srgbClr val="000000"/>
                  </a:outerShdw>
                </a:effectLst>
              </a:rPr>
              <a:t>gustatorius</a:t>
            </a:r>
            <a:r>
              <a:rPr lang="en-GB" altLang="en-US" sz="1700" b="1" dirty="0">
                <a:effectLst>
                  <a:outerShdw blurRad="38100" dist="38100" dir="2700000" algn="tl">
                    <a:srgbClr val="000000"/>
                  </a:outerShdw>
                </a:effectLst>
              </a:rPr>
              <a:t> (SVS)</a:t>
            </a:r>
            <a:endParaRPr lang="sr-Latn-CS" altLang="en-US" sz="1700" b="1" dirty="0">
              <a:effectLst>
                <a:outerShdw blurRad="38100" dist="38100" dir="2700000" algn="tl">
                  <a:srgbClr val="000000"/>
                </a:outerShdw>
              </a:effectLst>
            </a:endParaRPr>
          </a:p>
          <a:p>
            <a:pPr eaLnBrk="1" hangingPunct="1">
              <a:buFont typeface="Wingdings" panose="05000000000000000000" pitchFamily="2" charset="2"/>
              <a:buNone/>
              <a:defRPr/>
            </a:pPr>
            <a:endParaRPr lang="sr-Latn-CS" altLang="en-US" sz="1700" b="1" dirty="0">
              <a:effectLst>
                <a:outerShdw blurRad="38100" dist="38100" dir="2700000" algn="tl">
                  <a:srgbClr val="000000"/>
                </a:outerShdw>
              </a:effectLst>
            </a:endParaRPr>
          </a:p>
          <a:p>
            <a:pPr eaLnBrk="1" hangingPunct="1">
              <a:defRPr/>
            </a:pPr>
            <a:r>
              <a:rPr lang="sr-Latn-CS" altLang="en-US" sz="1700" b="1" dirty="0">
                <a:solidFill>
                  <a:schemeClr val="tx2"/>
                </a:solidFill>
                <a:effectLst>
                  <a:outerShdw blurRad="38100" dist="38100" dir="2700000" algn="tl">
                    <a:srgbClr val="000000"/>
                  </a:outerShdw>
                </a:effectLst>
              </a:rPr>
              <a:t>N. GLOSSOPHARYNGEUS (IX)</a:t>
            </a:r>
          </a:p>
          <a:p>
            <a:pPr eaLnBrk="1" hangingPunct="1">
              <a:buFont typeface="Wingdings" panose="05000000000000000000" pitchFamily="2" charset="2"/>
              <a:buNone/>
              <a:defRPr/>
            </a:pPr>
            <a:r>
              <a:rPr lang="sr-Latn-CS" altLang="en-US" sz="1700" b="1" dirty="0">
                <a:effectLst>
                  <a:outerShdw blurRad="38100" dist="38100" dir="2700000" algn="tl">
                    <a:srgbClr val="000000"/>
                  </a:outerShdw>
                </a:effectLst>
              </a:rPr>
              <a:t>	- nc. </a:t>
            </a:r>
            <a:r>
              <a:rPr lang="sr-Latn-CS" altLang="en-US" sz="1700" b="1" dirty="0" err="1">
                <a:effectLst>
                  <a:outerShdw blurRad="38100" dist="38100" dir="2700000" algn="tl">
                    <a:srgbClr val="000000"/>
                  </a:outerShdw>
                </a:effectLst>
              </a:rPr>
              <a:t>ambiguus</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S</a:t>
            </a:r>
            <a:r>
              <a:rPr lang="sr-Latn-CS" altLang="en-US" sz="1700" b="1" dirty="0">
                <a:effectLst>
                  <a:outerShdw blurRad="38100" dist="38100" dir="2700000" algn="tl">
                    <a:srgbClr val="000000"/>
                  </a:outerShdw>
                </a:effectLst>
              </a:rPr>
              <a:t>VM)</a:t>
            </a:r>
          </a:p>
          <a:p>
            <a:pPr eaLnBrk="1" hangingPunct="1">
              <a:buFont typeface="Wingdings" panose="05000000000000000000" pitchFamily="2" charset="2"/>
              <a:buNone/>
              <a:defRPr/>
            </a:pPr>
            <a:r>
              <a:rPr lang="sr-Latn-CS" altLang="en-US" sz="1700" b="1" dirty="0">
                <a:effectLst>
                  <a:outerShdw blurRad="38100" dist="38100" dir="2700000" algn="tl">
                    <a:srgbClr val="000000"/>
                  </a:outerShdw>
                </a:effectLst>
              </a:rPr>
              <a:t>	- nc. salivatorius </a:t>
            </a:r>
            <a:r>
              <a:rPr lang="sr-Latn-CS" altLang="en-US" sz="1700" b="1" dirty="0" err="1">
                <a:effectLst>
                  <a:outerShdw blurRad="38100" dist="38100" dir="2700000" algn="tl">
                    <a:srgbClr val="000000"/>
                  </a:outerShdw>
                </a:effectLst>
              </a:rPr>
              <a:t>inferior</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G</a:t>
            </a:r>
            <a:r>
              <a:rPr lang="sr-Latn-CS" altLang="en-US" sz="1700" b="1" dirty="0">
                <a:effectLst>
                  <a:outerShdw blurRad="38100" dist="38100" dir="2700000" algn="tl">
                    <a:srgbClr val="000000"/>
                  </a:outerShdw>
                </a:effectLst>
              </a:rPr>
              <a:t>VM)</a:t>
            </a:r>
          </a:p>
          <a:p>
            <a:pPr eaLnBrk="1" hangingPunct="1">
              <a:buFont typeface="Wingdings" panose="05000000000000000000" pitchFamily="2" charset="2"/>
              <a:buNone/>
              <a:defRPr/>
            </a:pPr>
            <a:r>
              <a:rPr lang="sr-Latn-CS" altLang="en-US" sz="1700" b="1" dirty="0">
                <a:effectLst>
                  <a:outerShdw blurRad="38100" dist="38100" dir="2700000" algn="tl">
                    <a:srgbClr val="000000"/>
                  </a:outerShdw>
                </a:effectLst>
              </a:rPr>
              <a:t>	- nc. spinalis n. </a:t>
            </a:r>
            <a:r>
              <a:rPr lang="sr-Latn-CS" altLang="en-US" sz="1700" b="1" dirty="0" err="1">
                <a:effectLst>
                  <a:outerShdw blurRad="38100" dist="38100" dir="2700000" algn="tl">
                    <a:srgbClr val="000000"/>
                  </a:outerShdw>
                </a:effectLst>
              </a:rPr>
              <a:t>trigemini</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G</a:t>
            </a:r>
            <a:r>
              <a:rPr lang="sr-Latn-CS" altLang="en-US" sz="1700" b="1" dirty="0">
                <a:effectLst>
                  <a:outerShdw blurRad="38100" dist="38100" dir="2700000" algn="tl">
                    <a:srgbClr val="000000"/>
                  </a:outerShdw>
                </a:effectLst>
              </a:rPr>
              <a:t>SS)</a:t>
            </a:r>
          </a:p>
          <a:p>
            <a:pPr eaLnBrk="1" hangingPunct="1">
              <a:buNone/>
              <a:defRPr/>
            </a:pPr>
            <a:r>
              <a:rPr lang="sr-Latn-CS" altLang="en-US" sz="1700" b="1" dirty="0">
                <a:effectLst>
                  <a:outerShdw blurRad="38100" dist="38100" dir="2700000" algn="tl">
                    <a:srgbClr val="000000"/>
                  </a:outerShdw>
                </a:effectLst>
              </a:rPr>
              <a:t>	- nc. </a:t>
            </a:r>
            <a:r>
              <a:rPr lang="sr-Latn-CS" altLang="en-US" sz="1700" b="1" dirty="0" err="1">
                <a:effectLst>
                  <a:outerShdw blurRad="38100" dist="38100" dir="2700000" algn="tl">
                    <a:srgbClr val="000000"/>
                  </a:outerShdw>
                </a:effectLst>
              </a:rPr>
              <a:t>solitarius</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G</a:t>
            </a:r>
            <a:r>
              <a:rPr lang="sr-Latn-CS" altLang="en-US" sz="1700" b="1" dirty="0">
                <a:effectLst>
                  <a:outerShdw blurRad="38100" dist="38100" dir="2700000" algn="tl">
                    <a:srgbClr val="000000"/>
                  </a:outerShdw>
                </a:effectLst>
              </a:rPr>
              <a:t>VS)</a:t>
            </a:r>
            <a:r>
              <a:rPr lang="sr-Cyrl-R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and its rostral</a:t>
            </a:r>
            <a:br>
              <a:rPr lang="sr-Cyrl-RS" altLang="en-US" sz="1700" b="1" dirty="0">
                <a:effectLst>
                  <a:outerShdw blurRad="38100" dist="38100" dir="2700000" algn="tl">
                    <a:srgbClr val="000000"/>
                  </a:outerShdw>
                </a:effectLst>
              </a:rPr>
            </a:br>
            <a:r>
              <a:rPr lang="sr-Cyrl-R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part</a:t>
            </a:r>
            <a:r>
              <a:rPr lang="sr-Cyrl-RS" altLang="en-US" sz="1700" b="1" dirty="0">
                <a:effectLst>
                  <a:outerShdw blurRad="38100" dist="38100" dir="2700000" algn="tl">
                    <a:srgbClr val="000000"/>
                  </a:outerShdw>
                </a:effectLst>
              </a:rPr>
              <a:t> </a:t>
            </a:r>
            <a:r>
              <a:rPr lang="en-GB" altLang="en-US" sz="1700" b="1" dirty="0" err="1">
                <a:effectLst>
                  <a:outerShdw blurRad="38100" dist="38100" dir="2700000" algn="tl">
                    <a:srgbClr val="000000"/>
                  </a:outerShdw>
                </a:effectLst>
              </a:rPr>
              <a:t>nc</a:t>
            </a:r>
            <a:r>
              <a:rPr lang="en-GB" altLang="en-US" sz="1700" b="1" dirty="0">
                <a:effectLst>
                  <a:outerShdw blurRad="38100" dist="38100" dir="2700000" algn="tl">
                    <a:srgbClr val="000000"/>
                  </a:outerShdw>
                </a:effectLst>
              </a:rPr>
              <a:t>. </a:t>
            </a:r>
            <a:r>
              <a:rPr lang="en-GB" altLang="en-US" sz="1700" b="1" dirty="0" err="1">
                <a:effectLst>
                  <a:outerShdw blurRad="38100" dist="38100" dir="2700000" algn="tl">
                    <a:srgbClr val="000000"/>
                  </a:outerShdw>
                </a:effectLst>
              </a:rPr>
              <a:t>gustatorius</a:t>
            </a:r>
            <a:r>
              <a:rPr lang="en-GB" altLang="en-US" sz="1700" b="1" dirty="0">
                <a:effectLst>
                  <a:outerShdw blurRad="38100" dist="38100" dir="2700000" algn="tl">
                    <a:srgbClr val="000000"/>
                  </a:outerShdw>
                </a:effectLst>
              </a:rPr>
              <a:t> (SVS)</a:t>
            </a:r>
            <a:endParaRPr lang="sr-Latn-CS" altLang="en-US" sz="1700" b="1" dirty="0">
              <a:effectLst>
                <a:outerShdw blurRad="38100" dist="38100" dir="2700000" algn="tl">
                  <a:srgbClr val="000000"/>
                </a:outerShdw>
              </a:effectLst>
            </a:endParaRPr>
          </a:p>
          <a:p>
            <a:pPr eaLnBrk="1" hangingPunct="1">
              <a:buFont typeface="Wingdings" panose="05000000000000000000" pitchFamily="2" charset="2"/>
              <a:buNone/>
              <a:defRPr/>
            </a:pPr>
            <a:endParaRPr lang="sr-Latn-CS" altLang="en-US" sz="1700" b="1" dirty="0">
              <a:effectLst>
                <a:outerShdw blurRad="38100" dist="38100" dir="2700000" algn="tl">
                  <a:srgbClr val="000000"/>
                </a:outerShdw>
              </a:effectLst>
            </a:endParaRPr>
          </a:p>
        </p:txBody>
      </p:sp>
      <p:sp>
        <p:nvSpPr>
          <p:cNvPr id="75780" name="Rectangle 4">
            <a:extLst>
              <a:ext uri="{FF2B5EF4-FFF2-40B4-BE49-F238E27FC236}">
                <a16:creationId xmlns:a16="http://schemas.microsoft.com/office/drawing/2014/main" id="{930925A5-8548-9256-546A-ED2305C1365B}"/>
              </a:ext>
            </a:extLst>
          </p:cNvPr>
          <p:cNvSpPr>
            <a:spLocks noGrp="1" noChangeArrowheads="1"/>
          </p:cNvSpPr>
          <p:nvPr>
            <p:ph type="body" sz="half" idx="4294967295"/>
          </p:nvPr>
        </p:nvSpPr>
        <p:spPr>
          <a:xfrm>
            <a:off x="4787900" y="620713"/>
            <a:ext cx="4356100" cy="6237287"/>
          </a:xfrm>
        </p:spPr>
        <p:txBody>
          <a:bodyPr/>
          <a:lstStyle/>
          <a:p>
            <a:pPr eaLnBrk="1" hangingPunct="1">
              <a:defRPr/>
            </a:pPr>
            <a:r>
              <a:rPr lang="sr-Latn-CS" altLang="en-US" sz="1700" b="1" dirty="0">
                <a:solidFill>
                  <a:schemeClr val="tx2"/>
                </a:solidFill>
                <a:effectLst>
                  <a:outerShdw blurRad="38100" dist="38100" dir="2700000" algn="tl">
                    <a:srgbClr val="000000"/>
                  </a:outerShdw>
                </a:effectLst>
              </a:rPr>
              <a:t>N. VESTIBULOCOCHLEARIS (VIII)</a:t>
            </a:r>
          </a:p>
          <a:p>
            <a:pPr eaLnBrk="1" hangingPunct="1">
              <a:buFont typeface="Wingdings" panose="05000000000000000000" pitchFamily="2" charset="2"/>
              <a:buNone/>
              <a:defRPr/>
            </a:pPr>
            <a:r>
              <a:rPr lang="sr-Latn-CS" altLang="en-US" sz="1700" b="1" dirty="0">
                <a:effectLst>
                  <a:outerShdw blurRad="38100" dist="38100" dir="2700000" algn="tl">
                    <a:srgbClr val="000000"/>
                  </a:outerShdw>
                </a:effectLst>
              </a:rPr>
              <a:t>	a) N. Cochlearis</a:t>
            </a:r>
          </a:p>
          <a:p>
            <a:pPr eaLnBrk="1" hangingPunct="1">
              <a:buFont typeface="Wingdings" panose="05000000000000000000" pitchFamily="2" charset="2"/>
              <a:buNone/>
              <a:defRPr/>
            </a:pPr>
            <a:r>
              <a:rPr lang="sr-Latn-CS" altLang="en-US" sz="1700" b="1" dirty="0">
                <a:effectLst>
                  <a:outerShdw blurRad="38100" dist="38100" dir="2700000" algn="tl">
                    <a:srgbClr val="000000"/>
                  </a:outerShdw>
                </a:effectLst>
              </a:rPr>
              <a:t>	    - nc. cochlearis </a:t>
            </a:r>
            <a:r>
              <a:rPr lang="sr-Latn-CS" altLang="en-US" sz="1700" b="1" dirty="0" err="1">
                <a:effectLst>
                  <a:outerShdw blurRad="38100" dist="38100" dir="2700000" algn="tl">
                    <a:srgbClr val="000000"/>
                  </a:outerShdw>
                </a:effectLst>
              </a:rPr>
              <a:t>dorsalis</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S</a:t>
            </a:r>
            <a:r>
              <a:rPr lang="sr-Latn-CS" altLang="en-US" sz="1700" b="1" dirty="0">
                <a:effectLst>
                  <a:outerShdw blurRad="38100" dist="38100" dir="2700000" algn="tl">
                    <a:srgbClr val="000000"/>
                  </a:outerShdw>
                </a:effectLst>
              </a:rPr>
              <a:t>SS)</a:t>
            </a:r>
          </a:p>
          <a:p>
            <a:pPr eaLnBrk="1" hangingPunct="1">
              <a:buFont typeface="Wingdings" panose="05000000000000000000" pitchFamily="2" charset="2"/>
              <a:buNone/>
              <a:defRPr/>
            </a:pPr>
            <a:r>
              <a:rPr lang="sr-Latn-CS" altLang="en-US" sz="1700" b="1" dirty="0">
                <a:effectLst>
                  <a:outerShdw blurRad="38100" dist="38100" dir="2700000" algn="tl">
                    <a:srgbClr val="000000"/>
                  </a:outerShdw>
                </a:effectLst>
              </a:rPr>
              <a:t>	    - nc. cochlearis </a:t>
            </a:r>
            <a:r>
              <a:rPr lang="sr-Latn-CS" altLang="en-US" sz="1700" b="1" dirty="0" err="1">
                <a:effectLst>
                  <a:outerShdw blurRad="38100" dist="38100" dir="2700000" algn="tl">
                    <a:srgbClr val="000000"/>
                  </a:outerShdw>
                </a:effectLst>
              </a:rPr>
              <a:t>ventralis</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S</a:t>
            </a:r>
            <a:r>
              <a:rPr lang="sr-Latn-CS" altLang="en-US" sz="1700" b="1" dirty="0">
                <a:effectLst>
                  <a:outerShdw blurRad="38100" dist="38100" dir="2700000" algn="tl">
                    <a:srgbClr val="000000"/>
                  </a:outerShdw>
                </a:effectLst>
              </a:rPr>
              <a:t>SS)</a:t>
            </a:r>
          </a:p>
          <a:p>
            <a:pPr eaLnBrk="1" hangingPunct="1">
              <a:buFont typeface="Wingdings" panose="05000000000000000000" pitchFamily="2" charset="2"/>
              <a:buNone/>
              <a:defRPr/>
            </a:pPr>
            <a:r>
              <a:rPr lang="sr-Latn-CS" altLang="en-US" sz="1700" b="1" dirty="0">
                <a:effectLst>
                  <a:outerShdw blurRad="38100" dist="38100" dir="2700000" algn="tl">
                    <a:srgbClr val="000000"/>
                  </a:outerShdw>
                </a:effectLst>
              </a:rPr>
              <a:t>	b) N. Vestibularis</a:t>
            </a:r>
          </a:p>
          <a:p>
            <a:pPr eaLnBrk="1" hangingPunct="1">
              <a:buFont typeface="Wingdings" panose="05000000000000000000" pitchFamily="2" charset="2"/>
              <a:buNone/>
              <a:defRPr/>
            </a:pPr>
            <a:r>
              <a:rPr lang="sr-Latn-CS" altLang="en-US" sz="1700" b="1" dirty="0">
                <a:effectLst>
                  <a:outerShdw blurRad="38100" dist="38100" dir="2700000" algn="tl">
                    <a:srgbClr val="000000"/>
                  </a:outerShdw>
                </a:effectLst>
              </a:rPr>
              <a:t>	    - nc. vestibularis </a:t>
            </a:r>
            <a:r>
              <a:rPr lang="sr-Latn-CS" altLang="en-US" sz="1700" b="1" dirty="0" err="1">
                <a:effectLst>
                  <a:outerShdw blurRad="38100" dist="38100" dir="2700000" algn="tl">
                    <a:srgbClr val="000000"/>
                  </a:outerShdw>
                </a:effectLst>
              </a:rPr>
              <a:t>superior</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S</a:t>
            </a:r>
            <a:r>
              <a:rPr lang="sr-Latn-CS" altLang="en-US" sz="1700" b="1" dirty="0">
                <a:effectLst>
                  <a:outerShdw blurRad="38100" dist="38100" dir="2700000" algn="tl">
                    <a:srgbClr val="000000"/>
                  </a:outerShdw>
                </a:effectLst>
              </a:rPr>
              <a:t>SS)</a:t>
            </a:r>
          </a:p>
          <a:p>
            <a:pPr eaLnBrk="1" hangingPunct="1">
              <a:buFont typeface="Wingdings" panose="05000000000000000000" pitchFamily="2" charset="2"/>
              <a:buNone/>
              <a:defRPr/>
            </a:pPr>
            <a:r>
              <a:rPr lang="sr-Latn-CS" altLang="en-US" sz="1700" b="1" dirty="0">
                <a:effectLst>
                  <a:outerShdw blurRad="38100" dist="38100" dir="2700000" algn="tl">
                    <a:srgbClr val="000000"/>
                  </a:outerShdw>
                </a:effectLst>
              </a:rPr>
              <a:t>	    - nc. vestibularis </a:t>
            </a:r>
            <a:r>
              <a:rPr lang="sr-Latn-CS" altLang="en-US" sz="1700" b="1" dirty="0" err="1">
                <a:effectLst>
                  <a:outerShdw blurRad="38100" dist="38100" dir="2700000" algn="tl">
                    <a:srgbClr val="000000"/>
                  </a:outerShdw>
                </a:effectLst>
              </a:rPr>
              <a:t>lateralis</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S</a:t>
            </a:r>
            <a:r>
              <a:rPr lang="sr-Latn-CS" altLang="en-US" sz="1700" b="1" dirty="0">
                <a:effectLst>
                  <a:outerShdw blurRad="38100" dist="38100" dir="2700000" algn="tl">
                    <a:srgbClr val="000000"/>
                  </a:outerShdw>
                </a:effectLst>
              </a:rPr>
              <a:t>SS)</a:t>
            </a:r>
          </a:p>
          <a:p>
            <a:pPr eaLnBrk="1" hangingPunct="1">
              <a:buFont typeface="Wingdings" panose="05000000000000000000" pitchFamily="2" charset="2"/>
              <a:buNone/>
              <a:defRPr/>
            </a:pPr>
            <a:r>
              <a:rPr lang="sr-Latn-CS" altLang="en-US" sz="1700" b="1" dirty="0">
                <a:effectLst>
                  <a:outerShdw blurRad="38100" dist="38100" dir="2700000" algn="tl">
                    <a:srgbClr val="000000"/>
                  </a:outerShdw>
                </a:effectLst>
              </a:rPr>
              <a:t>         - nc. vestibularis </a:t>
            </a:r>
            <a:r>
              <a:rPr lang="sr-Latn-CS" altLang="en-US" sz="1700" b="1" dirty="0" err="1">
                <a:effectLst>
                  <a:outerShdw blurRad="38100" dist="38100" dir="2700000" algn="tl">
                    <a:srgbClr val="000000"/>
                  </a:outerShdw>
                </a:effectLst>
              </a:rPr>
              <a:t>inferior</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S</a:t>
            </a:r>
            <a:r>
              <a:rPr lang="sr-Latn-CS" altLang="en-US" sz="1700" b="1" dirty="0">
                <a:effectLst>
                  <a:outerShdw blurRad="38100" dist="38100" dir="2700000" algn="tl">
                    <a:srgbClr val="000000"/>
                  </a:outerShdw>
                </a:effectLst>
              </a:rPr>
              <a:t>SS)</a:t>
            </a:r>
          </a:p>
          <a:p>
            <a:pPr eaLnBrk="1" hangingPunct="1">
              <a:buFont typeface="Wingdings" panose="05000000000000000000" pitchFamily="2" charset="2"/>
              <a:buNone/>
              <a:defRPr/>
            </a:pPr>
            <a:r>
              <a:rPr lang="sr-Latn-CS" altLang="en-US" sz="1700" b="1" dirty="0">
                <a:effectLst>
                  <a:outerShdw blurRad="38100" dist="38100" dir="2700000" algn="tl">
                    <a:srgbClr val="000000"/>
                  </a:outerShdw>
                </a:effectLst>
              </a:rPr>
              <a:t>         - nc. vestibularis </a:t>
            </a:r>
            <a:r>
              <a:rPr lang="sr-Latn-CS" altLang="en-US" sz="1700" b="1" dirty="0" err="1">
                <a:effectLst>
                  <a:outerShdw blurRad="38100" dist="38100" dir="2700000" algn="tl">
                    <a:srgbClr val="000000"/>
                  </a:outerShdw>
                </a:effectLst>
              </a:rPr>
              <a:t>medialis</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S</a:t>
            </a:r>
            <a:r>
              <a:rPr lang="sr-Latn-CS" altLang="en-US" sz="1700" b="1" dirty="0">
                <a:effectLst>
                  <a:outerShdw blurRad="38100" dist="38100" dir="2700000" algn="tl">
                    <a:srgbClr val="000000"/>
                  </a:outerShdw>
                </a:effectLst>
              </a:rPr>
              <a:t>SS)</a:t>
            </a:r>
          </a:p>
          <a:p>
            <a:pPr eaLnBrk="1" hangingPunct="1">
              <a:buFont typeface="Wingdings" panose="05000000000000000000" pitchFamily="2" charset="2"/>
              <a:buNone/>
              <a:defRPr/>
            </a:pPr>
            <a:endParaRPr lang="sr-Latn-CS" altLang="en-US" sz="1700" b="1" dirty="0">
              <a:effectLst>
                <a:outerShdw blurRad="38100" dist="38100" dir="2700000" algn="tl">
                  <a:srgbClr val="000000"/>
                </a:outerShdw>
              </a:effectLst>
            </a:endParaRPr>
          </a:p>
          <a:p>
            <a:pPr eaLnBrk="1" hangingPunct="1">
              <a:defRPr/>
            </a:pPr>
            <a:r>
              <a:rPr lang="sr-Latn-CS" altLang="en-US" sz="1700" b="1" dirty="0">
                <a:solidFill>
                  <a:schemeClr val="tx2"/>
                </a:solidFill>
                <a:effectLst>
                  <a:outerShdw blurRad="38100" dist="38100" dir="2700000" algn="tl">
                    <a:srgbClr val="000000"/>
                  </a:outerShdw>
                </a:effectLst>
              </a:rPr>
              <a:t>N. FACIALIS (VII)</a:t>
            </a:r>
          </a:p>
          <a:p>
            <a:pPr eaLnBrk="1" hangingPunct="1">
              <a:buFont typeface="Wingdings" panose="05000000000000000000" pitchFamily="2" charset="2"/>
              <a:buNone/>
              <a:defRPr/>
            </a:pPr>
            <a:r>
              <a:rPr lang="sr-Latn-CS" altLang="en-US" sz="1700" b="1" dirty="0">
                <a:effectLst>
                  <a:outerShdw blurRad="38100" dist="38100" dir="2700000" algn="tl">
                    <a:srgbClr val="000000"/>
                  </a:outerShdw>
                </a:effectLst>
              </a:rPr>
              <a:t>	- nc. nervi </a:t>
            </a:r>
            <a:r>
              <a:rPr lang="sr-Latn-CS" altLang="en-US" sz="1700" b="1" dirty="0" err="1">
                <a:effectLst>
                  <a:outerShdw blurRad="38100" dist="38100" dir="2700000" algn="tl">
                    <a:srgbClr val="000000"/>
                  </a:outerShdw>
                </a:effectLst>
              </a:rPr>
              <a:t>facialis</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S</a:t>
            </a:r>
            <a:r>
              <a:rPr lang="sr-Latn-CS" altLang="en-US" sz="1700" b="1" dirty="0">
                <a:effectLst>
                  <a:outerShdw blurRad="38100" dist="38100" dir="2700000" algn="tl">
                    <a:srgbClr val="000000"/>
                  </a:outerShdw>
                </a:effectLst>
              </a:rPr>
              <a:t>VM)</a:t>
            </a:r>
          </a:p>
          <a:p>
            <a:pPr eaLnBrk="1" hangingPunct="1">
              <a:buFont typeface="Wingdings" panose="05000000000000000000" pitchFamily="2" charset="2"/>
              <a:buNone/>
              <a:defRPr/>
            </a:pPr>
            <a:r>
              <a:rPr lang="sr-Latn-CS" altLang="en-US" sz="1700" b="1" dirty="0">
                <a:effectLst>
                  <a:outerShdw blurRad="38100" dist="38100" dir="2700000" algn="tl">
                    <a:srgbClr val="000000"/>
                  </a:outerShdw>
                </a:effectLst>
              </a:rPr>
              <a:t>	- nc. salivatorius </a:t>
            </a:r>
            <a:r>
              <a:rPr lang="sr-Latn-CS" altLang="en-US" sz="1700" b="1" dirty="0" err="1">
                <a:effectLst>
                  <a:outerShdw blurRad="38100" dist="38100" dir="2700000" algn="tl">
                    <a:srgbClr val="000000"/>
                  </a:outerShdw>
                </a:effectLst>
              </a:rPr>
              <a:t>superior</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G</a:t>
            </a:r>
            <a:r>
              <a:rPr lang="sr-Latn-CS" altLang="en-US" sz="1700" b="1" dirty="0">
                <a:effectLst>
                  <a:outerShdw blurRad="38100" dist="38100" dir="2700000" algn="tl">
                    <a:srgbClr val="000000"/>
                  </a:outerShdw>
                </a:effectLst>
              </a:rPr>
              <a:t>VM)</a:t>
            </a:r>
          </a:p>
          <a:p>
            <a:pPr eaLnBrk="1" hangingPunct="1">
              <a:buFont typeface="Wingdings" panose="05000000000000000000" pitchFamily="2" charset="2"/>
              <a:buNone/>
              <a:defRPr/>
            </a:pPr>
            <a:r>
              <a:rPr lang="sr-Latn-CS" altLang="en-US" sz="1700" b="1" dirty="0">
                <a:effectLst>
                  <a:outerShdw blurRad="38100" dist="38100" dir="2700000" algn="tl">
                    <a:srgbClr val="000000"/>
                  </a:outerShdw>
                </a:effectLst>
              </a:rPr>
              <a:t>	- nc. spinalis n. </a:t>
            </a:r>
            <a:r>
              <a:rPr lang="sr-Latn-CS" altLang="en-US" sz="1700" b="1" dirty="0" err="1">
                <a:effectLst>
                  <a:outerShdw blurRad="38100" dist="38100" dir="2700000" algn="tl">
                    <a:srgbClr val="000000"/>
                  </a:outerShdw>
                </a:effectLst>
              </a:rPr>
              <a:t>trigemini</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G</a:t>
            </a:r>
            <a:r>
              <a:rPr lang="sr-Latn-CS" altLang="en-US" sz="1700" b="1" dirty="0">
                <a:effectLst>
                  <a:outerShdw blurRad="38100" dist="38100" dir="2700000" algn="tl">
                    <a:srgbClr val="000000"/>
                  </a:outerShdw>
                </a:effectLst>
              </a:rPr>
              <a:t>SS)</a:t>
            </a:r>
          </a:p>
          <a:p>
            <a:pPr eaLnBrk="1" hangingPunct="1">
              <a:buNone/>
              <a:defRPr/>
            </a:pPr>
            <a:r>
              <a:rPr lang="sr-Latn-CS" altLang="en-US" sz="1700" b="1" dirty="0">
                <a:effectLst>
                  <a:outerShdw blurRad="38100" dist="38100" dir="2700000" algn="tl">
                    <a:srgbClr val="000000"/>
                  </a:outerShdw>
                </a:effectLst>
              </a:rPr>
              <a:t>	- nc. </a:t>
            </a:r>
            <a:r>
              <a:rPr lang="sr-Latn-CS" altLang="en-US" sz="1700" b="1" dirty="0" err="1">
                <a:effectLst>
                  <a:outerShdw blurRad="38100" dist="38100" dir="2700000" algn="tl">
                    <a:srgbClr val="000000"/>
                  </a:outerShdw>
                </a:effectLst>
              </a:rPr>
              <a:t>solitarius</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G</a:t>
            </a:r>
            <a:r>
              <a:rPr lang="sr-Latn-CS" altLang="en-US" sz="1700" b="1" dirty="0">
                <a:effectLst>
                  <a:outerShdw blurRad="38100" dist="38100" dir="2700000" algn="tl">
                    <a:srgbClr val="000000"/>
                  </a:outerShdw>
                </a:effectLst>
              </a:rPr>
              <a:t>VS)</a:t>
            </a:r>
            <a:r>
              <a:rPr lang="sr-Cyrl-R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and its rostral</a:t>
            </a:r>
            <a:br>
              <a:rPr lang="sr-Cyrl-RS" altLang="en-US" sz="1700" b="1" dirty="0">
                <a:effectLst>
                  <a:outerShdw blurRad="38100" dist="38100" dir="2700000" algn="tl">
                    <a:srgbClr val="000000"/>
                  </a:outerShdw>
                </a:effectLst>
              </a:rPr>
            </a:br>
            <a:r>
              <a:rPr lang="sr-Cyrl-R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part</a:t>
            </a:r>
            <a:r>
              <a:rPr lang="sr-Cyrl-RS" altLang="en-US" sz="1700" b="1" dirty="0">
                <a:effectLst>
                  <a:outerShdw blurRad="38100" dist="38100" dir="2700000" algn="tl">
                    <a:srgbClr val="000000"/>
                  </a:outerShdw>
                </a:effectLst>
              </a:rPr>
              <a:t> </a:t>
            </a:r>
            <a:r>
              <a:rPr lang="en-GB" altLang="en-US" sz="1700" b="1" dirty="0" err="1">
                <a:effectLst>
                  <a:outerShdw blurRad="38100" dist="38100" dir="2700000" algn="tl">
                    <a:srgbClr val="000000"/>
                  </a:outerShdw>
                </a:effectLst>
              </a:rPr>
              <a:t>nc</a:t>
            </a:r>
            <a:r>
              <a:rPr lang="en-GB" altLang="en-US" sz="1700" b="1" dirty="0">
                <a:effectLst>
                  <a:outerShdw blurRad="38100" dist="38100" dir="2700000" algn="tl">
                    <a:srgbClr val="000000"/>
                  </a:outerShdw>
                </a:effectLst>
              </a:rPr>
              <a:t>. </a:t>
            </a:r>
            <a:r>
              <a:rPr lang="en-GB" altLang="en-US" sz="1700" b="1" dirty="0" err="1">
                <a:effectLst>
                  <a:outerShdw blurRad="38100" dist="38100" dir="2700000" algn="tl">
                    <a:srgbClr val="000000"/>
                  </a:outerShdw>
                </a:effectLst>
              </a:rPr>
              <a:t>gustatorius</a:t>
            </a:r>
            <a:r>
              <a:rPr lang="en-GB" altLang="en-US" sz="1700" b="1" dirty="0">
                <a:effectLst>
                  <a:outerShdw blurRad="38100" dist="38100" dir="2700000" algn="tl">
                    <a:srgbClr val="000000"/>
                  </a:outerShdw>
                </a:effectLst>
              </a:rPr>
              <a:t> (SVS)</a:t>
            </a:r>
            <a:endParaRPr lang="sr-Latn-CS" altLang="en-US" sz="1700" b="1" dirty="0">
              <a:effectLst>
                <a:outerShdw blurRad="38100" dist="38100" dir="2700000" algn="tl">
                  <a:srgbClr val="000000"/>
                </a:outerShdw>
              </a:effectLst>
            </a:endParaRPr>
          </a:p>
          <a:p>
            <a:pPr eaLnBrk="1" hangingPunct="1">
              <a:buFont typeface="Wingdings" panose="05000000000000000000" pitchFamily="2" charset="2"/>
              <a:buNone/>
              <a:defRPr/>
            </a:pPr>
            <a:endParaRPr lang="sr-Latn-CS" altLang="en-US" sz="1700" b="1" dirty="0">
              <a:effectLst>
                <a:outerShdw blurRad="38100" dist="38100" dir="2700000" algn="tl">
                  <a:srgbClr val="000000"/>
                </a:outerShdw>
              </a:effectLst>
            </a:endParaRPr>
          </a:p>
          <a:p>
            <a:pPr eaLnBrk="1" hangingPunct="1">
              <a:defRPr/>
            </a:pPr>
            <a:r>
              <a:rPr lang="sr-Latn-CS" altLang="en-US" sz="1700" b="1" dirty="0">
                <a:solidFill>
                  <a:schemeClr val="tx2"/>
                </a:solidFill>
                <a:effectLst>
                  <a:outerShdw blurRad="38100" dist="38100" dir="2700000" algn="tl">
                    <a:srgbClr val="000000"/>
                  </a:outerShdw>
                </a:effectLst>
              </a:rPr>
              <a:t>N. ABDUCENS (VI)</a:t>
            </a:r>
          </a:p>
          <a:p>
            <a:pPr eaLnBrk="1" hangingPunct="1">
              <a:buFont typeface="Wingdings" panose="05000000000000000000" pitchFamily="2" charset="2"/>
              <a:buNone/>
              <a:defRPr/>
            </a:pPr>
            <a:r>
              <a:rPr lang="sr-Latn-CS" altLang="en-US" sz="1700" b="1" dirty="0">
                <a:effectLst>
                  <a:outerShdw blurRad="38100" dist="38100" dir="2700000" algn="tl">
                    <a:srgbClr val="000000"/>
                  </a:outerShdw>
                </a:effectLst>
              </a:rPr>
              <a:t>	- nc. nervi </a:t>
            </a:r>
            <a:r>
              <a:rPr lang="sr-Latn-CS" altLang="en-US" sz="1700" b="1" dirty="0" err="1">
                <a:effectLst>
                  <a:outerShdw blurRad="38100" dist="38100" dir="2700000" algn="tl">
                    <a:srgbClr val="000000"/>
                  </a:outerShdw>
                </a:effectLst>
              </a:rPr>
              <a:t>abducentis</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G</a:t>
            </a:r>
            <a:r>
              <a:rPr lang="sr-Latn-CS" altLang="en-US" sz="1700" b="1" dirty="0">
                <a:effectLst>
                  <a:outerShdw blurRad="38100" dist="38100" dir="2700000" algn="tl">
                    <a:srgbClr val="000000"/>
                  </a:outerShdw>
                </a:effectLst>
              </a:rPr>
              <a:t>SM)</a:t>
            </a:r>
            <a:endParaRPr lang="en-US" altLang="en-US" sz="1700" b="1" dirty="0">
              <a:effectLst>
                <a:outerShdw blurRad="38100" dist="38100" dir="2700000" algn="tl">
                  <a:srgbClr val="000000"/>
                </a:outerShdw>
              </a:effectLst>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a:extLst>
              <a:ext uri="{FF2B5EF4-FFF2-40B4-BE49-F238E27FC236}">
                <a16:creationId xmlns:a16="http://schemas.microsoft.com/office/drawing/2014/main" id="{4C8C200B-F611-9C98-5199-E81A9DCA583E}"/>
              </a:ext>
            </a:extLst>
          </p:cNvPr>
          <p:cNvSpPr>
            <a:spLocks noGrp="1" noChangeArrowheads="1"/>
          </p:cNvSpPr>
          <p:nvPr>
            <p:ph type="title" idx="4294967295"/>
          </p:nvPr>
        </p:nvSpPr>
        <p:spPr>
          <a:xfrm>
            <a:off x="468313" y="0"/>
            <a:ext cx="8229600" cy="633413"/>
          </a:xfrm>
        </p:spPr>
        <p:txBody>
          <a:bodyPr/>
          <a:lstStyle/>
          <a:p>
            <a:pPr eaLnBrk="1" hangingPunct="1">
              <a:defRPr/>
            </a:pPr>
            <a:r>
              <a:rPr lang="en-GB" altLang="en-US" sz="2400" b="1" dirty="0">
                <a:solidFill>
                  <a:srgbClr val="0070C0"/>
                </a:solidFill>
                <a:effectLst>
                  <a:outerShdw blurRad="38100" dist="38100" dir="2700000" algn="tl">
                    <a:srgbClr val="000000"/>
                  </a:outerShdw>
                </a:effectLst>
              </a:rPr>
              <a:t>Nuclei of the cranial nerves</a:t>
            </a:r>
            <a:endParaRPr lang="en-US" altLang="en-US" sz="2400" b="1" dirty="0">
              <a:effectLst>
                <a:outerShdw blurRad="38100" dist="38100" dir="2700000" algn="tl">
                  <a:srgbClr val="000000"/>
                </a:outerShdw>
              </a:effectLst>
            </a:endParaRPr>
          </a:p>
        </p:txBody>
      </p:sp>
      <p:sp>
        <p:nvSpPr>
          <p:cNvPr id="75779" name="Rectangle 3">
            <a:extLst>
              <a:ext uri="{FF2B5EF4-FFF2-40B4-BE49-F238E27FC236}">
                <a16:creationId xmlns:a16="http://schemas.microsoft.com/office/drawing/2014/main" id="{B2C46FC0-E836-D53D-04EA-2270470BFEA4}"/>
              </a:ext>
            </a:extLst>
          </p:cNvPr>
          <p:cNvSpPr>
            <a:spLocks noGrp="1" noChangeArrowheads="1"/>
          </p:cNvSpPr>
          <p:nvPr>
            <p:ph type="body" sz="half" idx="4294967295"/>
          </p:nvPr>
        </p:nvSpPr>
        <p:spPr>
          <a:xfrm>
            <a:off x="16168" y="487705"/>
            <a:ext cx="9144000" cy="6264696"/>
          </a:xfrm>
        </p:spPr>
        <p:txBody>
          <a:bodyPr/>
          <a:lstStyle/>
          <a:p>
            <a:pPr eaLnBrk="1" hangingPunct="1">
              <a:defRPr/>
            </a:pPr>
            <a:r>
              <a:rPr lang="sr-Latn-CS" altLang="en-US" sz="1700" b="1" dirty="0">
                <a:solidFill>
                  <a:srgbClr val="0070C0"/>
                </a:solidFill>
                <a:effectLst>
                  <a:outerShdw blurRad="38100" dist="38100" dir="2700000" algn="tl">
                    <a:srgbClr val="000000"/>
                  </a:outerShdw>
                </a:effectLst>
              </a:rPr>
              <a:t>N. HYPOGLOSSUS (XII)</a:t>
            </a:r>
            <a:endParaRPr lang="sr-Cyrl-RS" altLang="en-US" sz="1700" b="1" dirty="0">
              <a:solidFill>
                <a:srgbClr val="0070C0"/>
              </a:solidFill>
              <a:effectLst>
                <a:outerShdw blurRad="38100" dist="38100" dir="2700000" algn="tl">
                  <a:srgbClr val="000000"/>
                </a:outerShdw>
              </a:effectLst>
            </a:endParaRPr>
          </a:p>
          <a:p>
            <a:pPr marL="0" indent="0" eaLnBrk="1" hangingPunct="1">
              <a:buNone/>
              <a:defRPr/>
            </a:pPr>
            <a:endParaRPr lang="sr-Latn-CS" altLang="en-US" sz="800" b="1" dirty="0">
              <a:solidFill>
                <a:schemeClr val="tx2"/>
              </a:solidFill>
              <a:effectLst>
                <a:outerShdw blurRad="38100" dist="38100" dir="2700000" algn="tl">
                  <a:srgbClr val="000000"/>
                </a:outerShdw>
              </a:effectLst>
            </a:endParaRPr>
          </a:p>
          <a:p>
            <a:pPr marL="0" lvl="0" indent="0">
              <a:spcBef>
                <a:spcPct val="0"/>
              </a:spcBef>
              <a:buNone/>
            </a:pPr>
            <a:r>
              <a:rPr lang="en-GB" altLang="en-US" sz="1700" b="1" dirty="0">
                <a:effectLst>
                  <a:outerShdw blurRad="38100" dist="38100" dir="2700000" algn="tl">
                    <a:srgbClr val="000000"/>
                  </a:outerShdw>
                </a:effectLst>
              </a:rPr>
              <a:t>       *</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hypoglossal nucleus (</a:t>
            </a:r>
            <a:r>
              <a:rPr lang="sr-Latn-CS" altLang="en-US" sz="1700" b="1" dirty="0" err="1">
                <a:effectLst>
                  <a:outerShdw blurRad="38100" dist="38100" dir="2700000" algn="tl">
                    <a:srgbClr val="000000"/>
                  </a:outerShdw>
                </a:effectLst>
              </a:rPr>
              <a:t>nc</a:t>
            </a:r>
            <a:r>
              <a:rPr lang="sr-Latn-CS" altLang="en-US" sz="1700" b="1" dirty="0">
                <a:effectLst>
                  <a:outerShdw blurRad="38100" dist="38100" dir="2700000" algn="tl">
                    <a:srgbClr val="000000"/>
                  </a:outerShdw>
                </a:effectLst>
              </a:rPr>
              <a:t>. nervi </a:t>
            </a:r>
            <a:r>
              <a:rPr lang="sr-Latn-CS" altLang="en-US" sz="1700" b="1" dirty="0" err="1">
                <a:effectLst>
                  <a:outerShdw blurRad="38100" dist="38100" dir="2700000" algn="tl">
                    <a:srgbClr val="000000"/>
                  </a:outerShdw>
                </a:effectLst>
              </a:rPr>
              <a:t>hypoglossi</a:t>
            </a:r>
            <a:r>
              <a:rPr lang="en-GB" altLang="en-US" sz="1700" b="1" dirty="0">
                <a:effectLst>
                  <a:outerShdw blurRad="38100" dist="38100" dir="2700000" algn="tl">
                    <a:srgbClr val="000000"/>
                  </a:outerShdw>
                </a:effectLst>
              </a:rPr>
              <a:t>)</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G</a:t>
            </a:r>
            <a:r>
              <a:rPr lang="sr-Latn-CS" altLang="en-US" sz="1700" b="1" dirty="0">
                <a:effectLst>
                  <a:outerShdw blurRad="38100" dist="38100" dir="2700000" algn="tl">
                    <a:srgbClr val="000000"/>
                  </a:outerShdw>
                </a:effectLst>
              </a:rPr>
              <a:t>SM)</a:t>
            </a:r>
            <a:r>
              <a:rPr lang="sr-Cyrl-RS" altLang="en-US" sz="1700" b="1" dirty="0">
                <a:effectLst>
                  <a:outerShdw blurRad="38100" dist="38100" dir="2700000" algn="tl">
                    <a:srgbClr val="000000"/>
                  </a:outerShdw>
                </a:effectLst>
              </a:rPr>
              <a:t> </a:t>
            </a:r>
            <a:br>
              <a:rPr lang="sr-Cyrl-RS" altLang="en-US" sz="1700" b="1" dirty="0">
                <a:effectLst>
                  <a:outerShdw blurRad="38100" dist="38100" dir="2700000" algn="tl">
                    <a:srgbClr val="000000"/>
                  </a:outerShdw>
                </a:effectLst>
              </a:rPr>
            </a:br>
            <a:r>
              <a:rPr lang="en-GB" altLang="en-US" sz="1700" b="1" dirty="0">
                <a:effectLst>
                  <a:outerShdw blurRad="38100" dist="38100" dir="2700000" algn="tl">
                    <a:srgbClr val="000000"/>
                  </a:outerShdw>
                </a:effectLst>
              </a:rPr>
              <a:t>- </a:t>
            </a:r>
            <a:r>
              <a:rPr lang="en-GB" sz="1400" dirty="0"/>
              <a:t>Located in the dorsomedial aspect of the caudal medulla oblongata, ventral to the floor of the fourth ventricle</a:t>
            </a:r>
            <a:br>
              <a:rPr lang="en-GB" sz="1400" dirty="0"/>
            </a:br>
            <a:r>
              <a:rPr lang="en-GB" sz="1400" dirty="0"/>
              <a:t>   near the midline, forms a triangular elevation – the hypoglossal trigone – in the floor of the midline of the</a:t>
            </a:r>
            <a:br>
              <a:rPr lang="en-GB" sz="1400" dirty="0"/>
            </a:br>
            <a:r>
              <a:rPr lang="en-GB" sz="1400" dirty="0"/>
              <a:t>   ventricle. The axons of these neurons course </a:t>
            </a:r>
            <a:r>
              <a:rPr lang="en-GB" sz="1400" dirty="0" err="1"/>
              <a:t>ventrolaterally</a:t>
            </a:r>
            <a:r>
              <a:rPr lang="en-GB" sz="1400" dirty="0"/>
              <a:t> and exit the medulla oblongata through the</a:t>
            </a:r>
            <a:br>
              <a:rPr lang="en-GB" sz="1400" dirty="0"/>
            </a:br>
            <a:r>
              <a:rPr lang="en-GB" sz="1400" dirty="0"/>
              <a:t>   ventrolateral groove that separates the pyramid and the olive. </a:t>
            </a:r>
            <a:endParaRPr lang="en-US" altLang="en-US" sz="1400" dirty="0">
              <a:solidFill>
                <a:srgbClr val="0D0D0D"/>
              </a:solidFill>
            </a:endParaRPr>
          </a:p>
          <a:p>
            <a:pPr marL="0" lvl="0" indent="0">
              <a:spcBef>
                <a:spcPct val="0"/>
              </a:spcBef>
            </a:pPr>
            <a:r>
              <a:rPr lang="en-US" altLang="en-US" sz="1400" dirty="0">
                <a:solidFill>
                  <a:srgbClr val="0D0D0D"/>
                </a:solidFill>
              </a:rPr>
              <a:t> The neurons of this nucleus innervate the muscles of the tongue and the geniohyoid muscle</a:t>
            </a:r>
          </a:p>
          <a:p>
            <a:pPr marL="0" lvl="0" indent="0">
              <a:spcBef>
                <a:spcPct val="0"/>
              </a:spcBef>
            </a:pPr>
            <a:r>
              <a:rPr lang="en-US" altLang="en-US" sz="1400" dirty="0">
                <a:solidFill>
                  <a:srgbClr val="0D0D0D"/>
                </a:solidFill>
              </a:rPr>
              <a:t> Receives motor impulses via the contralateral </a:t>
            </a:r>
            <a:r>
              <a:rPr lang="en-US" altLang="en-US" sz="1400" dirty="0" err="1">
                <a:solidFill>
                  <a:srgbClr val="0D0D0D"/>
                </a:solidFill>
              </a:rPr>
              <a:t>corticonuclear</a:t>
            </a:r>
            <a:r>
              <a:rPr lang="en-US" altLang="en-US" sz="1400" dirty="0">
                <a:solidFill>
                  <a:srgbClr val="0D0D0D"/>
                </a:solidFill>
              </a:rPr>
              <a:t> tract, and when this pathway is damaged, paralysis</a:t>
            </a:r>
            <a:br>
              <a:rPr lang="en-US" altLang="en-US" sz="1400" dirty="0">
                <a:solidFill>
                  <a:srgbClr val="0D0D0D"/>
                </a:solidFill>
              </a:rPr>
            </a:br>
            <a:r>
              <a:rPr lang="en-US" altLang="en-US" sz="1400" dirty="0">
                <a:solidFill>
                  <a:srgbClr val="0D0D0D"/>
                </a:solidFill>
              </a:rPr>
              <a:t>  of the muscles on the opposite side occurs</a:t>
            </a:r>
          </a:p>
          <a:p>
            <a:pPr marL="0" lvl="0" indent="0">
              <a:spcBef>
                <a:spcPct val="0"/>
              </a:spcBef>
            </a:pPr>
            <a:r>
              <a:rPr lang="en-US" altLang="en-US" sz="1400" dirty="0">
                <a:solidFill>
                  <a:srgbClr val="0D0D0D"/>
                </a:solidFill>
              </a:rPr>
              <a:t> Forms synapses with the solitary nucleus and the sensory nuclei of the trigeminal nerve, thereby participating in</a:t>
            </a:r>
            <a:br>
              <a:rPr lang="en-US" altLang="en-US" sz="1400" dirty="0">
                <a:solidFill>
                  <a:srgbClr val="0D0D0D"/>
                </a:solidFill>
              </a:rPr>
            </a:br>
            <a:r>
              <a:rPr lang="en-US" altLang="en-US" sz="1400" dirty="0">
                <a:solidFill>
                  <a:srgbClr val="0D0D0D"/>
                </a:solidFill>
              </a:rPr>
              <a:t>  reflex movements of the tongue (swallowing, chewing)</a:t>
            </a:r>
            <a:r>
              <a:rPr lang="en-US" altLang="en-US" sz="1400" dirty="0"/>
              <a:t> </a:t>
            </a:r>
          </a:p>
          <a:p>
            <a:pPr eaLnBrk="1" hangingPunct="1">
              <a:buFont typeface="Wingdings" panose="05000000000000000000" pitchFamily="2" charset="2"/>
              <a:buNone/>
              <a:defRPr/>
            </a:pPr>
            <a:endParaRPr lang="sr-Latn-CS" altLang="en-US" sz="1700" b="1" dirty="0">
              <a:effectLst>
                <a:outerShdw blurRad="38100" dist="38100" dir="2700000" algn="tl">
                  <a:srgbClr val="000000"/>
                </a:outerShdw>
              </a:effectLst>
            </a:endParaRPr>
          </a:p>
          <a:p>
            <a:pPr eaLnBrk="1" hangingPunct="1">
              <a:defRPr/>
            </a:pPr>
            <a:r>
              <a:rPr lang="sr-Latn-CS" altLang="en-US" sz="1700" b="1" dirty="0">
                <a:solidFill>
                  <a:srgbClr val="0070C0"/>
                </a:solidFill>
                <a:effectLst>
                  <a:outerShdw blurRad="38100" dist="38100" dir="2700000" algn="tl">
                    <a:srgbClr val="000000"/>
                  </a:outerShdw>
                </a:effectLst>
              </a:rPr>
              <a:t>N. ACCESSORIUS (XI)</a:t>
            </a:r>
          </a:p>
          <a:p>
            <a:pPr eaLnBrk="1" hangingPunct="1">
              <a:buFont typeface="Wingdings" panose="05000000000000000000" pitchFamily="2" charset="2"/>
              <a:buNone/>
              <a:defRPr/>
            </a:pPr>
            <a:r>
              <a:rPr lang="sr-Latn-CS" altLang="en-US" sz="1700" b="1" dirty="0">
                <a:effectLst>
                  <a:outerShdw blurRad="38100" dist="38100" dir="2700000" algn="tl">
                    <a:srgbClr val="000000"/>
                  </a:outerShdw>
                </a:effectLst>
              </a:rPr>
              <a:t>	</a:t>
            </a:r>
            <a:r>
              <a:rPr lang="sr-Cyrl-RS" altLang="en-US" sz="1700" b="1" dirty="0">
                <a:effectLst>
                  <a:outerShdw blurRad="38100" dist="38100" dir="2700000" algn="tl">
                    <a:srgbClr val="000000"/>
                  </a:outerShdw>
                </a:effectLst>
              </a:rPr>
              <a:t>*</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ambiguous nucleus (</a:t>
            </a:r>
            <a:r>
              <a:rPr lang="sr-Latn-CS" altLang="en-US" sz="1700" b="1" dirty="0" err="1">
                <a:effectLst>
                  <a:outerShdw blurRad="38100" dist="38100" dir="2700000" algn="tl">
                    <a:srgbClr val="000000"/>
                  </a:outerShdw>
                </a:effectLst>
              </a:rPr>
              <a:t>nc</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a</a:t>
            </a:r>
            <a:r>
              <a:rPr lang="sr-Latn-CS" altLang="en-US" sz="1700" b="1" dirty="0" err="1">
                <a:effectLst>
                  <a:outerShdw blurRad="38100" dist="38100" dir="2700000" algn="tl">
                    <a:srgbClr val="000000"/>
                  </a:outerShdw>
                </a:effectLst>
              </a:rPr>
              <a:t>mbiguus</a:t>
            </a:r>
            <a:r>
              <a:rPr lang="en-GB" altLang="en-US" sz="1700" b="1" dirty="0">
                <a:effectLst>
                  <a:outerShdw blurRad="38100" dist="38100" dir="2700000" algn="tl">
                    <a:srgbClr val="000000"/>
                  </a:outerShdw>
                </a:effectLst>
              </a:rPr>
              <a:t>)</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S</a:t>
            </a:r>
            <a:r>
              <a:rPr lang="sr-Latn-CS" altLang="en-US" sz="1700" b="1" dirty="0">
                <a:effectLst>
                  <a:outerShdw blurRad="38100" dist="38100" dir="2700000" algn="tl">
                    <a:srgbClr val="000000"/>
                  </a:outerShdw>
                </a:effectLst>
              </a:rPr>
              <a:t>VM)</a:t>
            </a:r>
            <a:r>
              <a:rPr lang="sr-Cyrl-RS" altLang="en-US" sz="1700" b="1" dirty="0">
                <a:effectLst>
                  <a:outerShdw blurRad="38100" dist="38100" dir="2700000" algn="tl">
                    <a:srgbClr val="000000"/>
                  </a:outerShdw>
                </a:effectLst>
              </a:rPr>
              <a:t> </a:t>
            </a:r>
            <a:br>
              <a:rPr lang="en-GB" altLang="en-US" sz="1400" dirty="0"/>
            </a:br>
            <a:r>
              <a:rPr lang="en-GB" altLang="en-US" sz="1400" dirty="0"/>
              <a:t>   - this nucleus is embedded in reticular formation</a:t>
            </a:r>
            <a:br>
              <a:rPr lang="en-GB" altLang="en-US" sz="1400" dirty="0"/>
            </a:br>
            <a:r>
              <a:rPr lang="en-GB" altLang="en-US" sz="1400" dirty="0"/>
              <a:t>      of medulla oblongata</a:t>
            </a:r>
            <a:br>
              <a:rPr lang="en-GB" altLang="en-US" sz="1400" dirty="0"/>
            </a:br>
            <a:r>
              <a:rPr lang="en-GB" altLang="en-US" sz="1400" dirty="0"/>
              <a:t>   - it lies dorsal to inferior olivary nucleus</a:t>
            </a:r>
            <a:br>
              <a:rPr lang="en-GB" altLang="en-US" sz="1400" dirty="0"/>
            </a:br>
            <a:r>
              <a:rPr lang="en-GB" altLang="en-US" sz="1400" dirty="0"/>
              <a:t>    </a:t>
            </a:r>
            <a:r>
              <a:rPr lang="sr-Cyrl-RS" altLang="en-US" sz="1400" dirty="0"/>
              <a:t>– </a:t>
            </a:r>
            <a:r>
              <a:rPr lang="en-GB" altLang="en-US" sz="1400" dirty="0"/>
              <a:t>the </a:t>
            </a:r>
            <a:r>
              <a:rPr lang="en-GB" altLang="en-US" sz="1400" dirty="0" err="1"/>
              <a:t>fibers</a:t>
            </a:r>
            <a:r>
              <a:rPr lang="en-GB" altLang="en-US" sz="1400" dirty="0"/>
              <a:t> of this nucleus are the part of </a:t>
            </a:r>
            <a:br>
              <a:rPr lang="en-GB" altLang="en-US" sz="1400" dirty="0"/>
            </a:br>
            <a:r>
              <a:rPr lang="en-GB" altLang="en-US" sz="1400" dirty="0"/>
              <a:t>      the</a:t>
            </a:r>
            <a:r>
              <a:rPr lang="sr-Cyrl-RS" altLang="en-US" sz="1400" dirty="0"/>
              <a:t> 9</a:t>
            </a:r>
            <a:r>
              <a:rPr lang="en-GB" altLang="en-US" sz="1400" dirty="0" err="1"/>
              <a:t>th</a:t>
            </a:r>
            <a:r>
              <a:rPr lang="sr-Cyrl-RS" altLang="en-US" sz="1400" dirty="0"/>
              <a:t>, 10</a:t>
            </a:r>
            <a:r>
              <a:rPr lang="en-GB" altLang="en-US" sz="1400" dirty="0" err="1"/>
              <a:t>th</a:t>
            </a:r>
            <a:r>
              <a:rPr lang="sr-Cyrl-RS" altLang="en-US" sz="1400" dirty="0"/>
              <a:t> </a:t>
            </a:r>
            <a:r>
              <a:rPr lang="en-GB" altLang="en-US" sz="1400" dirty="0"/>
              <a:t>and</a:t>
            </a:r>
            <a:r>
              <a:rPr lang="sr-Cyrl-RS" altLang="en-US" sz="1400" dirty="0"/>
              <a:t> 11</a:t>
            </a:r>
            <a:r>
              <a:rPr lang="en-GB" altLang="en-US" sz="1400" dirty="0" err="1"/>
              <a:t>th</a:t>
            </a:r>
            <a:r>
              <a:rPr lang="sr-Cyrl-RS" altLang="en-US" sz="1400" dirty="0"/>
              <a:t> </a:t>
            </a:r>
            <a:r>
              <a:rPr lang="en-GB" altLang="en-US" sz="1400" dirty="0"/>
              <a:t>cranial nerve and are distributed to </a:t>
            </a:r>
            <a:br>
              <a:rPr lang="en-GB" altLang="en-US" sz="1400" dirty="0"/>
            </a:br>
            <a:r>
              <a:rPr lang="en-GB" altLang="en-US" sz="1400" dirty="0"/>
              <a:t>      voluntary muscles of soft palate, pharynx and larynx</a:t>
            </a:r>
            <a:endParaRPr lang="sr-Latn-CS" altLang="en-US" sz="1400" dirty="0"/>
          </a:p>
          <a:p>
            <a:pPr eaLnBrk="1" hangingPunct="1">
              <a:buFont typeface="Wingdings" panose="05000000000000000000" pitchFamily="2" charset="2"/>
              <a:buNone/>
              <a:defRPr/>
            </a:pPr>
            <a:r>
              <a:rPr lang="sr-Latn-CS" altLang="en-US" sz="1700" b="1" dirty="0">
                <a:effectLst>
                  <a:outerShdw blurRad="38100" dist="38100" dir="2700000" algn="tl">
                    <a:srgbClr val="000000"/>
                  </a:outerShdw>
                </a:effectLst>
              </a:rPr>
              <a:t>	</a:t>
            </a:r>
            <a:r>
              <a:rPr lang="sr-Cyrl-RS" altLang="en-US" sz="1700" b="1" dirty="0">
                <a:effectLst>
                  <a:outerShdw blurRad="38100" dist="38100" dir="2700000" algn="tl">
                    <a:srgbClr val="000000"/>
                  </a:outerShdw>
                </a:effectLst>
              </a:rPr>
              <a:t>*</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spinal nerve of accessory nerve</a:t>
            </a:r>
            <a:br>
              <a:rPr lang="en-GB" altLang="en-US" sz="1700" b="1" dirty="0">
                <a:effectLst>
                  <a:outerShdw blurRad="38100" dist="38100" dir="2700000" algn="tl">
                    <a:srgbClr val="000000"/>
                  </a:outerShdw>
                </a:effectLst>
              </a:rPr>
            </a:br>
            <a:r>
              <a:rPr lang="en-GB" altLang="en-US" sz="1700" b="1" dirty="0">
                <a:effectLst>
                  <a:outerShdw blurRad="38100" dist="38100" dir="2700000" algn="tl">
                    <a:srgbClr val="000000"/>
                  </a:outerShdw>
                </a:effectLst>
              </a:rPr>
              <a:t>   (</a:t>
            </a:r>
            <a:r>
              <a:rPr lang="sr-Latn-CS" altLang="en-US" sz="1700" b="1" dirty="0" err="1">
                <a:effectLst>
                  <a:outerShdw blurRad="38100" dist="38100" dir="2700000" algn="tl">
                    <a:srgbClr val="000000"/>
                  </a:outerShdw>
                </a:effectLst>
              </a:rPr>
              <a:t>nc</a:t>
            </a:r>
            <a:r>
              <a:rPr lang="sr-Latn-CS" altLang="en-US" sz="1700" b="1" dirty="0">
                <a:effectLst>
                  <a:outerShdw blurRad="38100" dist="38100" dir="2700000" algn="tl">
                    <a:srgbClr val="000000"/>
                  </a:outerShdw>
                </a:effectLst>
              </a:rPr>
              <a:t>. spinalis n. </a:t>
            </a:r>
            <a:r>
              <a:rPr lang="sr-Latn-CS" altLang="en-US" sz="1700" b="1" dirty="0" err="1">
                <a:effectLst>
                  <a:outerShdw blurRad="38100" dist="38100" dir="2700000" algn="tl">
                    <a:srgbClr val="000000"/>
                  </a:outerShdw>
                </a:effectLst>
              </a:rPr>
              <a:t>accessorii</a:t>
            </a:r>
            <a:r>
              <a:rPr lang="en-GB" altLang="en-US" sz="1700" b="1" dirty="0">
                <a:effectLst>
                  <a:outerShdw blurRad="38100" dist="38100" dir="2700000" algn="tl">
                    <a:srgbClr val="000000"/>
                  </a:outerShdw>
                </a:effectLst>
              </a:rPr>
              <a:t>)</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S</a:t>
            </a:r>
            <a:r>
              <a:rPr lang="sr-Latn-CS" altLang="en-US" sz="1700" b="1" dirty="0">
                <a:effectLst>
                  <a:outerShdw blurRad="38100" dist="38100" dir="2700000" algn="tl">
                    <a:srgbClr val="000000"/>
                  </a:outerShdw>
                </a:effectLst>
              </a:rPr>
              <a:t>VM)</a:t>
            </a:r>
            <a:br>
              <a:rPr lang="en-GB" altLang="en-US" sz="1700" b="1" dirty="0">
                <a:effectLst>
                  <a:outerShdw blurRad="38100" dist="38100" dir="2700000" algn="tl">
                    <a:srgbClr val="000000"/>
                  </a:outerShdw>
                </a:effectLst>
              </a:rPr>
            </a:br>
            <a:r>
              <a:rPr lang="en-GB" altLang="en-US" sz="1700" b="1" dirty="0">
                <a:effectLst>
                  <a:outerShdw blurRad="38100" dist="38100" dir="2700000" algn="tl">
                    <a:srgbClr val="000000"/>
                  </a:outerShdw>
                </a:effectLst>
              </a:rPr>
              <a:t>    </a:t>
            </a:r>
            <a:r>
              <a:rPr lang="en-GB" altLang="en-US" sz="1400" dirty="0"/>
              <a:t>- this nucleus </a:t>
            </a:r>
            <a:r>
              <a:rPr lang="en-GB" sz="1400" dirty="0">
                <a:latin typeface="+mn-lt"/>
              </a:rPr>
              <a:t>extends from C1 to C6 segment of spinal cord and  is responsible for innervation of the</a:t>
            </a:r>
            <a:br>
              <a:rPr lang="en-GB" sz="1400" dirty="0">
                <a:latin typeface="+mn-lt"/>
              </a:rPr>
            </a:br>
            <a:r>
              <a:rPr lang="en-GB" sz="1400" dirty="0">
                <a:latin typeface="+mn-lt"/>
              </a:rPr>
              <a:t>       sternocleidomastoid and trapezius muscles. </a:t>
            </a:r>
            <a:br>
              <a:rPr lang="en-GB" sz="1400" dirty="0">
                <a:latin typeface="+mn-lt"/>
              </a:rPr>
            </a:br>
            <a:r>
              <a:rPr lang="en-GB" sz="1400" dirty="0">
                <a:latin typeface="+mn-lt"/>
              </a:rPr>
              <a:t>     - cells of the accessory nucleus provide </a:t>
            </a:r>
            <a:r>
              <a:rPr lang="en-GB" sz="1400" dirty="0" err="1">
                <a:latin typeface="+mn-lt"/>
              </a:rPr>
              <a:t>fibers</a:t>
            </a:r>
            <a:r>
              <a:rPr lang="en-GB" sz="1400" dirty="0">
                <a:latin typeface="+mn-lt"/>
              </a:rPr>
              <a:t> for the spinal root of accessory cranial nerve</a:t>
            </a:r>
            <a:r>
              <a:rPr lang="en-GB" sz="1400" dirty="0"/>
              <a:t> </a:t>
            </a:r>
            <a:r>
              <a:rPr lang="en-GB" sz="1400" dirty="0">
                <a:latin typeface="+mn-lt"/>
              </a:rPr>
              <a:t>XI</a:t>
            </a:r>
            <a:endParaRPr lang="sr-Latn-CS" altLang="en-US" sz="1700" b="1" dirty="0">
              <a:effectLst>
                <a:outerShdw blurRad="38100" dist="38100" dir="2700000" algn="tl">
                  <a:srgbClr val="000000"/>
                </a:outerShdw>
              </a:effectLst>
            </a:endParaRPr>
          </a:p>
        </p:txBody>
      </p:sp>
      <p:sp>
        <p:nvSpPr>
          <p:cNvPr id="3" name="Rectangle 2">
            <a:extLst>
              <a:ext uri="{FF2B5EF4-FFF2-40B4-BE49-F238E27FC236}">
                <a16:creationId xmlns:a16="http://schemas.microsoft.com/office/drawing/2014/main" id="{0126DD1C-4985-8C82-CFBB-96D7FF53D3D3}"/>
              </a:ext>
            </a:extLst>
          </p:cNvPr>
          <p:cNvSpPr>
            <a:spLocks noChangeArrowheads="1"/>
          </p:cNvSpPr>
          <p:nvPr/>
        </p:nvSpPr>
        <p:spPr bwMode="auto">
          <a:xfrm>
            <a:off x="0" y="-138499"/>
            <a:ext cx="184731"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6" name="Picture 2">
            <a:extLst>
              <a:ext uri="{FF2B5EF4-FFF2-40B4-BE49-F238E27FC236}">
                <a16:creationId xmlns:a16="http://schemas.microsoft.com/office/drawing/2014/main" id="{E48E2439-687E-F819-A4A2-9B8DFD305C6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1495" t="13701" r="978" b="-1862"/>
          <a:stretch/>
        </p:blipFill>
        <p:spPr bwMode="auto">
          <a:xfrm>
            <a:off x="5436096" y="3068960"/>
            <a:ext cx="3539182" cy="279763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278567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Picture 4">
            <a:extLst>
              <a:ext uri="{FF2B5EF4-FFF2-40B4-BE49-F238E27FC236}">
                <a16:creationId xmlns:a16="http://schemas.microsoft.com/office/drawing/2014/main" id="{7231BBDE-11E2-7426-0469-8D348878499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640" r="38460" b="38190"/>
          <a:stretch>
            <a:fillRect/>
          </a:stretch>
        </p:blipFill>
        <p:spPr bwMode="auto">
          <a:xfrm>
            <a:off x="684213" y="101600"/>
            <a:ext cx="7848600" cy="675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7702329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4" descr="Untitled-3">
            <a:extLst>
              <a:ext uri="{FF2B5EF4-FFF2-40B4-BE49-F238E27FC236}">
                <a16:creationId xmlns:a16="http://schemas.microsoft.com/office/drawing/2014/main" id="{C8EFF7AD-5F3E-9A33-F0B2-877AA9E807F9}"/>
              </a:ext>
            </a:extLst>
          </p:cNvPr>
          <p:cNvPicPr>
            <a:picLocks noChangeAspect="1" noChangeArrowheads="1"/>
          </p:cNvPicPr>
          <p:nvPr/>
        </p:nvPicPr>
        <p:blipFill>
          <a:blip r:embed="rId2">
            <a:lum contrast="24000"/>
            <a:extLst>
              <a:ext uri="{28A0092B-C50C-407E-A947-70E740481C1C}">
                <a14:useLocalDpi xmlns:a14="http://schemas.microsoft.com/office/drawing/2010/main" val="0"/>
              </a:ext>
            </a:extLst>
          </a:blip>
          <a:srcRect l="13690" t="17883" r="7317" b="23878"/>
          <a:stretch>
            <a:fillRect/>
          </a:stretch>
        </p:blipFill>
        <p:spPr bwMode="auto">
          <a:xfrm>
            <a:off x="1619250" y="260350"/>
            <a:ext cx="6035675" cy="6237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9658619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Untitled-3">
            <a:extLst>
              <a:ext uri="{FF2B5EF4-FFF2-40B4-BE49-F238E27FC236}">
                <a16:creationId xmlns:a16="http://schemas.microsoft.com/office/drawing/2014/main" id="{A19F10AC-53E5-5D1B-D9CC-11E0CE427982}"/>
              </a:ext>
            </a:extLst>
          </p:cNvPr>
          <p:cNvPicPr>
            <a:picLocks noChangeAspect="1" noChangeArrowheads="1"/>
          </p:cNvPicPr>
          <p:nvPr/>
        </p:nvPicPr>
        <p:blipFill rotWithShape="1">
          <a:blip r:embed="rId2" cstate="print">
            <a:lum contrast="24000"/>
            <a:extLst>
              <a:ext uri="{28A0092B-C50C-407E-A947-70E740481C1C}">
                <a14:useLocalDpi xmlns:a14="http://schemas.microsoft.com/office/drawing/2010/main" val="0"/>
              </a:ext>
            </a:extLst>
          </a:blip>
          <a:srcRect l="13690" t="17883" r="7317" b="28998"/>
          <a:stretch/>
        </p:blipFill>
        <p:spPr bwMode="auto">
          <a:xfrm>
            <a:off x="5807680" y="3737701"/>
            <a:ext cx="3312368" cy="3122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78" name="Rectangle 2">
            <a:extLst>
              <a:ext uri="{FF2B5EF4-FFF2-40B4-BE49-F238E27FC236}">
                <a16:creationId xmlns:a16="http://schemas.microsoft.com/office/drawing/2014/main" id="{AC2CBC45-CC20-4ABD-A8DE-E67DB930514E}"/>
              </a:ext>
            </a:extLst>
          </p:cNvPr>
          <p:cNvSpPr>
            <a:spLocks noGrp="1" noChangeArrowheads="1"/>
          </p:cNvSpPr>
          <p:nvPr>
            <p:ph type="title" idx="4294967295"/>
          </p:nvPr>
        </p:nvSpPr>
        <p:spPr>
          <a:xfrm>
            <a:off x="468313" y="0"/>
            <a:ext cx="8229600" cy="633413"/>
          </a:xfrm>
        </p:spPr>
        <p:txBody>
          <a:bodyPr/>
          <a:lstStyle/>
          <a:p>
            <a:pPr eaLnBrk="1" hangingPunct="1">
              <a:defRPr/>
            </a:pPr>
            <a:r>
              <a:rPr lang="en-GB" altLang="en-US" sz="2400" b="1" dirty="0">
                <a:solidFill>
                  <a:srgbClr val="0070C0"/>
                </a:solidFill>
                <a:effectLst>
                  <a:outerShdw blurRad="38100" dist="38100" dir="2700000" algn="tl">
                    <a:srgbClr val="000000"/>
                  </a:outerShdw>
                </a:effectLst>
              </a:rPr>
              <a:t>Nuclei of the cranial nerves</a:t>
            </a:r>
            <a:endParaRPr lang="en-US" altLang="en-US" sz="2400" b="1" dirty="0">
              <a:effectLst>
                <a:outerShdw blurRad="38100" dist="38100" dir="2700000" algn="tl">
                  <a:srgbClr val="000000"/>
                </a:outerShdw>
              </a:effectLst>
            </a:endParaRPr>
          </a:p>
        </p:txBody>
      </p:sp>
      <p:sp>
        <p:nvSpPr>
          <p:cNvPr id="75779" name="Rectangle 3">
            <a:extLst>
              <a:ext uri="{FF2B5EF4-FFF2-40B4-BE49-F238E27FC236}">
                <a16:creationId xmlns:a16="http://schemas.microsoft.com/office/drawing/2014/main" id="{921D3A42-287E-EE32-EA20-A7538962491A}"/>
              </a:ext>
            </a:extLst>
          </p:cNvPr>
          <p:cNvSpPr>
            <a:spLocks noGrp="1" noChangeArrowheads="1"/>
          </p:cNvSpPr>
          <p:nvPr>
            <p:ph type="body" sz="half" idx="4294967295"/>
          </p:nvPr>
        </p:nvSpPr>
        <p:spPr>
          <a:xfrm>
            <a:off x="-22365" y="326018"/>
            <a:ext cx="9142413" cy="6381750"/>
          </a:xfrm>
        </p:spPr>
        <p:txBody>
          <a:bodyPr/>
          <a:lstStyle/>
          <a:p>
            <a:pPr eaLnBrk="1" hangingPunct="1">
              <a:defRPr/>
            </a:pPr>
            <a:r>
              <a:rPr lang="sr-Latn-CS" altLang="en-US" sz="1700" b="1" dirty="0">
                <a:solidFill>
                  <a:srgbClr val="0070C0"/>
                </a:solidFill>
                <a:effectLst>
                  <a:outerShdw blurRad="38100" dist="38100" dir="2700000" algn="tl">
                    <a:srgbClr val="000000"/>
                  </a:outerShdw>
                </a:effectLst>
              </a:rPr>
              <a:t>N. VAGUS (X)</a:t>
            </a:r>
            <a:endParaRPr lang="en-GB" altLang="en-US" sz="1700" b="1" dirty="0">
              <a:solidFill>
                <a:srgbClr val="0070C0"/>
              </a:solidFill>
              <a:effectLst>
                <a:outerShdw blurRad="38100" dist="38100" dir="2700000" algn="tl">
                  <a:srgbClr val="000000"/>
                </a:outerShdw>
              </a:effectLst>
            </a:endParaRPr>
          </a:p>
          <a:p>
            <a:pPr eaLnBrk="1" hangingPunct="1">
              <a:defRPr/>
            </a:pPr>
            <a:endParaRPr lang="sr-Latn-CS" altLang="en-US" sz="800" b="1" dirty="0">
              <a:solidFill>
                <a:schemeClr val="tx2"/>
              </a:solidFill>
              <a:effectLst>
                <a:outerShdw blurRad="38100" dist="38100" dir="2700000" algn="tl">
                  <a:srgbClr val="000000"/>
                </a:outerShdw>
              </a:effectLst>
            </a:endParaRPr>
          </a:p>
          <a:p>
            <a:pPr eaLnBrk="1" hangingPunct="1">
              <a:buFont typeface="Wingdings" panose="05000000000000000000" pitchFamily="2" charset="2"/>
              <a:buNone/>
              <a:defRPr/>
            </a:pPr>
            <a:r>
              <a:rPr lang="sr-Latn-CS" altLang="en-US" sz="1700" b="1" dirty="0">
                <a:effectLst>
                  <a:outerShdw blurRad="38100" dist="38100" dir="2700000" algn="tl">
                    <a:srgbClr val="000000"/>
                  </a:outerShdw>
                </a:effectLst>
              </a:rPr>
              <a:t>	</a:t>
            </a:r>
            <a:r>
              <a:rPr lang="sr-Cyrl-RS" altLang="en-US" sz="1700" b="1" dirty="0">
                <a:effectLst>
                  <a:outerShdw blurRad="38100" dist="38100" dir="2700000" algn="tl">
                    <a:srgbClr val="000000"/>
                  </a:outerShdw>
                </a:effectLst>
              </a:rPr>
              <a:t>*</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ambiguous nucleus (</a:t>
            </a:r>
            <a:r>
              <a:rPr lang="sr-Latn-CS" altLang="en-US" sz="1700" b="1" dirty="0" err="1">
                <a:effectLst>
                  <a:outerShdw blurRad="38100" dist="38100" dir="2700000" algn="tl">
                    <a:srgbClr val="000000"/>
                  </a:outerShdw>
                </a:effectLst>
              </a:rPr>
              <a:t>nc</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a</a:t>
            </a:r>
            <a:r>
              <a:rPr lang="sr-Latn-CS" altLang="en-US" sz="1700" b="1" dirty="0" err="1">
                <a:effectLst>
                  <a:outerShdw blurRad="38100" dist="38100" dir="2700000" algn="tl">
                    <a:srgbClr val="000000"/>
                  </a:outerShdw>
                </a:effectLst>
              </a:rPr>
              <a:t>mbiguus</a:t>
            </a:r>
            <a:r>
              <a:rPr lang="en-GB" altLang="en-US" sz="1700" b="1" dirty="0">
                <a:effectLst>
                  <a:outerShdw blurRad="38100" dist="38100" dir="2700000" algn="tl">
                    <a:srgbClr val="000000"/>
                  </a:outerShdw>
                </a:effectLst>
              </a:rPr>
              <a:t>)</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S</a:t>
            </a:r>
            <a:r>
              <a:rPr lang="sr-Latn-CS" altLang="en-US" sz="1700" b="1" dirty="0">
                <a:effectLst>
                  <a:outerShdw blurRad="38100" dist="38100" dir="2700000" algn="tl">
                    <a:srgbClr val="000000"/>
                  </a:outerShdw>
                </a:effectLst>
              </a:rPr>
              <a:t>VM)</a:t>
            </a:r>
            <a:br>
              <a:rPr lang="sr-Cyrl-RS" altLang="en-US" sz="1700" b="1" dirty="0">
                <a:effectLst>
                  <a:outerShdw blurRad="38100" dist="38100" dir="2700000" algn="tl">
                    <a:srgbClr val="000000"/>
                  </a:outerShdw>
                </a:effectLst>
              </a:rPr>
            </a:br>
            <a:r>
              <a:rPr lang="sr-Cyrl-RS" altLang="en-US" sz="1400" b="1" dirty="0">
                <a:effectLst>
                  <a:outerShdw blurRad="38100" dist="38100" dir="2700000" algn="tl">
                    <a:srgbClr val="000000"/>
                  </a:outerShdw>
                </a:effectLst>
              </a:rPr>
              <a:t>   </a:t>
            </a:r>
            <a:r>
              <a:rPr lang="en-GB" altLang="en-US" sz="1400" dirty="0"/>
              <a:t> - this nucleus is embedded in reticular formation of medulla oblongata, dorsal to inferior olivary nucleus</a:t>
            </a:r>
            <a:br>
              <a:rPr lang="en-GB" altLang="en-US" sz="1400" dirty="0"/>
            </a:br>
            <a:r>
              <a:rPr lang="en-GB" altLang="en-US" sz="1400" dirty="0"/>
              <a:t>    </a:t>
            </a:r>
            <a:r>
              <a:rPr lang="sr-Cyrl-RS" altLang="en-US" sz="1400" dirty="0"/>
              <a:t>– </a:t>
            </a:r>
            <a:r>
              <a:rPr lang="en-GB" altLang="en-US" sz="1400" dirty="0"/>
              <a:t>the middle part of this nucleus gives rise to the </a:t>
            </a:r>
            <a:r>
              <a:rPr lang="en-GB" altLang="en-US" sz="1400" dirty="0" err="1"/>
              <a:t>fibers</a:t>
            </a:r>
            <a:r>
              <a:rPr lang="en-GB" altLang="en-US" sz="1400" dirty="0"/>
              <a:t> of </a:t>
            </a:r>
            <a:r>
              <a:rPr lang="sr-Cyrl-RS" altLang="en-US" sz="1400" dirty="0"/>
              <a:t>10</a:t>
            </a:r>
            <a:r>
              <a:rPr lang="en-GB" altLang="en-US" sz="1400" dirty="0" err="1"/>
              <a:t>th</a:t>
            </a:r>
            <a:r>
              <a:rPr lang="sr-Cyrl-RS" altLang="en-US" sz="1400" dirty="0"/>
              <a:t> </a:t>
            </a:r>
            <a:r>
              <a:rPr lang="en-GB" altLang="en-US" sz="1400" dirty="0"/>
              <a:t>nerve for voluntary muscles of</a:t>
            </a:r>
            <a:br>
              <a:rPr lang="en-GB" altLang="en-US" sz="1400" dirty="0"/>
            </a:br>
            <a:r>
              <a:rPr lang="en-GB" altLang="en-US" sz="1400" dirty="0"/>
              <a:t>       soft palate, pharynx and larynx</a:t>
            </a:r>
            <a:br>
              <a:rPr lang="en-GB" altLang="en-US" sz="1400" dirty="0"/>
            </a:br>
            <a:r>
              <a:rPr lang="en-GB" altLang="en-US" sz="1400" dirty="0"/>
              <a:t>     - this part of nucleus that gives </a:t>
            </a:r>
            <a:r>
              <a:rPr lang="en-GB" altLang="en-US" sz="1400" dirty="0" err="1"/>
              <a:t>fibers</a:t>
            </a:r>
            <a:r>
              <a:rPr lang="en-GB" altLang="en-US" sz="1400" dirty="0"/>
              <a:t> to 10</a:t>
            </a:r>
            <a:r>
              <a:rPr lang="en-GB" altLang="en-US" sz="1400" baseline="30000" dirty="0"/>
              <a:t>th</a:t>
            </a:r>
            <a:r>
              <a:rPr lang="en-GB" altLang="en-US" sz="1400" dirty="0"/>
              <a:t> cranial nerve </a:t>
            </a:r>
            <a:r>
              <a:rPr lang="en-GB" altLang="en-US" sz="1400" b="1" u="sng" dirty="0">
                <a:effectLst>
                  <a:outerShdw blurRad="38100" dist="38100" dir="2700000" algn="tl">
                    <a:srgbClr val="000000">
                      <a:alpha val="43137"/>
                    </a:srgbClr>
                  </a:outerShdw>
                </a:effectLst>
              </a:rPr>
              <a:t>also contains </a:t>
            </a:r>
            <a:r>
              <a:rPr lang="en-GB" altLang="en-US" sz="1400" b="1" u="sng" dirty="0" err="1">
                <a:effectLst>
                  <a:outerShdw blurRad="38100" dist="38100" dir="2700000" algn="tl">
                    <a:srgbClr val="000000">
                      <a:alpha val="43137"/>
                    </a:srgbClr>
                  </a:outerShdw>
                </a:effectLst>
              </a:rPr>
              <a:t>parasymapthetic</a:t>
            </a:r>
            <a:r>
              <a:rPr lang="en-GB" altLang="en-US" sz="1400" b="1" u="sng" dirty="0">
                <a:effectLst>
                  <a:outerShdw blurRad="38100" dist="38100" dir="2700000" algn="tl">
                    <a:srgbClr val="000000">
                      <a:alpha val="43137"/>
                    </a:srgbClr>
                  </a:outerShdw>
                </a:effectLst>
              </a:rPr>
              <a:t> neurons for</a:t>
            </a:r>
            <a:br>
              <a:rPr lang="en-GB" altLang="en-US" sz="1400" b="1" u="sng" dirty="0">
                <a:effectLst>
                  <a:outerShdw blurRad="38100" dist="38100" dir="2700000" algn="tl">
                    <a:srgbClr val="000000">
                      <a:alpha val="43137"/>
                    </a:srgbClr>
                  </a:outerShdw>
                </a:effectLst>
              </a:rPr>
            </a:br>
            <a:r>
              <a:rPr lang="en-GB" altLang="en-US" sz="1400" b="1" dirty="0">
                <a:effectLst>
                  <a:outerShdw blurRad="38100" dist="38100" dir="2700000" algn="tl">
                    <a:srgbClr val="000000">
                      <a:alpha val="43137"/>
                    </a:srgbClr>
                  </a:outerShdw>
                </a:effectLst>
              </a:rPr>
              <a:t>      </a:t>
            </a:r>
            <a:r>
              <a:rPr lang="en-GB" altLang="en-US" sz="1400" b="1" u="sng" dirty="0">
                <a:effectLst>
                  <a:outerShdw blurRad="38100" dist="38100" dir="2700000" algn="tl">
                    <a:srgbClr val="000000">
                      <a:alpha val="43137"/>
                    </a:srgbClr>
                  </a:outerShdw>
                </a:effectLst>
              </a:rPr>
              <a:t>the regulation of the frequency of heart beating</a:t>
            </a:r>
            <a:br>
              <a:rPr lang="en-GB" altLang="en-US" sz="1400" b="1" u="sng" dirty="0">
                <a:effectLst>
                  <a:outerShdw blurRad="38100" dist="38100" dir="2700000" algn="tl">
                    <a:srgbClr val="000000"/>
                  </a:outerShdw>
                </a:effectLst>
              </a:rPr>
            </a:br>
            <a:r>
              <a:rPr lang="en-GB" altLang="en-US" sz="1400" dirty="0"/>
              <a:t>    - </a:t>
            </a:r>
            <a:r>
              <a:rPr lang="en-GB" altLang="en-US" sz="1400" u="sng" dirty="0">
                <a:effectLst>
                  <a:outerShdw blurRad="38100" dist="38100" dir="2700000" algn="tl">
                    <a:srgbClr val="000000"/>
                  </a:outerShdw>
                </a:effectLst>
              </a:rPr>
              <a:t>it is also a part of respiratory centre of the brainstem (as expiratory part of this centre)</a:t>
            </a:r>
            <a:br>
              <a:rPr lang="en-GB" altLang="en-US" sz="1600" dirty="0">
                <a:effectLst>
                  <a:outerShdw blurRad="38100" dist="38100" dir="2700000" algn="tl">
                    <a:srgbClr val="000000"/>
                  </a:outerShdw>
                </a:effectLst>
              </a:rPr>
            </a:br>
            <a:r>
              <a:rPr lang="en-GB" altLang="en-US" sz="1600" dirty="0">
                <a:effectLst>
                  <a:outerShdw blurRad="38100" dist="38100" dir="2700000" algn="tl">
                    <a:srgbClr val="000000"/>
                  </a:outerShdw>
                </a:effectLst>
              </a:rPr>
              <a:t>  </a:t>
            </a:r>
            <a:endParaRPr lang="sr-Latn-CS" altLang="en-US" sz="1700" b="1" dirty="0">
              <a:effectLst>
                <a:outerShdw blurRad="38100" dist="38100" dir="2700000" algn="tl">
                  <a:srgbClr val="000000"/>
                </a:outerShdw>
              </a:effectLst>
            </a:endParaRPr>
          </a:p>
          <a:p>
            <a:pPr eaLnBrk="1" hangingPunct="1">
              <a:buFont typeface="Wingdings" panose="05000000000000000000" pitchFamily="2" charset="2"/>
              <a:buNone/>
              <a:defRPr/>
            </a:pP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dorsal nucleus (</a:t>
            </a:r>
            <a:r>
              <a:rPr lang="sr-Latn-CS" altLang="en-US" sz="1700" b="1" dirty="0" err="1">
                <a:effectLst>
                  <a:outerShdw blurRad="38100" dist="38100" dir="2700000" algn="tl">
                    <a:srgbClr val="000000"/>
                  </a:outerShdw>
                </a:effectLst>
              </a:rPr>
              <a:t>nc</a:t>
            </a:r>
            <a:r>
              <a:rPr lang="sr-Latn-CS" altLang="en-US" sz="1700" b="1" dirty="0">
                <a:effectLst>
                  <a:outerShdw blurRad="38100" dist="38100" dir="2700000" algn="tl">
                    <a:srgbClr val="000000"/>
                  </a:outerShdw>
                </a:effectLst>
              </a:rPr>
              <a:t>. </a:t>
            </a:r>
            <a:r>
              <a:rPr lang="sr-Latn-CS" altLang="en-US" sz="1700" b="1" dirty="0" err="1">
                <a:effectLst>
                  <a:outerShdw blurRad="38100" dist="38100" dir="2700000" algn="tl">
                    <a:srgbClr val="000000"/>
                  </a:outerShdw>
                </a:effectLst>
              </a:rPr>
              <a:t>dorsalis</a:t>
            </a:r>
            <a:r>
              <a:rPr lang="sr-Latn-CS" altLang="en-US" sz="1700" b="1" dirty="0">
                <a:effectLst>
                  <a:outerShdw blurRad="38100" dist="38100" dir="2700000" algn="tl">
                    <a:srgbClr val="000000"/>
                  </a:outerShdw>
                </a:effectLst>
              </a:rPr>
              <a:t> n. vagi</a:t>
            </a:r>
            <a:r>
              <a:rPr lang="en-GB" altLang="en-US" sz="1700" b="1" dirty="0">
                <a:effectLst>
                  <a:outerShdw blurRad="38100" dist="38100" dir="2700000" algn="tl">
                    <a:srgbClr val="000000"/>
                  </a:outerShdw>
                </a:effectLst>
              </a:rPr>
              <a:t>)</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G</a:t>
            </a:r>
            <a:r>
              <a:rPr lang="sr-Latn-CS" altLang="en-US" sz="1700" b="1" dirty="0">
                <a:effectLst>
                  <a:outerShdw blurRad="38100" dist="38100" dir="2700000" algn="tl">
                    <a:srgbClr val="000000"/>
                  </a:outerShdw>
                </a:effectLst>
              </a:rPr>
              <a:t>VM – </a:t>
            </a:r>
            <a:r>
              <a:rPr lang="en-GB" altLang="en-US" sz="1700" b="1" dirty="0">
                <a:effectLst>
                  <a:outerShdw blurRad="38100" dist="38100" dir="2700000" algn="tl">
                    <a:srgbClr val="000000"/>
                  </a:outerShdw>
                </a:effectLst>
              </a:rPr>
              <a:t>parasympathetic</a:t>
            </a:r>
            <a:r>
              <a:rPr lang="sr-Latn-CS" altLang="en-US" sz="1700" b="1" dirty="0">
                <a:effectLst>
                  <a:outerShdw blurRad="38100" dist="38100" dir="2700000" algn="tl">
                    <a:srgbClr val="000000"/>
                  </a:outerShdw>
                </a:effectLst>
              </a:rPr>
              <a:t>)</a:t>
            </a:r>
            <a:br>
              <a:rPr lang="en-GB" altLang="en-US" sz="1700" b="1" dirty="0">
                <a:effectLst>
                  <a:outerShdw blurRad="38100" dist="38100" dir="2700000" algn="tl">
                    <a:srgbClr val="000000"/>
                  </a:outerShdw>
                </a:effectLst>
              </a:rPr>
            </a:br>
            <a:r>
              <a:rPr lang="en-GB" altLang="en-US" sz="1700" b="1" dirty="0">
                <a:effectLst>
                  <a:outerShdw blurRad="38100" dist="38100" dir="2700000" algn="tl">
                    <a:srgbClr val="000000"/>
                  </a:outerShdw>
                </a:effectLst>
              </a:rPr>
              <a:t>   </a:t>
            </a:r>
            <a:r>
              <a:rPr lang="en-GB" altLang="en-US" sz="1400" dirty="0"/>
              <a:t>- this nucleus is the principal parasympathetic nucleus of the vagal nerve</a:t>
            </a:r>
            <a:br>
              <a:rPr lang="en-GB" altLang="en-US" sz="1400" dirty="0"/>
            </a:br>
            <a:r>
              <a:rPr lang="en-GB" altLang="en-US" sz="1400" dirty="0"/>
              <a:t>   - it is located in the medulla oblongata, in the floor of the 4</a:t>
            </a:r>
            <a:r>
              <a:rPr lang="en-GB" altLang="en-US" sz="1400" baseline="30000" dirty="0"/>
              <a:t>th</a:t>
            </a:r>
            <a:r>
              <a:rPr lang="en-GB" altLang="en-US" sz="1400" dirty="0"/>
              <a:t> ventricle just lateral to the hypoglossal nucleus</a:t>
            </a:r>
            <a:br>
              <a:rPr lang="en-GB" altLang="en-US" sz="1400" dirty="0"/>
            </a:br>
            <a:r>
              <a:rPr lang="en-GB" altLang="en-US" sz="1400" dirty="0"/>
              <a:t>     and underlies the vagal trigone (trigonum n. </a:t>
            </a:r>
            <a:r>
              <a:rPr lang="en-GB" altLang="en-US" sz="1400" dirty="0" err="1"/>
              <a:t>vagi</a:t>
            </a:r>
            <a:r>
              <a:rPr lang="en-GB" altLang="en-US" sz="1400" dirty="0"/>
              <a:t>)</a:t>
            </a:r>
            <a:br>
              <a:rPr lang="en-GB" altLang="en-US" sz="1400" dirty="0"/>
            </a:br>
            <a:r>
              <a:rPr lang="en-GB" altLang="en-US" sz="1400" dirty="0"/>
              <a:t>   - the </a:t>
            </a:r>
            <a:r>
              <a:rPr lang="en-GB" altLang="en-US" sz="1400" dirty="0" err="1"/>
              <a:t>fibers</a:t>
            </a:r>
            <a:r>
              <a:rPr lang="en-GB" altLang="en-US" sz="1400" dirty="0"/>
              <a:t> that exit from this nucleus </a:t>
            </a:r>
            <a:r>
              <a:rPr lang="en-GB" sz="1400" dirty="0"/>
              <a:t>controls parasympathetic tone in the heart, lungs, and abdominal</a:t>
            </a:r>
            <a:br>
              <a:rPr lang="en-GB" sz="1400" dirty="0"/>
            </a:br>
            <a:r>
              <a:rPr lang="en-GB" sz="1400" dirty="0"/>
              <a:t>     viscera</a:t>
            </a:r>
            <a:endParaRPr lang="sr-Latn-CS" altLang="en-US" sz="1400" dirty="0">
              <a:effectLst>
                <a:outerShdw blurRad="38100" dist="38100" dir="2700000" algn="tl">
                  <a:srgbClr val="000000"/>
                </a:outerShdw>
              </a:effectLst>
            </a:endParaRPr>
          </a:p>
        </p:txBody>
      </p:sp>
      <p:pic>
        <p:nvPicPr>
          <p:cNvPr id="4" name="Picture 2">
            <a:extLst>
              <a:ext uri="{FF2B5EF4-FFF2-40B4-BE49-F238E27FC236}">
                <a16:creationId xmlns:a16="http://schemas.microsoft.com/office/drawing/2014/main" id="{596D2F94-2E91-547A-8998-DAFE4D2361B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1495" t="13701" r="978" b="-1862"/>
          <a:stretch/>
        </p:blipFill>
        <p:spPr bwMode="auto">
          <a:xfrm>
            <a:off x="683568" y="4216528"/>
            <a:ext cx="3312368" cy="261834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9" name="Rectangle 3">
            <a:extLst>
              <a:ext uri="{FF2B5EF4-FFF2-40B4-BE49-F238E27FC236}">
                <a16:creationId xmlns:a16="http://schemas.microsoft.com/office/drawing/2014/main" id="{921D3A42-287E-EE32-EA20-A7538962491A}"/>
              </a:ext>
            </a:extLst>
          </p:cNvPr>
          <p:cNvSpPr>
            <a:spLocks noGrp="1" noChangeArrowheads="1"/>
          </p:cNvSpPr>
          <p:nvPr>
            <p:ph type="body" sz="half" idx="4294967295"/>
          </p:nvPr>
        </p:nvSpPr>
        <p:spPr>
          <a:xfrm>
            <a:off x="1587" y="-13997"/>
            <a:ext cx="9142413" cy="6381750"/>
          </a:xfrm>
        </p:spPr>
        <p:txBody>
          <a:bodyPr/>
          <a:lstStyle/>
          <a:p>
            <a:pPr eaLnBrk="1" hangingPunct="1">
              <a:defRPr/>
            </a:pPr>
            <a:r>
              <a:rPr lang="sr-Latn-CS" altLang="en-US" sz="1700" b="1" dirty="0">
                <a:solidFill>
                  <a:srgbClr val="0070C0"/>
                </a:solidFill>
                <a:effectLst>
                  <a:outerShdw blurRad="38100" dist="38100" dir="2700000" algn="tl">
                    <a:srgbClr val="000000"/>
                  </a:outerShdw>
                </a:effectLst>
              </a:rPr>
              <a:t>N. VAGUS (X)</a:t>
            </a:r>
            <a:endParaRPr lang="sr-Latn-CS" altLang="en-US" sz="800" dirty="0">
              <a:solidFill>
                <a:srgbClr val="0070C0"/>
              </a:solidFill>
              <a:effectLst>
                <a:outerShdw blurRad="38100" dist="38100" dir="2700000" algn="tl">
                  <a:srgbClr val="000000"/>
                </a:outerShdw>
              </a:effectLst>
            </a:endParaRPr>
          </a:p>
          <a:p>
            <a:pPr eaLnBrk="1" hangingPunct="1">
              <a:buFont typeface="Wingdings" panose="05000000000000000000" pitchFamily="2" charset="2"/>
              <a:buNone/>
              <a:defRPr/>
            </a:pPr>
            <a:r>
              <a:rPr lang="sr-Latn-CS" altLang="en-US" sz="1700" b="1" dirty="0">
                <a:effectLst>
                  <a:outerShdw blurRad="38100" dist="38100" dir="2700000" algn="tl">
                    <a:srgbClr val="000000"/>
                  </a:outerShdw>
                </a:effectLst>
              </a:rPr>
              <a:t>	</a:t>
            </a:r>
            <a:r>
              <a:rPr lang="sr-Cyrl-RS" altLang="en-US" sz="1700" b="1" dirty="0">
                <a:effectLst>
                  <a:outerShdw blurRad="38100" dist="38100" dir="2700000" algn="tl">
                    <a:srgbClr val="000000"/>
                  </a:outerShdw>
                </a:effectLst>
              </a:rPr>
              <a:t>*</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spinal trigeminal nucleus (</a:t>
            </a:r>
            <a:r>
              <a:rPr lang="sr-Latn-CS" altLang="en-US" sz="1700" b="1" dirty="0" err="1">
                <a:effectLst>
                  <a:outerShdw blurRad="38100" dist="38100" dir="2700000" algn="tl">
                    <a:srgbClr val="000000"/>
                  </a:outerShdw>
                </a:effectLst>
              </a:rPr>
              <a:t>nc</a:t>
            </a:r>
            <a:r>
              <a:rPr lang="sr-Latn-CS" altLang="en-US" sz="1700" b="1" dirty="0">
                <a:effectLst>
                  <a:outerShdw blurRad="38100" dist="38100" dir="2700000" algn="tl">
                    <a:srgbClr val="000000"/>
                  </a:outerShdw>
                </a:effectLst>
              </a:rPr>
              <a:t>. spinalis n. </a:t>
            </a:r>
            <a:r>
              <a:rPr lang="sr-Latn-CS" altLang="en-US" sz="1700" b="1" dirty="0" err="1">
                <a:effectLst>
                  <a:outerShdw blurRad="38100" dist="38100" dir="2700000" algn="tl">
                    <a:srgbClr val="000000"/>
                  </a:outerShdw>
                </a:effectLst>
              </a:rPr>
              <a:t>trigemini</a:t>
            </a:r>
            <a:r>
              <a:rPr lang="en-GB" altLang="en-US" sz="1700" b="1" dirty="0">
                <a:effectLst>
                  <a:outerShdw blurRad="38100" dist="38100" dir="2700000" algn="tl">
                    <a:srgbClr val="000000"/>
                  </a:outerShdw>
                </a:effectLst>
              </a:rPr>
              <a:t>)</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G</a:t>
            </a:r>
            <a:r>
              <a:rPr lang="sr-Latn-CS" altLang="en-US" sz="1700" b="1" dirty="0">
                <a:effectLst>
                  <a:outerShdw blurRad="38100" dist="38100" dir="2700000" algn="tl">
                    <a:srgbClr val="000000"/>
                  </a:outerShdw>
                </a:effectLst>
              </a:rPr>
              <a:t>SS)</a:t>
            </a:r>
            <a:r>
              <a:rPr lang="sr-Cyrl-RS" altLang="en-US" sz="1700" b="1" dirty="0">
                <a:effectLst>
                  <a:outerShdw blurRad="38100" dist="38100" dir="2700000" algn="tl">
                    <a:srgbClr val="000000"/>
                  </a:outerShdw>
                </a:effectLst>
              </a:rPr>
              <a:t> </a:t>
            </a:r>
            <a:endParaRPr lang="en-GB" altLang="en-US" sz="1700" dirty="0"/>
          </a:p>
          <a:p>
            <a:pPr eaLnBrk="1" hangingPunct="1">
              <a:buFont typeface="Wingdings" panose="05000000000000000000" pitchFamily="2" charset="2"/>
              <a:buNone/>
              <a:defRPr/>
            </a:pPr>
            <a:r>
              <a:rPr lang="en-GB" altLang="en-US" sz="1700" b="1" dirty="0">
                <a:effectLst>
                  <a:outerShdw blurRad="38100" dist="38100" dir="2700000" algn="tl">
                    <a:srgbClr val="000000"/>
                  </a:outerShdw>
                </a:effectLst>
              </a:rPr>
              <a:t>	     </a:t>
            </a:r>
            <a:r>
              <a:rPr lang="sr-Cyrl-RS" altLang="en-US" sz="1400" dirty="0">
                <a:effectLst>
                  <a:outerShdw blurRad="38100" dist="38100" dir="2700000" algn="tl">
                    <a:srgbClr val="000000"/>
                  </a:outerShdw>
                </a:effectLst>
              </a:rPr>
              <a:t>– </a:t>
            </a:r>
            <a:r>
              <a:rPr lang="en-GB" altLang="en-US" sz="1400" dirty="0"/>
              <a:t>this nucleus </a:t>
            </a:r>
            <a:r>
              <a:rPr lang="en-GB" sz="1400" i="0" dirty="0">
                <a:solidFill>
                  <a:srgbClr val="202122"/>
                </a:solidFill>
                <a:highlight>
                  <a:srgbClr val="FFFFFF"/>
                </a:highlight>
              </a:rPr>
              <a:t>receives afferents from </a:t>
            </a:r>
            <a:r>
              <a:rPr lang="en-GB" altLang="en-US" sz="1400" dirty="0"/>
              <a:t>5</a:t>
            </a:r>
            <a:r>
              <a:rPr lang="en-GB" altLang="en-US" sz="1400" baseline="30000" dirty="0"/>
              <a:t>th</a:t>
            </a:r>
            <a:r>
              <a:rPr lang="en-GB" altLang="en-US" sz="1400" dirty="0"/>
              <a:t>,</a:t>
            </a:r>
            <a:r>
              <a:rPr lang="sr-Cyrl-RS" altLang="en-US" sz="1400" dirty="0"/>
              <a:t> </a:t>
            </a:r>
            <a:r>
              <a:rPr lang="en-GB" altLang="en-US" sz="1400" dirty="0"/>
              <a:t>7</a:t>
            </a:r>
            <a:r>
              <a:rPr lang="en-GB" altLang="en-US" sz="1400" baseline="30000" dirty="0"/>
              <a:t>th</a:t>
            </a:r>
            <a:r>
              <a:rPr lang="en-GB" altLang="en-US" sz="1400" dirty="0"/>
              <a:t> , </a:t>
            </a:r>
            <a:r>
              <a:rPr lang="sr-Cyrl-RS" altLang="en-US" sz="1400" dirty="0"/>
              <a:t>9</a:t>
            </a:r>
            <a:r>
              <a:rPr lang="en-GB" altLang="en-US" sz="1400" baseline="30000" dirty="0" err="1"/>
              <a:t>th</a:t>
            </a:r>
            <a:r>
              <a:rPr lang="en-GB" altLang="en-US" sz="1400" dirty="0"/>
              <a:t> and</a:t>
            </a:r>
            <a:r>
              <a:rPr lang="sr-Cyrl-RS" altLang="en-US" sz="1400" dirty="0"/>
              <a:t> 10</a:t>
            </a:r>
            <a:r>
              <a:rPr lang="en-GB" altLang="en-US" sz="1400" baseline="30000" dirty="0" err="1"/>
              <a:t>th</a:t>
            </a:r>
            <a:r>
              <a:rPr lang="en-GB" altLang="en-US" sz="1400" dirty="0"/>
              <a:t> </a:t>
            </a:r>
            <a:r>
              <a:rPr lang="sr-Cyrl-RS" altLang="en-US" sz="1400" dirty="0"/>
              <a:t> </a:t>
            </a:r>
            <a:r>
              <a:rPr lang="en-GB" altLang="en-US" sz="1400" dirty="0"/>
              <a:t>cranial nerve </a:t>
            </a:r>
            <a:br>
              <a:rPr lang="en-GB" altLang="en-US" sz="1400" dirty="0"/>
            </a:br>
            <a:r>
              <a:rPr lang="en-GB" altLang="en-US" sz="1400" dirty="0"/>
              <a:t>      - </a:t>
            </a:r>
            <a:r>
              <a:rPr lang="en-GB" altLang="en-US" sz="1400" dirty="0">
                <a:highlight>
                  <a:srgbClr val="FFFFFF"/>
                </a:highlight>
              </a:rPr>
              <a:t>i</a:t>
            </a:r>
            <a:r>
              <a:rPr lang="en-GB" sz="1400" b="0" i="0" dirty="0">
                <a:effectLst/>
                <a:highlight>
                  <a:srgbClr val="FFFFFF"/>
                </a:highlight>
              </a:rPr>
              <a:t>t extends from the lower pons caudally to the level of C2 or C3 of the spinal cord.  </a:t>
            </a:r>
            <a:br>
              <a:rPr lang="en-GB" sz="1400" b="0" i="0" dirty="0">
                <a:effectLst/>
                <a:highlight>
                  <a:srgbClr val="FFFFFF"/>
                </a:highlight>
              </a:rPr>
            </a:br>
            <a:r>
              <a:rPr lang="en-GB" sz="1400" b="0" i="0" dirty="0">
                <a:effectLst/>
                <a:highlight>
                  <a:srgbClr val="FFFFFF"/>
                </a:highlight>
              </a:rPr>
              <a:t>      - </a:t>
            </a:r>
            <a:r>
              <a:rPr lang="en-GB" altLang="en-US" sz="1400" dirty="0"/>
              <a:t>its caudal part receives afferents from 10</a:t>
            </a:r>
            <a:r>
              <a:rPr lang="en-GB" altLang="en-US" sz="1400" baseline="30000" dirty="0"/>
              <a:t>th</a:t>
            </a:r>
            <a:r>
              <a:rPr lang="en-GB" altLang="en-US" sz="1400" dirty="0"/>
              <a:t> cranial nerve</a:t>
            </a:r>
            <a:br>
              <a:rPr lang="sr-Cyrl-RS" altLang="en-US" sz="1400" dirty="0">
                <a:effectLst>
                  <a:outerShdw blurRad="38100" dist="38100" dir="2700000" algn="tl">
                    <a:srgbClr val="000000"/>
                  </a:outerShdw>
                </a:effectLst>
              </a:rPr>
            </a:br>
            <a:r>
              <a:rPr lang="sr-Cyrl-RS" altLang="en-US" sz="1400" dirty="0">
                <a:effectLst>
                  <a:outerShdw blurRad="38100" dist="38100" dir="2700000" algn="tl">
                    <a:srgbClr val="000000"/>
                  </a:outerShdw>
                </a:effectLst>
              </a:rPr>
              <a:t>    </a:t>
            </a:r>
            <a:r>
              <a:rPr lang="en-GB" altLang="en-US" sz="1400" dirty="0">
                <a:effectLst>
                  <a:outerShdw blurRad="38100" dist="38100" dir="2700000" algn="tl">
                    <a:srgbClr val="000000"/>
                  </a:outerShdw>
                </a:effectLst>
              </a:rPr>
              <a:t>  </a:t>
            </a:r>
            <a:r>
              <a:rPr lang="sr-Cyrl-RS" altLang="en-US" sz="1400" dirty="0"/>
              <a:t>- </a:t>
            </a:r>
            <a:r>
              <a:rPr lang="en-GB" altLang="en-US" sz="1400" dirty="0"/>
              <a:t>it is the part of sensory pathway named </a:t>
            </a:r>
            <a:r>
              <a:rPr lang="en-GB" sz="1400" dirty="0"/>
              <a:t>lemniscus</a:t>
            </a:r>
            <a:r>
              <a:rPr lang="sr-Cyrl-RS" sz="1400" dirty="0"/>
              <a:t> </a:t>
            </a:r>
            <a:r>
              <a:rPr lang="en-GB" sz="1400" dirty="0"/>
              <a:t>medialis</a:t>
            </a:r>
          </a:p>
          <a:p>
            <a:pPr eaLnBrk="1" hangingPunct="1">
              <a:buNone/>
              <a:defRPr/>
            </a:pPr>
            <a:r>
              <a:rPr lang="en-GB" sz="1400" dirty="0"/>
              <a:t>             - </a:t>
            </a:r>
            <a:r>
              <a:rPr lang="en-GB" sz="1400" b="0" i="0" dirty="0">
                <a:effectLst/>
              </a:rPr>
              <a:t>relay sensory information regarding pain, temperature and deep touch of the outer ear,</a:t>
            </a:r>
            <a:br>
              <a:rPr lang="en-GB" sz="1400" b="0" i="0" dirty="0">
                <a:effectLst/>
              </a:rPr>
            </a:br>
            <a:r>
              <a:rPr lang="en-GB" sz="1400" b="0" i="0" dirty="0">
                <a:effectLst/>
              </a:rPr>
              <a:t>         the dura of the posterior cranial fossa and the mucosa of the larynx, </a:t>
            </a:r>
            <a:r>
              <a:rPr lang="en-GB" sz="1400" dirty="0"/>
              <a:t>pharynx and </a:t>
            </a:r>
            <a:r>
              <a:rPr lang="en-GB" sz="1400" dirty="0" err="1"/>
              <a:t>esophagus</a:t>
            </a:r>
            <a:br>
              <a:rPr lang="en-GB" sz="1400" dirty="0"/>
            </a:br>
            <a:r>
              <a:rPr lang="en-GB" sz="1400" dirty="0"/>
              <a:t>   </a:t>
            </a:r>
            <a:r>
              <a:rPr lang="en-GB" sz="1600" dirty="0"/>
              <a:t>  - </a:t>
            </a:r>
            <a:r>
              <a:rPr lang="en-GB" sz="1400" dirty="0">
                <a:cs typeface="Times New Roman" panose="02020603050405020304" pitchFamily="18" charset="0"/>
              </a:rPr>
              <a:t>a</a:t>
            </a:r>
            <a:r>
              <a:rPr lang="en-GB" altLang="en-US" sz="1400" dirty="0">
                <a:cs typeface="Times New Roman" panose="02020603050405020304" pitchFamily="18" charset="0"/>
              </a:rPr>
              <a:t>xons from </a:t>
            </a:r>
            <a:r>
              <a:rPr lang="en-US" altLang="en-US" sz="1400" dirty="0">
                <a:cs typeface="Times New Roman" panose="02020603050405020304" pitchFamily="18" charset="0"/>
              </a:rPr>
              <a:t>ganglion superius of vagal nerve end in this nucleus.</a:t>
            </a:r>
            <a:endParaRPr lang="sr-Latn-CS" altLang="en-US" sz="1700" dirty="0">
              <a:effectLst>
                <a:outerShdw blurRad="38100" dist="38100" dir="2700000" algn="tl">
                  <a:srgbClr val="000000"/>
                </a:outerShdw>
              </a:effectLst>
            </a:endParaRPr>
          </a:p>
          <a:p>
            <a:pPr eaLnBrk="1" hangingPunct="1">
              <a:buFont typeface="Wingdings" panose="05000000000000000000" pitchFamily="2" charset="2"/>
              <a:buNone/>
              <a:defRPr/>
            </a:pPr>
            <a:r>
              <a:rPr lang="sr-Latn-CS" altLang="en-US" sz="1700" b="1" dirty="0">
                <a:effectLst>
                  <a:outerShdw blurRad="38100" dist="38100" dir="2700000" algn="tl">
                    <a:srgbClr val="000000"/>
                  </a:outerShdw>
                </a:effectLst>
              </a:rPr>
              <a:t>	</a:t>
            </a:r>
            <a:r>
              <a:rPr lang="sr-Cyrl-RS" altLang="en-US" sz="1700" b="1" dirty="0">
                <a:effectLst>
                  <a:outerShdw blurRad="38100" dist="38100" dir="2700000" algn="tl">
                    <a:srgbClr val="000000"/>
                  </a:outerShdw>
                </a:effectLst>
              </a:rPr>
              <a:t>*</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solitary nucleus (</a:t>
            </a:r>
            <a:r>
              <a:rPr lang="sr-Latn-CS" altLang="en-US" sz="1700" b="1" dirty="0" err="1">
                <a:effectLst>
                  <a:outerShdw blurRad="38100" dist="38100" dir="2700000" algn="tl">
                    <a:srgbClr val="000000"/>
                  </a:outerShdw>
                </a:effectLst>
              </a:rPr>
              <a:t>nc</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s</a:t>
            </a:r>
            <a:r>
              <a:rPr lang="sr-Latn-CS" altLang="en-US" sz="1700" b="1" dirty="0" err="1">
                <a:effectLst>
                  <a:outerShdw blurRad="38100" dist="38100" dir="2700000" algn="tl">
                    <a:srgbClr val="000000"/>
                  </a:outerShdw>
                </a:effectLst>
              </a:rPr>
              <a:t>olitarius</a:t>
            </a:r>
            <a:r>
              <a:rPr lang="en-GB" altLang="en-US" sz="1700" b="1" dirty="0">
                <a:effectLst>
                  <a:outerShdw blurRad="38100" dist="38100" dir="2700000" algn="tl">
                    <a:srgbClr val="000000"/>
                  </a:outerShdw>
                </a:effectLst>
              </a:rPr>
              <a:t>)</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G</a:t>
            </a:r>
            <a:r>
              <a:rPr lang="sr-Latn-CS" altLang="en-US" sz="1700" b="1" dirty="0">
                <a:effectLst>
                  <a:outerShdw blurRad="38100" dist="38100" dir="2700000" algn="tl">
                    <a:srgbClr val="000000"/>
                  </a:outerShdw>
                </a:effectLst>
              </a:rPr>
              <a:t>VS)</a:t>
            </a:r>
            <a:r>
              <a:rPr lang="sr-Cyrl-R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and its rostral part </a:t>
            </a:r>
            <a:r>
              <a:rPr lang="sr-Cyrl-R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gustatory nucleus </a:t>
            </a:r>
            <a:br>
              <a:rPr lang="en-GB" altLang="en-US" sz="1700" b="1" dirty="0">
                <a:effectLst>
                  <a:outerShdw blurRad="38100" dist="38100" dir="2700000" algn="tl">
                    <a:srgbClr val="000000"/>
                  </a:outerShdw>
                </a:effectLst>
              </a:rPr>
            </a:br>
            <a:r>
              <a:rPr lang="en-GB" altLang="en-US" sz="1700" b="1" dirty="0">
                <a:effectLst>
                  <a:outerShdw blurRad="38100" dist="38100" dir="2700000" algn="tl">
                    <a:srgbClr val="000000"/>
                  </a:outerShdw>
                </a:effectLst>
              </a:rPr>
              <a:t>   (</a:t>
            </a:r>
            <a:r>
              <a:rPr lang="en-GB" altLang="en-US" sz="1700" b="1" dirty="0" err="1">
                <a:effectLst>
                  <a:outerShdw blurRad="38100" dist="38100" dir="2700000" algn="tl">
                    <a:srgbClr val="000000"/>
                  </a:outerShdw>
                </a:effectLst>
              </a:rPr>
              <a:t>nc</a:t>
            </a:r>
            <a:r>
              <a:rPr lang="en-GB" altLang="en-US" sz="1700" b="1" dirty="0">
                <a:effectLst>
                  <a:outerShdw blurRad="38100" dist="38100" dir="2700000" algn="tl">
                    <a:srgbClr val="000000"/>
                  </a:outerShdw>
                </a:effectLst>
              </a:rPr>
              <a:t>. </a:t>
            </a:r>
            <a:r>
              <a:rPr lang="en-GB" altLang="en-US" sz="1700" b="1" dirty="0" err="1">
                <a:effectLst>
                  <a:outerShdw blurRad="38100" dist="38100" dir="2700000" algn="tl">
                    <a:srgbClr val="000000"/>
                  </a:outerShdw>
                </a:effectLst>
              </a:rPr>
              <a:t>gustatorius</a:t>
            </a:r>
            <a:r>
              <a:rPr lang="en-GB" altLang="en-US" sz="1700" b="1" dirty="0">
                <a:effectLst>
                  <a:outerShdw blurRad="38100" dist="38100" dir="2700000" algn="tl">
                    <a:srgbClr val="000000"/>
                  </a:outerShdw>
                </a:effectLst>
              </a:rPr>
              <a:t>) (SVS)</a:t>
            </a:r>
            <a:endParaRPr lang="sr-Latn-CS" altLang="en-US" sz="1700" b="1" dirty="0">
              <a:effectLst>
                <a:outerShdw blurRad="38100" dist="38100" dir="2700000" algn="tl">
                  <a:srgbClr val="000000"/>
                </a:outerShdw>
              </a:effectLst>
            </a:endParaRPr>
          </a:p>
          <a:p>
            <a:pPr eaLnBrk="1" hangingPunct="1">
              <a:buFont typeface="Wingdings" panose="05000000000000000000" pitchFamily="2" charset="2"/>
              <a:buNone/>
              <a:defRPr/>
            </a:pPr>
            <a:r>
              <a:rPr lang="sr-Cyrl-RS" altLang="en-US" sz="1700" dirty="0">
                <a:effectLst>
                  <a:outerShdw blurRad="38100" dist="38100" dir="2700000" algn="tl">
                    <a:srgbClr val="000000"/>
                  </a:outerShdw>
                </a:effectLst>
              </a:rPr>
              <a:t>        </a:t>
            </a:r>
            <a:r>
              <a:rPr lang="en-GB" altLang="en-US" sz="1700" dirty="0">
                <a:effectLst>
                  <a:outerShdw blurRad="38100" dist="38100" dir="2700000" algn="tl">
                    <a:srgbClr val="000000"/>
                  </a:outerShdw>
                </a:effectLst>
              </a:rPr>
              <a:t> </a:t>
            </a:r>
            <a:r>
              <a:rPr lang="sr-Cyrl-RS" altLang="en-US" sz="1700" dirty="0">
                <a:effectLst>
                  <a:outerShdw blurRad="38100" dist="38100" dir="2700000" algn="tl">
                    <a:srgbClr val="000000"/>
                  </a:outerShdw>
                </a:effectLst>
              </a:rPr>
              <a:t> </a:t>
            </a:r>
            <a:r>
              <a:rPr lang="en-GB" altLang="en-US" sz="1700" dirty="0">
                <a:effectLst>
                  <a:outerShdw blurRad="38100" dist="38100" dir="2700000" algn="tl">
                    <a:srgbClr val="000000"/>
                  </a:outerShdw>
                </a:effectLst>
              </a:rPr>
              <a:t> </a:t>
            </a:r>
            <a:r>
              <a:rPr lang="en-GB" altLang="en-US" sz="1700" dirty="0"/>
              <a:t>-</a:t>
            </a:r>
            <a:r>
              <a:rPr lang="en-GB" altLang="en-US" sz="1700" dirty="0">
                <a:effectLst>
                  <a:outerShdw blurRad="38100" dist="38100" dir="2700000" algn="tl">
                    <a:srgbClr val="000000"/>
                  </a:outerShdw>
                </a:effectLst>
              </a:rPr>
              <a:t> </a:t>
            </a:r>
            <a:r>
              <a:rPr lang="en-GB" altLang="en-US" sz="1400" dirty="0"/>
              <a:t>t</a:t>
            </a:r>
            <a:r>
              <a:rPr lang="en-GB" sz="1400" dirty="0"/>
              <a:t>he solitary nucleus is an elongated sensory nucleus in the dorsal medulla, just lateral to the dorsal</a:t>
            </a:r>
            <a:br>
              <a:rPr lang="en-GB" sz="1400" dirty="0"/>
            </a:br>
            <a:r>
              <a:rPr lang="en-GB" sz="1400" dirty="0"/>
              <a:t>         nuclei of vagal nerve and close to medial side of inferior cerebellar peduncle</a:t>
            </a:r>
            <a:br>
              <a:rPr lang="en-GB" sz="1400" dirty="0"/>
            </a:br>
            <a:r>
              <a:rPr lang="en-GB" sz="1400" dirty="0"/>
              <a:t>      -  it receives axons from nerves 7</a:t>
            </a:r>
            <a:r>
              <a:rPr lang="en-GB" sz="1400" baseline="30000" dirty="0"/>
              <a:t>th</a:t>
            </a:r>
            <a:r>
              <a:rPr lang="en-GB" sz="1400" dirty="0"/>
              <a:t>, 9</a:t>
            </a:r>
            <a:r>
              <a:rPr lang="en-GB" sz="1400" baseline="30000" dirty="0"/>
              <a:t>th</a:t>
            </a:r>
            <a:r>
              <a:rPr lang="en-GB" sz="1400" dirty="0"/>
              <a:t> and 10</a:t>
            </a:r>
            <a:r>
              <a:rPr lang="en-GB" sz="1400" baseline="30000" dirty="0"/>
              <a:t>th</a:t>
            </a:r>
            <a:r>
              <a:rPr lang="en-GB" sz="1400" dirty="0"/>
              <a:t> cranial nerve; The adjacent solitary tract contains the</a:t>
            </a:r>
            <a:br>
              <a:rPr lang="en-GB" sz="1400" dirty="0"/>
            </a:br>
            <a:r>
              <a:rPr lang="en-GB" sz="1400" dirty="0"/>
              <a:t>         terminating axons of these nerves</a:t>
            </a:r>
            <a:r>
              <a:rPr lang="en-GB" sz="1600" dirty="0"/>
              <a:t>- </a:t>
            </a:r>
            <a:r>
              <a:rPr lang="en-GB" sz="1400" dirty="0">
                <a:cs typeface="Times New Roman" panose="02020603050405020304" pitchFamily="18" charset="0"/>
              </a:rPr>
              <a:t>a</a:t>
            </a:r>
            <a:r>
              <a:rPr lang="en-GB" altLang="en-US" sz="1400" dirty="0">
                <a:cs typeface="Times New Roman" panose="02020603050405020304" pitchFamily="18" charset="0"/>
              </a:rPr>
              <a:t>xons from </a:t>
            </a:r>
            <a:r>
              <a:rPr lang="en-US" altLang="en-US" sz="1400" dirty="0">
                <a:cs typeface="Times New Roman" panose="02020603050405020304" pitchFamily="18" charset="0"/>
              </a:rPr>
              <a:t>ganglion </a:t>
            </a:r>
            <a:r>
              <a:rPr lang="en-US" altLang="en-US" sz="1400" dirty="0" err="1">
                <a:cs typeface="Times New Roman" panose="02020603050405020304" pitchFamily="18" charset="0"/>
              </a:rPr>
              <a:t>inferius</a:t>
            </a:r>
            <a:r>
              <a:rPr lang="en-US" altLang="en-US" sz="1400" dirty="0">
                <a:cs typeface="Times New Roman" panose="02020603050405020304" pitchFamily="18" charset="0"/>
              </a:rPr>
              <a:t> of vagal nerve end in this nucleus.</a:t>
            </a:r>
            <a:br>
              <a:rPr lang="en-GB" sz="1400" dirty="0"/>
            </a:br>
            <a:r>
              <a:rPr lang="en-GB" sz="1400" dirty="0"/>
              <a:t>     </a:t>
            </a:r>
            <a:r>
              <a:rPr lang="en-GB" altLang="en-US" sz="1400" dirty="0"/>
              <a:t> - </a:t>
            </a:r>
            <a:r>
              <a:rPr lang="en-GB" sz="1400" b="1" u="sng" dirty="0">
                <a:effectLst>
                  <a:outerShdw blurRad="38100" dist="38100" dir="2700000" algn="tl">
                    <a:srgbClr val="000000">
                      <a:alpha val="43137"/>
                    </a:srgbClr>
                  </a:outerShdw>
                </a:effectLst>
              </a:rPr>
              <a:t>It is the principle afferent visceral nuclei - conveys information about visceral sensations</a:t>
            </a:r>
            <a:r>
              <a:rPr lang="en-GB" sz="1400" dirty="0"/>
              <a:t>; </a:t>
            </a:r>
            <a:br>
              <a:rPr lang="en-GB" sz="1400" dirty="0"/>
            </a:br>
            <a:r>
              <a:rPr lang="en-GB" sz="1400" dirty="0"/>
              <a:t>      </a:t>
            </a:r>
            <a:r>
              <a:rPr lang="en-GB" altLang="en-US" sz="1400" dirty="0"/>
              <a:t>- </a:t>
            </a:r>
            <a:r>
              <a:rPr lang="en-GB" altLang="en-US" sz="1400" u="sng" dirty="0">
                <a:effectLst>
                  <a:outerShdw blurRad="38100" dist="38100" dir="2700000" algn="tl">
                    <a:srgbClr val="000000"/>
                  </a:outerShdw>
                </a:effectLst>
              </a:rPr>
              <a:t>it is also a part of respiratory centre of the brainstem (as inspiratory part of this centre)</a:t>
            </a:r>
          </a:p>
          <a:p>
            <a:pPr eaLnBrk="1" hangingPunct="1">
              <a:buFont typeface="Wingdings" panose="05000000000000000000" pitchFamily="2" charset="2"/>
              <a:buNone/>
              <a:defRPr/>
            </a:pPr>
            <a:r>
              <a:rPr lang="en-GB" altLang="en-US" sz="1400" dirty="0"/>
              <a:t>             - T</a:t>
            </a:r>
            <a:r>
              <a:rPr lang="en-GB" sz="1400" dirty="0"/>
              <a:t>he rostral part of the solitary nucleus is referred to as the </a:t>
            </a:r>
            <a:r>
              <a:rPr lang="en-GB" sz="1400" b="1" u="sng" dirty="0">
                <a:effectLst>
                  <a:outerShdw blurRad="38100" dist="38100" dir="2700000" algn="tl">
                    <a:srgbClr val="000000">
                      <a:alpha val="43137"/>
                    </a:srgbClr>
                  </a:outerShdw>
                </a:effectLst>
              </a:rPr>
              <a:t>gustatory nucleus</a:t>
            </a:r>
            <a:r>
              <a:rPr lang="en-GB" sz="1400" dirty="0"/>
              <a:t>.</a:t>
            </a:r>
            <a:br>
              <a:rPr lang="en-GB" sz="1400" dirty="0"/>
            </a:br>
            <a:r>
              <a:rPr lang="en-GB" sz="1400" dirty="0"/>
              <a:t>      - The gustatory nucleus conveys information about taste. Fibers ascend from the gustatory nucleus to the</a:t>
            </a:r>
            <a:br>
              <a:rPr lang="en-GB" sz="1400" dirty="0"/>
            </a:br>
            <a:r>
              <a:rPr lang="en-GB" sz="1400" dirty="0"/>
              <a:t>         </a:t>
            </a:r>
            <a:r>
              <a:rPr lang="en-GB" sz="1400" dirty="0" err="1"/>
              <a:t>ventroposteromedial</a:t>
            </a:r>
            <a:r>
              <a:rPr lang="en-GB" sz="1400" dirty="0"/>
              <a:t> (VPM) nucleus in the thalamus, which projects, in tum, to the cortical area for taste.</a:t>
            </a:r>
            <a:br>
              <a:rPr lang="en-GB" altLang="en-US" sz="1400" dirty="0">
                <a:effectLst>
                  <a:outerShdw blurRad="38100" dist="38100" dir="2700000" algn="tl">
                    <a:srgbClr val="000000"/>
                  </a:outerShdw>
                </a:effectLst>
              </a:rPr>
            </a:br>
            <a:endParaRPr lang="sr-Latn-CS" altLang="en-US" sz="1400" dirty="0">
              <a:effectLst>
                <a:outerShdw blurRad="38100" dist="38100" dir="2700000" algn="tl">
                  <a:srgbClr val="000000"/>
                </a:outerShdw>
              </a:effectLst>
            </a:endParaRPr>
          </a:p>
          <a:p>
            <a:pPr eaLnBrk="1" hangingPunct="1">
              <a:buFont typeface="Wingdings" panose="05000000000000000000" pitchFamily="2" charset="2"/>
              <a:buNone/>
              <a:defRPr/>
            </a:pPr>
            <a:endParaRPr lang="sr-Latn-CS" altLang="en-US" sz="1400" dirty="0"/>
          </a:p>
        </p:txBody>
      </p:sp>
      <p:pic>
        <p:nvPicPr>
          <p:cNvPr id="2" name="Picture 2">
            <a:extLst>
              <a:ext uri="{FF2B5EF4-FFF2-40B4-BE49-F238E27FC236}">
                <a16:creationId xmlns:a16="http://schemas.microsoft.com/office/drawing/2014/main" id="{5AA71D40-B436-E5AF-59B5-4F9B314905CA}"/>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1495" t="13701" r="978" b="-1862"/>
          <a:stretch/>
        </p:blipFill>
        <p:spPr bwMode="auto">
          <a:xfrm>
            <a:off x="2195736" y="5093464"/>
            <a:ext cx="2232248" cy="1764536"/>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3" name="Picture 2" descr="Untitled-3">
            <a:extLst>
              <a:ext uri="{FF2B5EF4-FFF2-40B4-BE49-F238E27FC236}">
                <a16:creationId xmlns:a16="http://schemas.microsoft.com/office/drawing/2014/main" id="{9C61E01B-751D-1802-79B1-A3C9AF5D6015}"/>
              </a:ext>
            </a:extLst>
          </p:cNvPr>
          <p:cNvPicPr>
            <a:picLocks noChangeAspect="1" noChangeArrowheads="1"/>
          </p:cNvPicPr>
          <p:nvPr/>
        </p:nvPicPr>
        <p:blipFill rotWithShape="1">
          <a:blip r:embed="rId3" cstate="print">
            <a:lum contrast="24000"/>
            <a:extLst>
              <a:ext uri="{28A0092B-C50C-407E-A947-70E740481C1C}">
                <a14:useLocalDpi xmlns:a14="http://schemas.microsoft.com/office/drawing/2010/main" val="0"/>
              </a:ext>
            </a:extLst>
          </a:blip>
          <a:srcRect l="13690" t="17883" r="7317" b="28998"/>
          <a:stretch/>
        </p:blipFill>
        <p:spPr bwMode="auto">
          <a:xfrm>
            <a:off x="4716018" y="5014598"/>
            <a:ext cx="1955760" cy="1843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8383757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060245A6-7FBD-7FC6-4AEA-F5970C32D14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1495" t="13701" r="978" b="-1862"/>
          <a:stretch/>
        </p:blipFill>
        <p:spPr bwMode="auto">
          <a:xfrm>
            <a:off x="3984" y="1700808"/>
            <a:ext cx="4582957" cy="362271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3" name="Picture 2" descr="Untitled-3">
            <a:extLst>
              <a:ext uri="{FF2B5EF4-FFF2-40B4-BE49-F238E27FC236}">
                <a16:creationId xmlns:a16="http://schemas.microsoft.com/office/drawing/2014/main" id="{63B24EC0-7763-7E3F-859C-2B6A29B65E43}"/>
              </a:ext>
            </a:extLst>
          </p:cNvPr>
          <p:cNvPicPr>
            <a:picLocks noChangeAspect="1" noChangeArrowheads="1"/>
          </p:cNvPicPr>
          <p:nvPr/>
        </p:nvPicPr>
        <p:blipFill rotWithShape="1">
          <a:blip r:embed="rId3" cstate="print">
            <a:lum contrast="24000"/>
            <a:extLst>
              <a:ext uri="{28A0092B-C50C-407E-A947-70E740481C1C}">
                <a14:useLocalDpi xmlns:a14="http://schemas.microsoft.com/office/drawing/2010/main" val="0"/>
              </a:ext>
            </a:extLst>
          </a:blip>
          <a:srcRect l="13690" t="17883" r="7317" b="28998"/>
          <a:stretch/>
        </p:blipFill>
        <p:spPr bwMode="auto">
          <a:xfrm>
            <a:off x="4899613" y="1700808"/>
            <a:ext cx="4249178" cy="4005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9053098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a:extLst>
              <a:ext uri="{FF2B5EF4-FFF2-40B4-BE49-F238E27FC236}">
                <a16:creationId xmlns:a16="http://schemas.microsoft.com/office/drawing/2014/main" id="{2042A6C3-14BE-A6E1-BD01-92FE0B1571A6}"/>
              </a:ext>
            </a:extLst>
          </p:cNvPr>
          <p:cNvSpPr>
            <a:spLocks noGrp="1" noChangeArrowheads="1"/>
          </p:cNvSpPr>
          <p:nvPr>
            <p:ph type="title" idx="4294967295"/>
          </p:nvPr>
        </p:nvSpPr>
        <p:spPr>
          <a:xfrm>
            <a:off x="468313" y="1"/>
            <a:ext cx="8229600" cy="404664"/>
          </a:xfrm>
        </p:spPr>
        <p:txBody>
          <a:bodyPr/>
          <a:lstStyle/>
          <a:p>
            <a:pPr eaLnBrk="1" hangingPunct="1">
              <a:defRPr/>
            </a:pPr>
            <a:r>
              <a:rPr lang="en-GB" altLang="en-US" sz="2400" b="1" dirty="0">
                <a:solidFill>
                  <a:srgbClr val="0070C0"/>
                </a:solidFill>
                <a:effectLst>
                  <a:outerShdw blurRad="38100" dist="38100" dir="2700000" algn="tl">
                    <a:srgbClr val="000000"/>
                  </a:outerShdw>
                </a:effectLst>
              </a:rPr>
              <a:t>Nuclei of the cranial nerves</a:t>
            </a:r>
            <a:endParaRPr lang="en-US" altLang="en-US" sz="2400" b="1" dirty="0">
              <a:effectLst>
                <a:outerShdw blurRad="38100" dist="38100" dir="2700000" algn="tl">
                  <a:srgbClr val="000000"/>
                </a:outerShdw>
              </a:effectLst>
            </a:endParaRPr>
          </a:p>
        </p:txBody>
      </p:sp>
      <p:sp>
        <p:nvSpPr>
          <p:cNvPr id="75779" name="Rectangle 3">
            <a:extLst>
              <a:ext uri="{FF2B5EF4-FFF2-40B4-BE49-F238E27FC236}">
                <a16:creationId xmlns:a16="http://schemas.microsoft.com/office/drawing/2014/main" id="{EF0ADFF0-CA6A-3428-45C2-433E3B63579A}"/>
              </a:ext>
            </a:extLst>
          </p:cNvPr>
          <p:cNvSpPr>
            <a:spLocks noGrp="1" noChangeArrowheads="1"/>
          </p:cNvSpPr>
          <p:nvPr>
            <p:ph type="body" sz="half" idx="4294967295"/>
          </p:nvPr>
        </p:nvSpPr>
        <p:spPr>
          <a:xfrm>
            <a:off x="0" y="188640"/>
            <a:ext cx="9034462" cy="6669359"/>
          </a:xfrm>
        </p:spPr>
        <p:txBody>
          <a:bodyPr/>
          <a:lstStyle/>
          <a:p>
            <a:pPr eaLnBrk="1" hangingPunct="1">
              <a:buFont typeface="Wingdings" panose="05000000000000000000" pitchFamily="2" charset="2"/>
              <a:buNone/>
              <a:defRPr/>
            </a:pPr>
            <a:endParaRPr lang="sr-Latn-CS" altLang="en-US" sz="900" b="1" dirty="0">
              <a:effectLst>
                <a:outerShdw blurRad="38100" dist="38100" dir="2700000" algn="tl">
                  <a:srgbClr val="000000"/>
                </a:outerShdw>
              </a:effectLst>
            </a:endParaRPr>
          </a:p>
          <a:p>
            <a:pPr eaLnBrk="1" hangingPunct="1">
              <a:defRPr/>
            </a:pPr>
            <a:r>
              <a:rPr lang="sr-Latn-CS" altLang="en-US" sz="1700" b="1" dirty="0">
                <a:solidFill>
                  <a:srgbClr val="0070C0"/>
                </a:solidFill>
                <a:effectLst>
                  <a:outerShdw blurRad="38100" dist="38100" dir="2700000" algn="tl">
                    <a:srgbClr val="000000"/>
                  </a:outerShdw>
                </a:effectLst>
              </a:rPr>
              <a:t>N. GLOSSOPHARYNGEUS (IX)</a:t>
            </a:r>
            <a:br>
              <a:rPr lang="en-GB" altLang="en-US" sz="1700" b="1" dirty="0">
                <a:solidFill>
                  <a:schemeClr val="tx2"/>
                </a:solidFill>
                <a:effectLst>
                  <a:outerShdw blurRad="38100" dist="38100" dir="2700000" algn="tl">
                    <a:srgbClr val="000000"/>
                  </a:outerShdw>
                </a:effectLst>
              </a:rPr>
            </a:br>
            <a:endParaRPr lang="sr-Latn-CS" altLang="en-US" sz="800" b="1" dirty="0">
              <a:solidFill>
                <a:schemeClr val="tx2"/>
              </a:solidFill>
              <a:effectLst>
                <a:outerShdw blurRad="38100" dist="38100" dir="2700000" algn="tl">
                  <a:srgbClr val="000000"/>
                </a:outerShdw>
              </a:effectLst>
            </a:endParaRPr>
          </a:p>
          <a:p>
            <a:pPr eaLnBrk="1" hangingPunct="1">
              <a:buFont typeface="Wingdings" panose="05000000000000000000" pitchFamily="2" charset="2"/>
              <a:buNone/>
              <a:defRPr/>
            </a:pPr>
            <a:r>
              <a:rPr lang="sr-Latn-CS" altLang="en-US" sz="1700" b="1" dirty="0">
                <a:effectLst>
                  <a:outerShdw blurRad="38100" dist="38100" dir="2700000" algn="tl">
                    <a:srgbClr val="000000"/>
                  </a:outerShdw>
                </a:effectLst>
              </a:rPr>
              <a:t>	</a:t>
            </a:r>
            <a:r>
              <a:rPr lang="sr-Cyrl-RS" altLang="en-US" sz="1700" b="1" dirty="0">
                <a:effectLst>
                  <a:outerShdw blurRad="38100" dist="38100" dir="2700000" algn="tl">
                    <a:srgbClr val="000000"/>
                  </a:outerShdw>
                </a:effectLst>
              </a:rPr>
              <a:t>*</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ambiguous nucleus (</a:t>
            </a:r>
            <a:r>
              <a:rPr lang="sr-Latn-CS" altLang="en-US" sz="1700" b="1" dirty="0" err="1">
                <a:effectLst>
                  <a:outerShdw blurRad="38100" dist="38100" dir="2700000" algn="tl">
                    <a:srgbClr val="000000"/>
                  </a:outerShdw>
                </a:effectLst>
              </a:rPr>
              <a:t>nc</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a</a:t>
            </a:r>
            <a:r>
              <a:rPr lang="sr-Latn-CS" altLang="en-US" sz="1700" b="1" dirty="0" err="1">
                <a:effectLst>
                  <a:outerShdw blurRad="38100" dist="38100" dir="2700000" algn="tl">
                    <a:srgbClr val="000000"/>
                  </a:outerShdw>
                </a:effectLst>
              </a:rPr>
              <a:t>mbiguus</a:t>
            </a:r>
            <a:r>
              <a:rPr lang="en-GB" altLang="en-US" sz="1700" b="1" dirty="0">
                <a:effectLst>
                  <a:outerShdw blurRad="38100" dist="38100" dir="2700000" algn="tl">
                    <a:srgbClr val="000000"/>
                  </a:outerShdw>
                </a:effectLst>
              </a:rPr>
              <a:t>)</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S</a:t>
            </a:r>
            <a:r>
              <a:rPr lang="sr-Latn-CS" altLang="en-US" sz="1700" b="1" dirty="0">
                <a:effectLst>
                  <a:outerShdw blurRad="38100" dist="38100" dir="2700000" algn="tl">
                    <a:srgbClr val="000000"/>
                  </a:outerShdw>
                </a:effectLst>
              </a:rPr>
              <a:t>VM)</a:t>
            </a:r>
            <a:br>
              <a:rPr lang="sr-Cyrl-RS" altLang="en-US" sz="1700" b="1" dirty="0">
                <a:effectLst>
                  <a:outerShdw blurRad="38100" dist="38100" dir="2700000" algn="tl">
                    <a:srgbClr val="000000"/>
                  </a:outerShdw>
                </a:effectLst>
              </a:rPr>
            </a:br>
            <a:r>
              <a:rPr lang="sr-Cyrl-RS" altLang="en-US" sz="1400" dirty="0"/>
              <a:t>   </a:t>
            </a:r>
            <a:r>
              <a:rPr lang="sr-Cyrl-RS" altLang="en-US" sz="1300" dirty="0"/>
              <a:t>- </a:t>
            </a:r>
            <a:r>
              <a:rPr lang="en-GB" altLang="en-US" sz="1300" dirty="0"/>
              <a:t>as aforementioned, the </a:t>
            </a:r>
            <a:r>
              <a:rPr lang="en-GB" altLang="en-US" sz="1300" dirty="0" err="1"/>
              <a:t>fibers</a:t>
            </a:r>
            <a:r>
              <a:rPr lang="en-GB" altLang="en-US" sz="1300" dirty="0"/>
              <a:t> of this nucleus are the part of  the</a:t>
            </a:r>
            <a:r>
              <a:rPr lang="sr-Cyrl-RS" altLang="en-US" sz="1300" dirty="0"/>
              <a:t> 9</a:t>
            </a:r>
            <a:r>
              <a:rPr lang="en-GB" altLang="en-US" sz="1300" dirty="0" err="1"/>
              <a:t>th</a:t>
            </a:r>
            <a:r>
              <a:rPr lang="sr-Cyrl-RS" altLang="en-US" sz="1300" dirty="0"/>
              <a:t>, 10</a:t>
            </a:r>
            <a:r>
              <a:rPr lang="en-GB" altLang="en-US" sz="1300" dirty="0" err="1"/>
              <a:t>th</a:t>
            </a:r>
            <a:r>
              <a:rPr lang="sr-Cyrl-RS" altLang="en-US" sz="1300" dirty="0"/>
              <a:t> </a:t>
            </a:r>
            <a:r>
              <a:rPr lang="en-GB" altLang="en-US" sz="1300" dirty="0"/>
              <a:t>and</a:t>
            </a:r>
            <a:r>
              <a:rPr lang="sr-Cyrl-RS" altLang="en-US" sz="1300" dirty="0"/>
              <a:t> 11</a:t>
            </a:r>
            <a:r>
              <a:rPr lang="en-GB" altLang="en-US" sz="1300" dirty="0" err="1"/>
              <a:t>th</a:t>
            </a:r>
            <a:r>
              <a:rPr lang="sr-Cyrl-RS" altLang="en-US" sz="1300" dirty="0"/>
              <a:t> </a:t>
            </a:r>
            <a:r>
              <a:rPr lang="en-GB" altLang="en-US" sz="1300" dirty="0"/>
              <a:t>cranial nerve</a:t>
            </a:r>
            <a:br>
              <a:rPr lang="en-GB" altLang="en-US" sz="1300" dirty="0"/>
            </a:br>
            <a:r>
              <a:rPr lang="en-GB" altLang="en-US" sz="1300" dirty="0"/>
              <a:t>   - the </a:t>
            </a:r>
            <a:r>
              <a:rPr lang="en-GB" altLang="en-US" sz="1300" dirty="0" err="1"/>
              <a:t>fibers</a:t>
            </a:r>
            <a:r>
              <a:rPr lang="en-GB" altLang="en-US" sz="1300" dirty="0"/>
              <a:t> of this nucleus that </a:t>
            </a:r>
            <a:r>
              <a:rPr lang="en-GB" altLang="en-US" sz="1300" dirty="0" err="1"/>
              <a:t>arte</a:t>
            </a:r>
            <a:r>
              <a:rPr lang="en-GB" altLang="en-US" sz="1300" dirty="0"/>
              <a:t> the part of 9</a:t>
            </a:r>
            <a:r>
              <a:rPr lang="en-GB" altLang="en-US" sz="1300" baseline="30000" dirty="0"/>
              <a:t>th</a:t>
            </a:r>
            <a:r>
              <a:rPr lang="en-GB" altLang="en-US" sz="1300" dirty="0"/>
              <a:t> cranial nerve are for innervation of m. stylopharyngeus</a:t>
            </a:r>
            <a:br>
              <a:rPr lang="en-GB" altLang="en-US" sz="1300" dirty="0"/>
            </a:br>
            <a:r>
              <a:rPr lang="en-GB" altLang="en-US" sz="1300" dirty="0"/>
              <a:t>     and m. constrictor</a:t>
            </a:r>
            <a:r>
              <a:rPr lang="sr-Cyrl-RS" altLang="en-US" sz="1300" dirty="0"/>
              <a:t> </a:t>
            </a:r>
            <a:r>
              <a:rPr lang="en-GB" altLang="en-US" sz="1300" dirty="0" err="1"/>
              <a:t>pharyngis</a:t>
            </a:r>
            <a:r>
              <a:rPr lang="en-GB" altLang="en-US" sz="1300" dirty="0"/>
              <a:t> superior</a:t>
            </a:r>
            <a:endParaRPr lang="sr-Cyrl-RS" altLang="en-US" sz="1300" dirty="0"/>
          </a:p>
          <a:p>
            <a:pPr eaLnBrk="1" hangingPunct="1">
              <a:buFont typeface="Wingdings" panose="05000000000000000000" pitchFamily="2" charset="2"/>
              <a:buNone/>
              <a:defRPr/>
            </a:pPr>
            <a:endParaRPr lang="sr-Latn-CS" altLang="en-US" sz="1000" dirty="0">
              <a:effectLst>
                <a:outerShdw blurRad="38100" dist="38100" dir="2700000" algn="tl">
                  <a:srgbClr val="000000"/>
                </a:outerShdw>
              </a:effectLst>
            </a:endParaRPr>
          </a:p>
          <a:p>
            <a:pPr eaLnBrk="1" hangingPunct="1">
              <a:buFont typeface="Wingdings" panose="05000000000000000000" pitchFamily="2" charset="2"/>
              <a:buNone/>
              <a:defRPr/>
            </a:pPr>
            <a:r>
              <a:rPr lang="sr-Latn-CS" altLang="en-US" sz="1700" b="1" dirty="0">
                <a:effectLst>
                  <a:outerShdw blurRad="38100" dist="38100" dir="2700000" algn="tl">
                    <a:srgbClr val="000000"/>
                  </a:outerShdw>
                </a:effectLst>
              </a:rPr>
              <a:t>	</a:t>
            </a:r>
            <a:r>
              <a:rPr lang="sr-Cyrl-RS" altLang="en-US" sz="1700" b="1" dirty="0">
                <a:effectLst>
                  <a:outerShdw blurRad="38100" dist="38100" dir="2700000" algn="tl">
                    <a:srgbClr val="000000"/>
                  </a:outerShdw>
                </a:effectLst>
              </a:rPr>
              <a:t>*</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inferior salivatory nucleus (</a:t>
            </a:r>
            <a:r>
              <a:rPr lang="sr-Latn-CS" altLang="en-US" sz="1700" b="1" dirty="0" err="1">
                <a:effectLst>
                  <a:outerShdw blurRad="38100" dist="38100" dir="2700000" algn="tl">
                    <a:srgbClr val="000000"/>
                  </a:outerShdw>
                </a:effectLst>
              </a:rPr>
              <a:t>nc</a:t>
            </a:r>
            <a:r>
              <a:rPr lang="sr-Latn-CS" altLang="en-US" sz="1700" b="1" dirty="0">
                <a:effectLst>
                  <a:outerShdw blurRad="38100" dist="38100" dir="2700000" algn="tl">
                    <a:srgbClr val="000000"/>
                  </a:outerShdw>
                </a:effectLst>
              </a:rPr>
              <a:t>. </a:t>
            </a:r>
            <a:r>
              <a:rPr lang="sr-Latn-CS" altLang="en-US" sz="1700" b="1" dirty="0" err="1">
                <a:effectLst>
                  <a:outerShdw blurRad="38100" dist="38100" dir="2700000" algn="tl">
                    <a:srgbClr val="000000"/>
                  </a:outerShdw>
                </a:effectLst>
              </a:rPr>
              <a:t>salivatorius</a:t>
            </a:r>
            <a:r>
              <a:rPr lang="sr-Latn-CS" altLang="en-US" sz="1700" b="1" dirty="0">
                <a:effectLst>
                  <a:outerShdw blurRad="38100" dist="38100" dir="2700000" algn="tl">
                    <a:srgbClr val="000000"/>
                  </a:outerShdw>
                </a:effectLst>
              </a:rPr>
              <a:t> </a:t>
            </a:r>
            <a:r>
              <a:rPr lang="sr-Latn-CS" altLang="en-US" sz="1700" b="1" dirty="0" err="1">
                <a:effectLst>
                  <a:outerShdw blurRad="38100" dist="38100" dir="2700000" algn="tl">
                    <a:srgbClr val="000000"/>
                  </a:outerShdw>
                </a:effectLst>
              </a:rPr>
              <a:t>inferior</a:t>
            </a:r>
            <a:r>
              <a:rPr lang="en-GB" altLang="en-US" sz="1700" b="1" dirty="0">
                <a:effectLst>
                  <a:outerShdw blurRad="38100" dist="38100" dir="2700000" algn="tl">
                    <a:srgbClr val="000000"/>
                  </a:outerShdw>
                </a:effectLst>
              </a:rPr>
              <a:t>)</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G</a:t>
            </a:r>
            <a:r>
              <a:rPr lang="sr-Latn-CS" altLang="en-US" sz="1700" b="1" dirty="0">
                <a:effectLst>
                  <a:outerShdw blurRad="38100" dist="38100" dir="2700000" algn="tl">
                    <a:srgbClr val="000000"/>
                  </a:outerShdw>
                </a:effectLst>
              </a:rPr>
              <a:t>VM – </a:t>
            </a:r>
            <a:r>
              <a:rPr lang="en-GB" altLang="en-US" sz="1700" b="1" dirty="0">
                <a:effectLst>
                  <a:outerShdw blurRad="38100" dist="38100" dir="2700000" algn="tl">
                    <a:srgbClr val="000000"/>
                  </a:outerShdw>
                </a:effectLst>
              </a:rPr>
              <a:t>parasympathetic</a:t>
            </a:r>
            <a:r>
              <a:rPr lang="sr-Latn-CS" altLang="en-US" sz="1700" b="1" dirty="0">
                <a:effectLst>
                  <a:outerShdw blurRad="38100" dist="38100" dir="2700000" algn="tl">
                    <a:srgbClr val="000000"/>
                  </a:outerShdw>
                </a:effectLst>
              </a:rPr>
              <a:t>)</a:t>
            </a:r>
            <a:br>
              <a:rPr lang="en-GB" altLang="en-US" sz="1700" b="1" dirty="0">
                <a:effectLst>
                  <a:outerShdw blurRad="38100" dist="38100" dir="2700000" algn="tl">
                    <a:srgbClr val="000000"/>
                  </a:outerShdw>
                </a:effectLst>
              </a:rPr>
            </a:br>
            <a:r>
              <a:rPr lang="en-GB" altLang="en-US" sz="1300" dirty="0"/>
              <a:t>   - it is located just above the dorsal nucleus of </a:t>
            </a:r>
            <a:r>
              <a:rPr lang="en-GB" altLang="en-US" sz="1300" dirty="0" err="1"/>
              <a:t>vagus</a:t>
            </a:r>
            <a:r>
              <a:rPr lang="en-GB" altLang="en-US" sz="1300" dirty="0"/>
              <a:t> nerve and in caudal pons near </a:t>
            </a:r>
            <a:r>
              <a:rPr lang="en-GB" altLang="en-US" sz="1300" dirty="0" err="1"/>
              <a:t>pontomedullar</a:t>
            </a:r>
            <a:r>
              <a:rPr lang="en-GB" altLang="en-US" sz="1300" dirty="0"/>
              <a:t> junction</a:t>
            </a:r>
            <a:br>
              <a:rPr lang="en-GB" altLang="en-US" sz="1300" dirty="0"/>
            </a:br>
            <a:r>
              <a:rPr lang="en-GB" altLang="en-US" sz="1300" dirty="0"/>
              <a:t>   - </a:t>
            </a:r>
            <a:r>
              <a:rPr lang="en-GB" sz="1300" dirty="0"/>
              <a:t>The axons of these parasympathetic neurons exit the brainstem as part of the 9</a:t>
            </a:r>
            <a:r>
              <a:rPr lang="en-GB" sz="1300" baseline="30000" dirty="0"/>
              <a:t>th</a:t>
            </a:r>
            <a:r>
              <a:rPr lang="en-GB" sz="1300" dirty="0"/>
              <a:t> cranial nerve, then are the part</a:t>
            </a:r>
            <a:br>
              <a:rPr lang="en-GB" sz="1300" dirty="0"/>
            </a:br>
            <a:r>
              <a:rPr lang="en-GB" sz="1300" dirty="0"/>
              <a:t>     of tympanic nerve and subsequently form the tympanic plexus in the tympanic cavity. Lesser petrosal nerve</a:t>
            </a:r>
            <a:br>
              <a:rPr lang="en-GB" sz="1300" dirty="0"/>
            </a:br>
            <a:r>
              <a:rPr lang="en-GB" sz="1300" dirty="0"/>
              <a:t>     (</a:t>
            </a:r>
            <a:r>
              <a:rPr lang="en-GB" sz="1300" dirty="0" err="1"/>
              <a:t>n.petrosus</a:t>
            </a:r>
            <a:r>
              <a:rPr lang="en-GB" sz="1300" dirty="0"/>
              <a:t> minor) than carries </a:t>
            </a:r>
            <a:r>
              <a:rPr lang="en-GB" sz="1300" dirty="0" err="1"/>
              <a:t>thes</a:t>
            </a:r>
            <a:r>
              <a:rPr lang="en-GB" sz="1300" dirty="0"/>
              <a:t> </a:t>
            </a:r>
            <a:r>
              <a:rPr lang="en-GB" sz="1300" dirty="0" err="1"/>
              <a:t>fibers</a:t>
            </a:r>
            <a:r>
              <a:rPr lang="en-GB" sz="1300" dirty="0"/>
              <a:t> to the </a:t>
            </a:r>
            <a:r>
              <a:rPr lang="en-GB" sz="1300" dirty="0" err="1"/>
              <a:t>otic</a:t>
            </a:r>
            <a:r>
              <a:rPr lang="en-GB" sz="1300" dirty="0"/>
              <a:t> ganglion, where they synapse with neurons of this ganglion</a:t>
            </a:r>
            <a:br>
              <a:rPr lang="en-GB" sz="1300" dirty="0"/>
            </a:br>
            <a:r>
              <a:rPr lang="en-GB" sz="1300" dirty="0"/>
              <a:t>    whose </a:t>
            </a:r>
            <a:r>
              <a:rPr lang="en-GB" sz="1300" dirty="0" err="1"/>
              <a:t>fibers</a:t>
            </a:r>
            <a:r>
              <a:rPr lang="en-GB" sz="1300" dirty="0"/>
              <a:t> join the auriculotemporal nerve to reach the parotid gland, providing it with secretomotor innervation.</a:t>
            </a:r>
            <a:br>
              <a:rPr lang="en-GB" altLang="en-US" sz="1700" b="1" dirty="0">
                <a:effectLst>
                  <a:outerShdw blurRad="38100" dist="38100" dir="2700000" algn="tl">
                    <a:srgbClr val="000000"/>
                  </a:outerShdw>
                </a:effectLst>
              </a:rPr>
            </a:br>
            <a:endParaRPr lang="sr-Latn-CS" altLang="en-US" sz="1000" dirty="0">
              <a:effectLst>
                <a:outerShdw blurRad="38100" dist="38100" dir="2700000" algn="tl">
                  <a:srgbClr val="000000"/>
                </a:outerShdw>
              </a:effectLst>
            </a:endParaRPr>
          </a:p>
          <a:p>
            <a:pPr eaLnBrk="1" hangingPunct="1">
              <a:buNone/>
              <a:defRPr/>
            </a:pPr>
            <a:r>
              <a:rPr lang="sr-Latn-CS" altLang="en-US" sz="1700" b="1" dirty="0">
                <a:effectLst>
                  <a:outerShdw blurRad="38100" dist="38100" dir="2700000" algn="tl">
                    <a:srgbClr val="000000"/>
                  </a:outerShdw>
                </a:effectLst>
              </a:rPr>
              <a:t>	</a:t>
            </a:r>
            <a:r>
              <a:rPr lang="sr-Cyrl-R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spinal trigeminal nucleus (</a:t>
            </a:r>
            <a:r>
              <a:rPr lang="sr-Latn-CS" altLang="en-US" sz="1700" b="1" dirty="0" err="1">
                <a:effectLst>
                  <a:outerShdw blurRad="38100" dist="38100" dir="2700000" algn="tl">
                    <a:srgbClr val="000000"/>
                  </a:outerShdw>
                </a:effectLst>
              </a:rPr>
              <a:t>nc</a:t>
            </a:r>
            <a:r>
              <a:rPr lang="sr-Latn-CS" altLang="en-US" sz="1700" b="1" dirty="0">
                <a:effectLst>
                  <a:outerShdw blurRad="38100" dist="38100" dir="2700000" algn="tl">
                    <a:srgbClr val="000000"/>
                  </a:outerShdw>
                </a:effectLst>
              </a:rPr>
              <a:t>. spinalis n. </a:t>
            </a:r>
            <a:r>
              <a:rPr lang="sr-Latn-CS" altLang="en-US" sz="1700" b="1" dirty="0" err="1">
                <a:effectLst>
                  <a:outerShdw blurRad="38100" dist="38100" dir="2700000" algn="tl">
                    <a:srgbClr val="000000"/>
                  </a:outerShdw>
                </a:effectLst>
              </a:rPr>
              <a:t>trigemini</a:t>
            </a:r>
            <a:r>
              <a:rPr lang="en-GB" altLang="en-US" sz="1700" b="1" dirty="0">
                <a:effectLst>
                  <a:outerShdw blurRad="38100" dist="38100" dir="2700000" algn="tl">
                    <a:srgbClr val="000000"/>
                  </a:outerShdw>
                </a:effectLst>
              </a:rPr>
              <a:t>)</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G</a:t>
            </a:r>
            <a:r>
              <a:rPr lang="sr-Latn-CS" altLang="en-US" sz="1700" b="1" dirty="0">
                <a:effectLst>
                  <a:outerShdw blurRad="38100" dist="38100" dir="2700000" algn="tl">
                    <a:srgbClr val="000000"/>
                  </a:outerShdw>
                </a:effectLst>
              </a:rPr>
              <a:t>SS)</a:t>
            </a:r>
            <a:br>
              <a:rPr lang="sr-Cyrl-RS" altLang="en-US" sz="1700" b="1" dirty="0">
                <a:effectLst>
                  <a:outerShdw blurRad="38100" dist="38100" dir="2700000" algn="tl">
                    <a:srgbClr val="000000"/>
                  </a:outerShdw>
                </a:effectLst>
              </a:rPr>
            </a:br>
            <a:r>
              <a:rPr lang="sr-Cyrl-RS" altLang="en-US" sz="1400" dirty="0"/>
              <a:t>   </a:t>
            </a:r>
            <a:r>
              <a:rPr lang="sr-Cyrl-RS" altLang="en-US" sz="1300" dirty="0"/>
              <a:t>– </a:t>
            </a:r>
            <a:r>
              <a:rPr lang="en-GB" altLang="en-US" sz="1300" dirty="0"/>
              <a:t>as aforementioned this nucleus </a:t>
            </a:r>
            <a:r>
              <a:rPr lang="en-GB" sz="1300" i="0" dirty="0">
                <a:solidFill>
                  <a:srgbClr val="202122"/>
                </a:solidFill>
                <a:highlight>
                  <a:srgbClr val="FFFFFF"/>
                </a:highlight>
              </a:rPr>
              <a:t>receives afferents from </a:t>
            </a:r>
            <a:r>
              <a:rPr lang="en-GB" altLang="en-US" sz="1300" dirty="0"/>
              <a:t>5</a:t>
            </a:r>
            <a:r>
              <a:rPr lang="en-GB" altLang="en-US" sz="1300" baseline="30000" dirty="0"/>
              <a:t>th</a:t>
            </a:r>
            <a:r>
              <a:rPr lang="en-GB" altLang="en-US" sz="1300" dirty="0"/>
              <a:t>,</a:t>
            </a:r>
            <a:r>
              <a:rPr lang="sr-Cyrl-RS" altLang="en-US" sz="1300" dirty="0"/>
              <a:t> </a:t>
            </a:r>
            <a:r>
              <a:rPr lang="en-GB" altLang="en-US" sz="1300" dirty="0"/>
              <a:t>7</a:t>
            </a:r>
            <a:r>
              <a:rPr lang="en-GB" altLang="en-US" sz="1300" baseline="30000" dirty="0"/>
              <a:t>th</a:t>
            </a:r>
            <a:r>
              <a:rPr lang="en-GB" altLang="en-US" sz="1300" dirty="0"/>
              <a:t> , </a:t>
            </a:r>
            <a:r>
              <a:rPr lang="sr-Cyrl-RS" altLang="en-US" sz="1300" dirty="0"/>
              <a:t>9</a:t>
            </a:r>
            <a:r>
              <a:rPr lang="en-GB" altLang="en-US" sz="1300" baseline="30000" dirty="0" err="1"/>
              <a:t>th</a:t>
            </a:r>
            <a:r>
              <a:rPr lang="en-GB" altLang="en-US" sz="1300" dirty="0"/>
              <a:t> and</a:t>
            </a:r>
            <a:r>
              <a:rPr lang="sr-Cyrl-RS" altLang="en-US" sz="1300" dirty="0"/>
              <a:t> 10</a:t>
            </a:r>
            <a:r>
              <a:rPr lang="en-GB" altLang="en-US" sz="1300" baseline="30000" dirty="0" err="1"/>
              <a:t>th</a:t>
            </a:r>
            <a:r>
              <a:rPr lang="en-GB" altLang="en-US" sz="1300" dirty="0"/>
              <a:t> </a:t>
            </a:r>
            <a:r>
              <a:rPr lang="sr-Cyrl-RS" altLang="en-US" sz="1300" dirty="0"/>
              <a:t> </a:t>
            </a:r>
            <a:r>
              <a:rPr lang="en-GB" altLang="en-US" sz="1300" dirty="0"/>
              <a:t>cranial nerve </a:t>
            </a:r>
            <a:br>
              <a:rPr lang="sr-Cyrl-RS" altLang="en-US" sz="1300" dirty="0">
                <a:effectLst>
                  <a:outerShdw blurRad="38100" dist="38100" dir="2700000" algn="tl">
                    <a:srgbClr val="000000"/>
                  </a:outerShdw>
                </a:effectLst>
              </a:rPr>
            </a:br>
            <a:r>
              <a:rPr lang="sr-Cyrl-RS" altLang="en-US" sz="1300" dirty="0">
                <a:effectLst>
                  <a:outerShdw blurRad="38100" dist="38100" dir="2700000" algn="tl">
                    <a:srgbClr val="000000"/>
                  </a:outerShdw>
                </a:effectLst>
              </a:rPr>
              <a:t>    </a:t>
            </a:r>
            <a:r>
              <a:rPr lang="sr-Cyrl-RS" altLang="en-US" sz="1300" dirty="0"/>
              <a:t>- </a:t>
            </a:r>
            <a:r>
              <a:rPr lang="en-GB" altLang="en-US" sz="1300" dirty="0"/>
              <a:t>it is the part of sensory pathway named </a:t>
            </a:r>
            <a:r>
              <a:rPr lang="en-GB" sz="1300" dirty="0"/>
              <a:t>lemniscus</a:t>
            </a:r>
            <a:r>
              <a:rPr lang="sr-Cyrl-RS" sz="1300" dirty="0"/>
              <a:t> </a:t>
            </a:r>
            <a:r>
              <a:rPr lang="en-GB" sz="1300" dirty="0"/>
              <a:t>medialis</a:t>
            </a:r>
            <a:br>
              <a:rPr lang="en-GB" sz="1300" dirty="0"/>
            </a:br>
            <a:r>
              <a:rPr lang="en-GB" sz="1300" dirty="0"/>
              <a:t>   - </a:t>
            </a:r>
            <a:r>
              <a:rPr lang="en-GB" sz="1300" dirty="0">
                <a:cs typeface="Times New Roman" panose="02020603050405020304" pitchFamily="18" charset="0"/>
              </a:rPr>
              <a:t>a</a:t>
            </a:r>
            <a:r>
              <a:rPr lang="en-GB" altLang="en-US" sz="1300" dirty="0">
                <a:cs typeface="Times New Roman" panose="02020603050405020304" pitchFamily="18" charset="0"/>
              </a:rPr>
              <a:t>xons from </a:t>
            </a:r>
            <a:r>
              <a:rPr lang="en-US" altLang="en-US" sz="1300" dirty="0">
                <a:cs typeface="Times New Roman" panose="02020603050405020304" pitchFamily="18" charset="0"/>
              </a:rPr>
              <a:t>ganglion superius of glossopharyngeal nerve end in this nucleus.</a:t>
            </a:r>
            <a:br>
              <a:rPr lang="en-GB" altLang="en-US" sz="1300" dirty="0">
                <a:cs typeface="Times New Roman" panose="02020603050405020304" pitchFamily="18" charset="0"/>
              </a:rPr>
            </a:br>
            <a:r>
              <a:rPr lang="en-GB" altLang="en-US" sz="1300" dirty="0">
                <a:cs typeface="Times New Roman" panose="02020603050405020304" pitchFamily="18" charset="0"/>
              </a:rPr>
              <a:t>  </a:t>
            </a:r>
            <a:r>
              <a:rPr lang="en-GB" altLang="en-US" sz="1300" dirty="0">
                <a:effectLst>
                  <a:outerShdw blurRad="38100" dist="38100" dir="2700000" algn="tl">
                    <a:srgbClr val="000000"/>
                  </a:outerShdw>
                </a:effectLst>
              </a:rPr>
              <a:t> </a:t>
            </a:r>
            <a:r>
              <a:rPr lang="en-GB" altLang="en-US" sz="1300" dirty="0"/>
              <a:t>- </a:t>
            </a:r>
            <a:r>
              <a:rPr lang="en-GB" altLang="en-US" sz="1300" dirty="0" err="1"/>
              <a:t>fibers</a:t>
            </a:r>
            <a:r>
              <a:rPr lang="en-GB" altLang="en-US" sz="1300" dirty="0"/>
              <a:t> of glossopharyngeal nerve that ends in this nucleus carries sensation from </a:t>
            </a:r>
            <a:r>
              <a:rPr lang="en-GB" altLang="en-US" sz="1300" dirty="0" err="1"/>
              <a:t>retroauricular</a:t>
            </a:r>
            <a:r>
              <a:rPr lang="en-GB" altLang="en-US" sz="1300" dirty="0"/>
              <a:t> region</a:t>
            </a:r>
            <a:br>
              <a:rPr lang="en-GB" altLang="en-US" sz="1300" dirty="0"/>
            </a:br>
            <a:r>
              <a:rPr lang="en-GB" altLang="en-US" sz="1300" dirty="0"/>
              <a:t>     and tympanic cavity</a:t>
            </a:r>
            <a:endParaRPr lang="sr-Cyrl-RS" altLang="en-US" sz="1300" dirty="0"/>
          </a:p>
          <a:p>
            <a:pPr eaLnBrk="1" hangingPunct="1">
              <a:buFont typeface="Wingdings" panose="05000000000000000000" pitchFamily="2" charset="2"/>
              <a:buNone/>
              <a:defRPr/>
            </a:pPr>
            <a:endParaRPr lang="sr-Latn-CS" altLang="en-US" sz="800" b="1" dirty="0">
              <a:effectLst>
                <a:outerShdw blurRad="38100" dist="38100" dir="2700000" algn="tl">
                  <a:srgbClr val="000000"/>
                </a:outerShdw>
              </a:effectLst>
            </a:endParaRPr>
          </a:p>
          <a:p>
            <a:pPr eaLnBrk="1" hangingPunct="1">
              <a:spcBef>
                <a:spcPts val="0"/>
              </a:spcBef>
              <a:buFont typeface="Wingdings" panose="05000000000000000000" pitchFamily="2" charset="2"/>
              <a:buNone/>
              <a:defRPr/>
            </a:pPr>
            <a:r>
              <a:rPr lang="sr-Latn-CS" altLang="en-US" sz="1700" b="1" dirty="0">
                <a:effectLst>
                  <a:outerShdw blurRad="38100" dist="38100" dir="2700000" algn="tl">
                    <a:srgbClr val="000000"/>
                  </a:outerShdw>
                </a:effectLst>
              </a:rPr>
              <a:t>	</a:t>
            </a:r>
            <a:r>
              <a:rPr lang="sr-Cyrl-RS" altLang="en-US" sz="1700" b="1" dirty="0">
                <a:effectLst>
                  <a:outerShdw blurRad="38100" dist="38100" dir="2700000" algn="tl">
                    <a:srgbClr val="000000"/>
                  </a:outerShdw>
                </a:effectLst>
              </a:rPr>
              <a:t>*</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solitary nucleus (</a:t>
            </a:r>
            <a:r>
              <a:rPr lang="sr-Latn-CS" altLang="en-US" sz="1700" b="1" dirty="0" err="1">
                <a:effectLst>
                  <a:outerShdw blurRad="38100" dist="38100" dir="2700000" algn="tl">
                    <a:srgbClr val="000000"/>
                  </a:outerShdw>
                </a:effectLst>
              </a:rPr>
              <a:t>nc</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s</a:t>
            </a:r>
            <a:r>
              <a:rPr lang="sr-Latn-CS" altLang="en-US" sz="1700" b="1" dirty="0" err="1">
                <a:effectLst>
                  <a:outerShdw blurRad="38100" dist="38100" dir="2700000" algn="tl">
                    <a:srgbClr val="000000"/>
                  </a:outerShdw>
                </a:effectLst>
              </a:rPr>
              <a:t>olitarius</a:t>
            </a:r>
            <a:r>
              <a:rPr lang="en-GB" altLang="en-US" sz="1700" b="1" dirty="0">
                <a:effectLst>
                  <a:outerShdw blurRad="38100" dist="38100" dir="2700000" algn="tl">
                    <a:srgbClr val="000000"/>
                  </a:outerShdw>
                </a:effectLst>
              </a:rPr>
              <a:t>)</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G</a:t>
            </a:r>
            <a:r>
              <a:rPr lang="sr-Latn-CS" altLang="en-US" sz="1700" b="1" dirty="0">
                <a:effectLst>
                  <a:outerShdw blurRad="38100" dist="38100" dir="2700000" algn="tl">
                    <a:srgbClr val="000000"/>
                  </a:outerShdw>
                </a:effectLst>
              </a:rPr>
              <a:t>VS)</a:t>
            </a:r>
            <a:r>
              <a:rPr lang="sr-Cyrl-R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and its rostral part </a:t>
            </a:r>
            <a:r>
              <a:rPr lang="sr-Cyrl-R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gustatory nucleus </a:t>
            </a:r>
            <a:br>
              <a:rPr lang="en-GB" altLang="en-US" sz="1700" b="1" dirty="0">
                <a:effectLst>
                  <a:outerShdw blurRad="38100" dist="38100" dir="2700000" algn="tl">
                    <a:srgbClr val="000000"/>
                  </a:outerShdw>
                </a:effectLst>
              </a:rPr>
            </a:br>
            <a:r>
              <a:rPr lang="en-GB" altLang="en-US" sz="1700" b="1" dirty="0">
                <a:effectLst>
                  <a:outerShdw blurRad="38100" dist="38100" dir="2700000" algn="tl">
                    <a:srgbClr val="000000"/>
                  </a:outerShdw>
                </a:effectLst>
              </a:rPr>
              <a:t>   (</a:t>
            </a:r>
            <a:r>
              <a:rPr lang="en-GB" altLang="en-US" sz="1700" b="1" dirty="0" err="1">
                <a:effectLst>
                  <a:outerShdw blurRad="38100" dist="38100" dir="2700000" algn="tl">
                    <a:srgbClr val="000000"/>
                  </a:outerShdw>
                </a:effectLst>
              </a:rPr>
              <a:t>nc</a:t>
            </a:r>
            <a:r>
              <a:rPr lang="en-GB" altLang="en-US" sz="1700" b="1" dirty="0">
                <a:effectLst>
                  <a:outerShdw blurRad="38100" dist="38100" dir="2700000" algn="tl">
                    <a:srgbClr val="000000"/>
                  </a:outerShdw>
                </a:effectLst>
              </a:rPr>
              <a:t>. </a:t>
            </a:r>
            <a:r>
              <a:rPr lang="en-GB" altLang="en-US" sz="1700" b="1" dirty="0" err="1">
                <a:effectLst>
                  <a:outerShdw blurRad="38100" dist="38100" dir="2700000" algn="tl">
                    <a:srgbClr val="000000"/>
                  </a:outerShdw>
                </a:effectLst>
              </a:rPr>
              <a:t>gustatorius</a:t>
            </a:r>
            <a:r>
              <a:rPr lang="en-GB" altLang="en-US" sz="1700" b="1" dirty="0">
                <a:effectLst>
                  <a:outerShdw blurRad="38100" dist="38100" dir="2700000" algn="tl">
                    <a:srgbClr val="000000"/>
                  </a:outerShdw>
                </a:effectLst>
              </a:rPr>
              <a:t>) (SVS)</a:t>
            </a:r>
            <a:endParaRPr lang="sr-Latn-CS" altLang="en-US" sz="1700" b="1" dirty="0">
              <a:effectLst>
                <a:outerShdw blurRad="38100" dist="38100" dir="2700000" algn="tl">
                  <a:srgbClr val="000000"/>
                </a:outerShdw>
              </a:effectLst>
            </a:endParaRPr>
          </a:p>
          <a:p>
            <a:pPr eaLnBrk="1" hangingPunct="1">
              <a:spcBef>
                <a:spcPts val="0"/>
              </a:spcBef>
              <a:buFont typeface="Wingdings" panose="05000000000000000000" pitchFamily="2" charset="2"/>
              <a:buNone/>
              <a:defRPr/>
            </a:pPr>
            <a:r>
              <a:rPr lang="sr-Cyrl-RS" altLang="en-US" sz="1700" dirty="0">
                <a:effectLst>
                  <a:outerShdw blurRad="38100" dist="38100" dir="2700000" algn="tl">
                    <a:srgbClr val="000000"/>
                  </a:outerShdw>
                </a:effectLst>
              </a:rPr>
              <a:t>        </a:t>
            </a:r>
            <a:r>
              <a:rPr lang="en-GB" altLang="en-US" sz="1700" dirty="0">
                <a:effectLst>
                  <a:outerShdw blurRad="38100" dist="38100" dir="2700000" algn="tl">
                    <a:srgbClr val="000000"/>
                  </a:outerShdw>
                </a:effectLst>
              </a:rPr>
              <a:t> </a:t>
            </a:r>
            <a:r>
              <a:rPr lang="sr-Cyrl-RS" altLang="en-US" sz="1700" dirty="0">
                <a:effectLst>
                  <a:outerShdw blurRad="38100" dist="38100" dir="2700000" algn="tl">
                    <a:srgbClr val="000000"/>
                  </a:outerShdw>
                </a:effectLst>
              </a:rPr>
              <a:t> </a:t>
            </a:r>
            <a:r>
              <a:rPr lang="en-GB" altLang="en-US" sz="1700" dirty="0">
                <a:effectLst>
                  <a:outerShdw blurRad="38100" dist="38100" dir="2700000" algn="tl">
                    <a:srgbClr val="000000"/>
                  </a:outerShdw>
                </a:effectLst>
              </a:rPr>
              <a:t> </a:t>
            </a:r>
            <a:r>
              <a:rPr lang="en-GB" sz="1300" dirty="0"/>
              <a:t>-  as aforementioned, </a:t>
            </a:r>
            <a:r>
              <a:rPr lang="en-GB" sz="1300" dirty="0" err="1"/>
              <a:t>nc</a:t>
            </a:r>
            <a:r>
              <a:rPr lang="en-GB" sz="1300" dirty="0"/>
              <a:t>. solitarius is  </a:t>
            </a:r>
            <a:r>
              <a:rPr lang="en-GB" sz="1300" b="1" u="sng" dirty="0">
                <a:effectLst>
                  <a:outerShdw blurRad="38100" dist="38100" dir="2700000" algn="tl">
                    <a:srgbClr val="000000">
                      <a:alpha val="43137"/>
                    </a:srgbClr>
                  </a:outerShdw>
                </a:effectLst>
              </a:rPr>
              <a:t>the principle afferent visceral nuclei </a:t>
            </a:r>
            <a:r>
              <a:rPr lang="en-GB" sz="1300" dirty="0"/>
              <a:t> </a:t>
            </a:r>
            <a:r>
              <a:rPr lang="en-GB" sz="1300" b="1" u="sng" dirty="0">
                <a:effectLst>
                  <a:outerShdw blurRad="38100" dist="38100" dir="2700000" algn="tl">
                    <a:srgbClr val="000000">
                      <a:alpha val="43137"/>
                    </a:srgbClr>
                  </a:outerShdw>
                </a:effectLst>
              </a:rPr>
              <a:t>and also inspiratory part of</a:t>
            </a:r>
            <a:br>
              <a:rPr lang="en-GB" sz="1300" b="1" u="sng" dirty="0">
                <a:effectLst>
                  <a:outerShdw blurRad="38100" dist="38100" dir="2700000" algn="tl">
                    <a:srgbClr val="000000">
                      <a:alpha val="43137"/>
                    </a:srgbClr>
                  </a:outerShdw>
                </a:effectLst>
              </a:rPr>
            </a:br>
            <a:r>
              <a:rPr lang="en-GB" sz="1300" b="1" dirty="0">
                <a:effectLst>
                  <a:outerShdw blurRad="38100" dist="38100" dir="2700000" algn="tl">
                    <a:srgbClr val="000000">
                      <a:alpha val="43137"/>
                    </a:srgbClr>
                  </a:outerShdw>
                </a:effectLst>
              </a:rPr>
              <a:t>           </a:t>
            </a:r>
            <a:r>
              <a:rPr lang="en-GB" sz="1300" b="1" u="sng" dirty="0">
                <a:effectLst>
                  <a:outerShdw blurRad="38100" dist="38100" dir="2700000" algn="tl">
                    <a:srgbClr val="000000">
                      <a:alpha val="43137"/>
                    </a:srgbClr>
                  </a:outerShdw>
                </a:effectLst>
              </a:rPr>
              <a:t>respiratory centre</a:t>
            </a:r>
            <a:r>
              <a:rPr lang="en-GB" sz="1300" b="1" dirty="0">
                <a:effectLst>
                  <a:outerShdw blurRad="38100" dist="38100" dir="2700000" algn="tl">
                    <a:srgbClr val="000000">
                      <a:alpha val="43137"/>
                    </a:srgbClr>
                  </a:outerShdw>
                </a:effectLst>
              </a:rPr>
              <a:t> </a:t>
            </a:r>
            <a:r>
              <a:rPr lang="en-GB" sz="1300" dirty="0"/>
              <a:t>and receives axons from 7</a:t>
            </a:r>
            <a:r>
              <a:rPr lang="en-GB" sz="1300" baseline="30000" dirty="0"/>
              <a:t>th</a:t>
            </a:r>
            <a:r>
              <a:rPr lang="en-GB" sz="1300" dirty="0"/>
              <a:t>, 9</a:t>
            </a:r>
            <a:r>
              <a:rPr lang="en-GB" sz="1300" baseline="30000" dirty="0"/>
              <a:t>th</a:t>
            </a:r>
            <a:r>
              <a:rPr lang="en-GB" sz="1300" dirty="0"/>
              <a:t> and10</a:t>
            </a:r>
            <a:r>
              <a:rPr lang="en-GB" sz="1300" baseline="30000" dirty="0"/>
              <a:t>th</a:t>
            </a:r>
            <a:r>
              <a:rPr lang="en-GB" sz="1300" dirty="0"/>
              <a:t> cranial nerve; - </a:t>
            </a:r>
            <a:r>
              <a:rPr lang="en-GB" sz="1300" dirty="0">
                <a:cs typeface="Times New Roman" panose="02020603050405020304" pitchFamily="18" charset="0"/>
              </a:rPr>
              <a:t>a</a:t>
            </a:r>
            <a:r>
              <a:rPr lang="en-GB" altLang="en-US" sz="1300" dirty="0">
                <a:cs typeface="Times New Roman" panose="02020603050405020304" pitchFamily="18" charset="0"/>
              </a:rPr>
              <a:t>xons from </a:t>
            </a:r>
            <a:r>
              <a:rPr lang="en-US" altLang="en-US" sz="1300" dirty="0">
                <a:cs typeface="Times New Roman" panose="02020603050405020304" pitchFamily="18" charset="0"/>
              </a:rPr>
              <a:t>ganglion </a:t>
            </a:r>
            <a:r>
              <a:rPr lang="en-US" altLang="en-US" sz="1300" dirty="0" err="1">
                <a:cs typeface="Times New Roman" panose="02020603050405020304" pitchFamily="18" charset="0"/>
              </a:rPr>
              <a:t>inferius</a:t>
            </a:r>
            <a:r>
              <a:rPr lang="en-US" altLang="en-US" sz="1300" dirty="0">
                <a:cs typeface="Times New Roman" panose="02020603050405020304" pitchFamily="18" charset="0"/>
              </a:rPr>
              <a:t> of</a:t>
            </a:r>
            <a:br>
              <a:rPr lang="en-US" altLang="en-US" sz="1300" dirty="0">
                <a:cs typeface="Times New Roman" panose="02020603050405020304" pitchFamily="18" charset="0"/>
              </a:rPr>
            </a:br>
            <a:r>
              <a:rPr lang="en-US" altLang="en-US" sz="1300" dirty="0">
                <a:cs typeface="Times New Roman" panose="02020603050405020304" pitchFamily="18" charset="0"/>
              </a:rPr>
              <a:t>           glossopharyngeal nerve end in this nucleus and carry sensory information  important for regulation of blood</a:t>
            </a:r>
            <a:br>
              <a:rPr lang="en-US" altLang="en-US" sz="1300" dirty="0">
                <a:cs typeface="Times New Roman" panose="02020603050405020304" pitchFamily="18" charset="0"/>
              </a:rPr>
            </a:br>
            <a:r>
              <a:rPr lang="en-US" altLang="en-US" sz="1300" dirty="0">
                <a:cs typeface="Times New Roman" panose="02020603050405020304" pitchFamily="18" charset="0"/>
              </a:rPr>
              <a:t>           pressure and breathing</a:t>
            </a:r>
            <a:br>
              <a:rPr lang="en-GB" sz="1400" dirty="0"/>
            </a:br>
            <a:r>
              <a:rPr lang="en-GB" sz="1400" dirty="0"/>
              <a:t>     </a:t>
            </a:r>
            <a:r>
              <a:rPr lang="en-GB" altLang="en-US" sz="1300" dirty="0"/>
              <a:t>- T</a:t>
            </a:r>
            <a:r>
              <a:rPr lang="en-GB" sz="1300" dirty="0"/>
              <a:t>he rostral part of the solitary nucleus is referred to as the </a:t>
            </a:r>
            <a:r>
              <a:rPr lang="en-GB" sz="1300" b="1" u="sng" dirty="0">
                <a:effectLst>
                  <a:outerShdw blurRad="38100" dist="38100" dir="2700000" algn="tl">
                    <a:srgbClr val="000000">
                      <a:alpha val="43137"/>
                    </a:srgbClr>
                  </a:outerShdw>
                </a:effectLst>
              </a:rPr>
              <a:t>gustatory nucleus</a:t>
            </a:r>
            <a:r>
              <a:rPr lang="en-GB" sz="1300" dirty="0"/>
              <a:t>.</a:t>
            </a:r>
            <a:br>
              <a:rPr lang="en-GB" sz="1300" dirty="0"/>
            </a:br>
            <a:r>
              <a:rPr lang="en-GB" sz="1300" dirty="0"/>
              <a:t>      - This part of gustatory nucleus conveys information about taste carried by 9th cranial nerve from</a:t>
            </a:r>
            <a:br>
              <a:rPr lang="en-GB" sz="1300" dirty="0"/>
            </a:br>
            <a:r>
              <a:rPr lang="en-GB" sz="1300" dirty="0"/>
              <a:t>        posterior part of the tongue (papillae vallate and papillae foliate)</a:t>
            </a:r>
            <a:endParaRPr lang="sr-Latn-CS" altLang="en-US" sz="1300" dirty="0">
              <a:effectLst>
                <a:outerShdw blurRad="38100" dist="38100" dir="2700000" algn="tl">
                  <a:srgbClr val="000000"/>
                </a:outerShdw>
              </a:effectLst>
            </a:endParaRPr>
          </a:p>
          <a:p>
            <a:pPr eaLnBrk="1" hangingPunct="1">
              <a:buNone/>
              <a:defRPr/>
            </a:pPr>
            <a:r>
              <a:rPr lang="sr-Cyrl-RS" altLang="en-US" sz="1300" dirty="0">
                <a:effectLst>
                  <a:outerShdw blurRad="38100" dist="38100" dir="2700000" algn="tl">
                    <a:srgbClr val="000000"/>
                  </a:outerShdw>
                </a:effectLst>
              </a:rPr>
              <a:t>   </a:t>
            </a:r>
            <a:endParaRPr lang="sr-Latn-CS" altLang="en-US" sz="1300" b="1" dirty="0">
              <a:effectLst>
                <a:outerShdw blurRad="38100" dist="38100" dir="2700000" algn="tl">
                  <a:srgbClr val="000000"/>
                </a:outerShdw>
              </a:effectLst>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a:extLst>
              <a:ext uri="{FF2B5EF4-FFF2-40B4-BE49-F238E27FC236}">
                <a16:creationId xmlns:a16="http://schemas.microsoft.com/office/drawing/2014/main" id="{CEB8A00A-5211-76C0-543E-621D377C04CC}"/>
              </a:ext>
            </a:extLst>
          </p:cNvPr>
          <p:cNvSpPr>
            <a:spLocks noGrp="1" noChangeArrowheads="1"/>
          </p:cNvSpPr>
          <p:nvPr>
            <p:ph type="title" idx="4294967295"/>
          </p:nvPr>
        </p:nvSpPr>
        <p:spPr>
          <a:xfrm>
            <a:off x="468313" y="0"/>
            <a:ext cx="8229600" cy="633413"/>
          </a:xfrm>
        </p:spPr>
        <p:txBody>
          <a:bodyPr/>
          <a:lstStyle/>
          <a:p>
            <a:pPr eaLnBrk="1" hangingPunct="1">
              <a:defRPr/>
            </a:pPr>
            <a:r>
              <a:rPr lang="en-GB" altLang="en-US" sz="2400" b="1" dirty="0">
                <a:solidFill>
                  <a:srgbClr val="0070C0"/>
                </a:solidFill>
                <a:effectLst>
                  <a:outerShdw blurRad="38100" dist="38100" dir="2700000" algn="tl">
                    <a:srgbClr val="000000"/>
                  </a:outerShdw>
                </a:effectLst>
              </a:rPr>
              <a:t>Nuclei of the cranial nerves</a:t>
            </a:r>
            <a:endParaRPr lang="en-US" altLang="en-US" sz="2400" b="1" dirty="0">
              <a:effectLst>
                <a:outerShdw blurRad="38100" dist="38100" dir="2700000" algn="tl">
                  <a:srgbClr val="000000"/>
                </a:outerShdw>
              </a:effectLst>
            </a:endParaRPr>
          </a:p>
        </p:txBody>
      </p:sp>
      <p:sp>
        <p:nvSpPr>
          <p:cNvPr id="75780" name="Rectangle 4">
            <a:extLst>
              <a:ext uri="{FF2B5EF4-FFF2-40B4-BE49-F238E27FC236}">
                <a16:creationId xmlns:a16="http://schemas.microsoft.com/office/drawing/2014/main" id="{8E419372-B0B3-9E4D-8CD2-7ABBEEF2B0A1}"/>
              </a:ext>
            </a:extLst>
          </p:cNvPr>
          <p:cNvSpPr>
            <a:spLocks noGrp="1" noChangeArrowheads="1"/>
          </p:cNvSpPr>
          <p:nvPr>
            <p:ph type="body" sz="half" idx="4294967295"/>
          </p:nvPr>
        </p:nvSpPr>
        <p:spPr>
          <a:xfrm>
            <a:off x="34925" y="549275"/>
            <a:ext cx="9109075" cy="6237288"/>
          </a:xfrm>
        </p:spPr>
        <p:txBody>
          <a:bodyPr/>
          <a:lstStyle/>
          <a:p>
            <a:pPr eaLnBrk="1" hangingPunct="1">
              <a:defRPr/>
            </a:pPr>
            <a:r>
              <a:rPr lang="sr-Latn-CS" altLang="en-US" sz="1700" b="1" dirty="0">
                <a:solidFill>
                  <a:srgbClr val="0070C0"/>
                </a:solidFill>
                <a:effectLst>
                  <a:outerShdw blurRad="38100" dist="38100" dir="2700000" algn="tl">
                    <a:srgbClr val="000000"/>
                  </a:outerShdw>
                </a:effectLst>
              </a:rPr>
              <a:t>N. VESTIBULOCOCHLEARIS (VIII)</a:t>
            </a:r>
          </a:p>
          <a:p>
            <a:pPr eaLnBrk="1" hangingPunct="1">
              <a:buFont typeface="Wingdings" panose="05000000000000000000" pitchFamily="2" charset="2"/>
              <a:buNone/>
              <a:defRPr/>
            </a:pPr>
            <a:r>
              <a:rPr lang="sr-Latn-CS" altLang="en-US" sz="1700" b="1" dirty="0">
                <a:effectLst>
                  <a:outerShdw blurRad="38100" dist="38100" dir="2700000" algn="tl">
                    <a:srgbClr val="000000"/>
                  </a:outerShdw>
                </a:effectLst>
              </a:rPr>
              <a:t>	</a:t>
            </a:r>
            <a:br>
              <a:rPr lang="en-GB" altLang="en-US" sz="1700" b="1" dirty="0">
                <a:effectLst>
                  <a:outerShdw blurRad="38100" dist="38100" dir="2700000" algn="tl">
                    <a:srgbClr val="000000"/>
                  </a:outerShdw>
                </a:effectLst>
              </a:rPr>
            </a:br>
            <a:r>
              <a:rPr lang="sr-Latn-CS" altLang="en-US" sz="1700" b="1" dirty="0">
                <a:effectLst>
                  <a:outerShdw blurRad="38100" dist="38100" dir="2700000" algn="tl">
                    <a:srgbClr val="000000"/>
                  </a:outerShdw>
                </a:effectLst>
              </a:rPr>
              <a:t>a) N. Cochlearis</a:t>
            </a:r>
            <a:r>
              <a:rPr lang="sr-Cyrl-RS" altLang="en-US" sz="1700" b="1" dirty="0">
                <a:effectLst>
                  <a:outerShdw blurRad="38100" dist="38100" dir="2700000" algn="tl">
                    <a:srgbClr val="000000"/>
                  </a:outerShdw>
                </a:effectLst>
              </a:rPr>
              <a:t>				</a:t>
            </a:r>
            <a:r>
              <a:rPr lang="sr-Latn-CS" altLang="en-US" sz="1700" b="1" dirty="0">
                <a:effectLst>
                  <a:outerShdw blurRad="38100" dist="38100" dir="2700000" algn="tl">
                    <a:srgbClr val="000000"/>
                  </a:outerShdw>
                </a:effectLst>
              </a:rPr>
              <a:t>b) N. Vestibularis</a:t>
            </a:r>
          </a:p>
          <a:p>
            <a:pPr eaLnBrk="1" hangingPunct="1">
              <a:buFont typeface="Wingdings" panose="05000000000000000000" pitchFamily="2" charset="2"/>
              <a:buNone/>
              <a:defRPr/>
            </a:pP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a:t>
            </a:r>
            <a:r>
              <a:rPr lang="sr-Latn-CS" altLang="en-US" sz="1700" b="1" dirty="0">
                <a:effectLst>
                  <a:outerShdw blurRad="38100" dist="38100" dir="2700000" algn="tl">
                    <a:srgbClr val="000000"/>
                  </a:outerShdw>
                </a:effectLst>
              </a:rPr>
              <a:t> nc. cochlearis </a:t>
            </a:r>
            <a:r>
              <a:rPr lang="sr-Latn-CS" altLang="en-US" sz="1700" b="1" dirty="0" err="1">
                <a:effectLst>
                  <a:outerShdw blurRad="38100" dist="38100" dir="2700000" algn="tl">
                    <a:srgbClr val="000000"/>
                  </a:outerShdw>
                </a:effectLst>
              </a:rPr>
              <a:t>dorsalis</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S</a:t>
            </a:r>
            <a:r>
              <a:rPr lang="sr-Latn-CS" altLang="en-US" sz="1700" b="1" dirty="0">
                <a:effectLst>
                  <a:outerShdw blurRad="38100" dist="38100" dir="2700000" algn="tl">
                    <a:srgbClr val="000000"/>
                  </a:outerShdw>
                </a:effectLst>
              </a:rPr>
              <a:t>SS)</a:t>
            </a:r>
            <a:r>
              <a:rPr lang="en-GB" altLang="en-US" sz="1700" b="1" dirty="0">
                <a:effectLst>
                  <a:outerShdw blurRad="38100" dist="38100" dir="2700000" algn="tl">
                    <a:srgbClr val="000000"/>
                  </a:outerShdw>
                </a:effectLst>
              </a:rPr>
              <a:t> </a:t>
            </a:r>
            <a:r>
              <a:rPr lang="sr-Cyrl-R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a:t>
            </a:r>
            <a:r>
              <a:rPr lang="sr-Latn-CS" altLang="en-US" sz="1700" b="1" dirty="0">
                <a:effectLst>
                  <a:outerShdw blurRad="38100" dist="38100" dir="2700000" algn="tl">
                    <a:srgbClr val="000000"/>
                  </a:outerShdw>
                </a:effectLst>
              </a:rPr>
              <a:t> nc. vestibularis </a:t>
            </a:r>
            <a:r>
              <a:rPr lang="sr-Latn-CS" altLang="en-US" sz="1700" b="1" dirty="0" err="1">
                <a:effectLst>
                  <a:outerShdw blurRad="38100" dist="38100" dir="2700000" algn="tl">
                    <a:srgbClr val="000000"/>
                  </a:outerShdw>
                </a:effectLst>
              </a:rPr>
              <a:t>superior</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S</a:t>
            </a:r>
            <a:r>
              <a:rPr lang="sr-Latn-CS" altLang="en-US" sz="1700" b="1" dirty="0">
                <a:effectLst>
                  <a:outerShdw blurRad="38100" dist="38100" dir="2700000" algn="tl">
                    <a:srgbClr val="000000"/>
                  </a:outerShdw>
                </a:effectLst>
              </a:rPr>
              <a:t>SS)</a:t>
            </a:r>
          </a:p>
          <a:p>
            <a:pPr eaLnBrk="1" hangingPunct="1">
              <a:buFont typeface="Wingdings" panose="05000000000000000000" pitchFamily="2" charset="2"/>
              <a:buNone/>
              <a:defRPr/>
            </a:pP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a:t>
            </a:r>
            <a:r>
              <a:rPr lang="sr-Latn-CS" altLang="en-US" sz="1700" b="1" dirty="0">
                <a:effectLst>
                  <a:outerShdw blurRad="38100" dist="38100" dir="2700000" algn="tl">
                    <a:srgbClr val="000000"/>
                  </a:outerShdw>
                </a:effectLst>
              </a:rPr>
              <a:t> nc. cochlearis </a:t>
            </a:r>
            <a:r>
              <a:rPr lang="sr-Latn-CS" altLang="en-US" sz="1700" b="1" dirty="0" err="1">
                <a:effectLst>
                  <a:outerShdw blurRad="38100" dist="38100" dir="2700000" algn="tl">
                    <a:srgbClr val="000000"/>
                  </a:outerShdw>
                </a:effectLst>
              </a:rPr>
              <a:t>ventralis</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S</a:t>
            </a:r>
            <a:r>
              <a:rPr lang="sr-Latn-CS" altLang="en-US" sz="1700" b="1" dirty="0">
                <a:effectLst>
                  <a:outerShdw blurRad="38100" dist="38100" dir="2700000" algn="tl">
                    <a:srgbClr val="000000"/>
                  </a:outerShdw>
                </a:effectLst>
              </a:rPr>
              <a:t>SS)</a:t>
            </a:r>
            <a:r>
              <a:rPr lang="en-GB" altLang="en-US" sz="1700" b="1" dirty="0">
                <a:effectLst>
                  <a:outerShdw blurRad="38100" dist="38100" dir="2700000" algn="tl">
                    <a:srgbClr val="000000"/>
                  </a:outerShdw>
                </a:effectLst>
              </a:rPr>
              <a:t> </a:t>
            </a:r>
            <a:r>
              <a:rPr lang="sr-Cyrl-R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a:t>
            </a:r>
            <a:r>
              <a:rPr lang="sr-Latn-CS" altLang="en-US" sz="1700" b="1" dirty="0">
                <a:effectLst>
                  <a:outerShdw blurRad="38100" dist="38100" dir="2700000" algn="tl">
                    <a:srgbClr val="000000"/>
                  </a:outerShdw>
                </a:effectLst>
              </a:rPr>
              <a:t> nc. </a:t>
            </a:r>
            <a:r>
              <a:rPr lang="sr-Latn-CS" altLang="en-US" sz="1700" b="1" dirty="0" err="1">
                <a:effectLst>
                  <a:outerShdw blurRad="38100" dist="38100" dir="2700000" algn="tl">
                    <a:srgbClr val="000000"/>
                  </a:outerShdw>
                </a:effectLst>
              </a:rPr>
              <a:t>vestibularis</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i</a:t>
            </a:r>
            <a:r>
              <a:rPr lang="sr-Latn-CS" altLang="en-US" sz="1700" b="1" dirty="0" err="1">
                <a:effectLst>
                  <a:outerShdw blurRad="38100" dist="38100" dir="2700000" algn="tl">
                    <a:srgbClr val="000000"/>
                  </a:outerShdw>
                </a:effectLst>
              </a:rPr>
              <a:t>nferior</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S</a:t>
            </a:r>
            <a:r>
              <a:rPr lang="sr-Latn-CS" altLang="en-US" sz="1700" b="1" dirty="0">
                <a:effectLst>
                  <a:outerShdw blurRad="38100" dist="38100" dir="2700000" algn="tl">
                    <a:srgbClr val="000000"/>
                  </a:outerShdw>
                </a:effectLst>
              </a:rPr>
              <a:t>SS)</a:t>
            </a:r>
          </a:p>
          <a:p>
            <a:pPr eaLnBrk="1" hangingPunct="1">
              <a:buNone/>
              <a:defRPr/>
            </a:pPr>
            <a:r>
              <a:rPr lang="sr-Cyrl-RS" altLang="en-US" sz="1700" b="1" dirty="0">
                <a:effectLst>
                  <a:outerShdw blurRad="38100" dist="38100" dir="2700000" algn="tl">
                    <a:srgbClr val="000000"/>
                  </a:outerShdw>
                </a:effectLst>
              </a:rPr>
              <a:t>       </a:t>
            </a:r>
            <a:r>
              <a:rPr lang="en-GB" sz="1800" dirty="0">
                <a:solidFill>
                  <a:srgbClr val="FF0000"/>
                </a:solidFill>
                <a:highlight>
                  <a:srgbClr val="FFFFFF"/>
                </a:highlight>
                <a:latin typeface="PlutoSansLight"/>
              </a:rPr>
              <a:t>located at the pontomedullary junction.</a:t>
            </a:r>
            <a:r>
              <a:rPr lang="sr-Cyrl-R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 </a:t>
            </a:r>
            <a:r>
              <a:rPr lang="sr-Latn-CS" altLang="en-US" sz="1700" b="1" dirty="0" err="1">
                <a:effectLst>
                  <a:outerShdw blurRad="38100" dist="38100" dir="2700000" algn="tl">
                    <a:srgbClr val="000000"/>
                  </a:outerShdw>
                </a:effectLst>
              </a:rPr>
              <a:t>nc</a:t>
            </a:r>
            <a:r>
              <a:rPr lang="sr-Latn-CS" altLang="en-US" sz="1700" b="1" dirty="0">
                <a:effectLst>
                  <a:outerShdw blurRad="38100" dist="38100" dir="2700000" algn="tl">
                    <a:srgbClr val="000000"/>
                  </a:outerShdw>
                </a:effectLst>
              </a:rPr>
              <a:t>. </a:t>
            </a:r>
            <a:r>
              <a:rPr lang="sr-Latn-CS" altLang="en-US" sz="1700" b="1" dirty="0" err="1">
                <a:effectLst>
                  <a:outerShdw blurRad="38100" dist="38100" dir="2700000" algn="tl">
                    <a:srgbClr val="000000"/>
                  </a:outerShdw>
                </a:effectLst>
              </a:rPr>
              <a:t>vestibularis</a:t>
            </a:r>
            <a:r>
              <a:rPr lang="sr-Latn-CS" altLang="en-US" sz="1700" b="1" dirty="0">
                <a:effectLst>
                  <a:outerShdw blurRad="38100" dist="38100" dir="2700000" algn="tl">
                    <a:srgbClr val="000000"/>
                  </a:outerShdw>
                </a:effectLst>
              </a:rPr>
              <a:t> </a:t>
            </a:r>
            <a:r>
              <a:rPr lang="en-GB" altLang="en-US" sz="1700" b="1" dirty="0" err="1">
                <a:effectLst>
                  <a:outerShdw blurRad="38100" dist="38100" dir="2700000" algn="tl">
                    <a:srgbClr val="000000"/>
                  </a:outerShdw>
                </a:effectLst>
              </a:rPr>
              <a:t>medi</a:t>
            </a:r>
            <a:r>
              <a:rPr lang="sr-Latn-CS" altLang="en-US" sz="1700" b="1" dirty="0" err="1">
                <a:effectLst>
                  <a:outerShdw blurRad="38100" dist="38100" dir="2700000" algn="tl">
                    <a:srgbClr val="000000"/>
                  </a:outerShdw>
                </a:effectLst>
              </a:rPr>
              <a:t>alis</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S</a:t>
            </a:r>
            <a:r>
              <a:rPr lang="sr-Latn-CS" altLang="en-US" sz="1700" b="1" dirty="0">
                <a:effectLst>
                  <a:outerShdw blurRad="38100" dist="38100" dir="2700000" algn="tl">
                    <a:srgbClr val="000000"/>
                  </a:outerShdw>
                </a:effectLst>
              </a:rPr>
              <a:t>SS)</a:t>
            </a:r>
            <a:br>
              <a:rPr lang="en-GB" altLang="en-US" sz="1700" b="1" dirty="0">
                <a:effectLst>
                  <a:outerShdw blurRad="38100" dist="38100" dir="2700000" algn="tl">
                    <a:srgbClr val="000000"/>
                  </a:outerShdw>
                </a:effectLst>
              </a:rPr>
            </a:br>
            <a:r>
              <a:rPr lang="en-GB" altLang="en-US" sz="1700" b="1" dirty="0">
                <a:effectLst>
                  <a:outerShdw blurRad="38100" dist="38100" dir="2700000" algn="tl">
                    <a:srgbClr val="000000"/>
                  </a:outerShdw>
                </a:effectLst>
              </a:rPr>
              <a:t>					      *</a:t>
            </a:r>
            <a:r>
              <a:rPr lang="sr-Latn-CS" altLang="en-US" sz="1700" b="1" dirty="0">
                <a:effectLst>
                  <a:outerShdw blurRad="38100" dist="38100" dir="2700000" algn="tl">
                    <a:srgbClr val="000000"/>
                  </a:outerShdw>
                </a:effectLst>
              </a:rPr>
              <a:t> </a:t>
            </a:r>
            <a:r>
              <a:rPr lang="sr-Latn-CS" altLang="en-US" sz="1700" b="1" dirty="0" err="1">
                <a:effectLst>
                  <a:outerShdw blurRad="38100" dist="38100" dir="2700000" algn="tl">
                    <a:srgbClr val="000000"/>
                  </a:outerShdw>
                </a:effectLst>
              </a:rPr>
              <a:t>nc</a:t>
            </a:r>
            <a:r>
              <a:rPr lang="sr-Latn-CS" altLang="en-US" sz="1700" b="1" dirty="0">
                <a:effectLst>
                  <a:outerShdw blurRad="38100" dist="38100" dir="2700000" algn="tl">
                    <a:srgbClr val="000000"/>
                  </a:outerShdw>
                </a:effectLst>
              </a:rPr>
              <a:t>. </a:t>
            </a:r>
            <a:r>
              <a:rPr lang="sr-Latn-CS" altLang="en-US" sz="1700" b="1" dirty="0" err="1">
                <a:effectLst>
                  <a:outerShdw blurRad="38100" dist="38100" dir="2700000" algn="tl">
                    <a:srgbClr val="000000"/>
                  </a:outerShdw>
                </a:effectLst>
              </a:rPr>
              <a:t>vestibularis</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l</a:t>
            </a:r>
            <a:r>
              <a:rPr lang="sr-Latn-CS" altLang="en-US" sz="1700" b="1" dirty="0" err="1">
                <a:effectLst>
                  <a:outerShdw blurRad="38100" dist="38100" dir="2700000" algn="tl">
                    <a:srgbClr val="000000"/>
                  </a:outerShdw>
                </a:effectLst>
              </a:rPr>
              <a:t>ateralis</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S</a:t>
            </a:r>
            <a:r>
              <a:rPr lang="sr-Latn-CS" altLang="en-US" sz="1700" b="1" dirty="0">
                <a:effectLst>
                  <a:outerShdw blurRad="38100" dist="38100" dir="2700000" algn="tl">
                    <a:srgbClr val="000000"/>
                  </a:outerShdw>
                </a:effectLst>
              </a:rPr>
              <a:t>SS)</a:t>
            </a:r>
            <a:br>
              <a:rPr lang="en-GB" altLang="en-US" sz="1700" b="1" dirty="0">
                <a:effectLst>
                  <a:outerShdw blurRad="38100" dist="38100" dir="2700000" algn="tl">
                    <a:srgbClr val="000000"/>
                  </a:outerShdw>
                </a:effectLst>
              </a:rPr>
            </a:br>
            <a:endParaRPr lang="sr-Latn-CS" altLang="en-US" sz="1600" b="1" dirty="0">
              <a:effectLst>
                <a:outerShdw blurRad="38100" dist="38100" dir="2700000" algn="tl">
                  <a:srgbClr val="000000"/>
                </a:outerShdw>
              </a:effectLst>
            </a:endParaRPr>
          </a:p>
        </p:txBody>
      </p:sp>
      <p:pic>
        <p:nvPicPr>
          <p:cNvPr id="3" name="Picture 2">
            <a:extLst>
              <a:ext uri="{FF2B5EF4-FFF2-40B4-BE49-F238E27FC236}">
                <a16:creationId xmlns:a16="http://schemas.microsoft.com/office/drawing/2014/main" id="{84DB2115-3E70-3E67-5942-FAA34474C4C7}"/>
              </a:ext>
            </a:extLst>
          </p:cNvPr>
          <p:cNvPicPr>
            <a:picLocks noChangeAspect="1"/>
          </p:cNvPicPr>
          <p:nvPr/>
        </p:nvPicPr>
        <p:blipFill>
          <a:blip r:embed="rId2"/>
          <a:stretch>
            <a:fillRect/>
          </a:stretch>
        </p:blipFill>
        <p:spPr>
          <a:xfrm>
            <a:off x="-23478" y="2822127"/>
            <a:ext cx="5895655" cy="3628095"/>
          </a:xfrm>
          <a:prstGeom prst="rect">
            <a:avLst/>
          </a:prstGeom>
        </p:spPr>
      </p:pic>
      <p:pic>
        <p:nvPicPr>
          <p:cNvPr id="4" name="Picture 3" descr="Untitled-3">
            <a:extLst>
              <a:ext uri="{FF2B5EF4-FFF2-40B4-BE49-F238E27FC236}">
                <a16:creationId xmlns:a16="http://schemas.microsoft.com/office/drawing/2014/main" id="{7184F587-6619-17C4-3815-2B3A3E1B39F9}"/>
              </a:ext>
            </a:extLst>
          </p:cNvPr>
          <p:cNvPicPr>
            <a:picLocks noChangeAspect="1" noChangeArrowheads="1"/>
          </p:cNvPicPr>
          <p:nvPr/>
        </p:nvPicPr>
        <p:blipFill rotWithShape="1">
          <a:blip r:embed="rId3" cstate="print">
            <a:lum contrast="24000"/>
            <a:extLst>
              <a:ext uri="{28A0092B-C50C-407E-A947-70E740481C1C}">
                <a14:useLocalDpi xmlns:a14="http://schemas.microsoft.com/office/drawing/2010/main" val="0"/>
              </a:ext>
            </a:extLst>
          </a:blip>
          <a:srcRect l="13690" t="17883" r="7317" b="28998"/>
          <a:stretch/>
        </p:blipFill>
        <p:spPr bwMode="auto">
          <a:xfrm>
            <a:off x="5868097" y="2930246"/>
            <a:ext cx="3279984" cy="309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Connector 5">
            <a:extLst>
              <a:ext uri="{FF2B5EF4-FFF2-40B4-BE49-F238E27FC236}">
                <a16:creationId xmlns:a16="http://schemas.microsoft.com/office/drawing/2014/main" id="{E96BF6A9-702C-DAB7-973C-2CED7E5B3775}"/>
              </a:ext>
            </a:extLst>
          </p:cNvPr>
          <p:cNvCxnSpPr/>
          <p:nvPr/>
        </p:nvCxnSpPr>
        <p:spPr bwMode="auto">
          <a:xfrm>
            <a:off x="6012160" y="4077072"/>
            <a:ext cx="720080" cy="0"/>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Straight Connector 6">
            <a:extLst>
              <a:ext uri="{FF2B5EF4-FFF2-40B4-BE49-F238E27FC236}">
                <a16:creationId xmlns:a16="http://schemas.microsoft.com/office/drawing/2014/main" id="{5F8CCAA8-E86E-56C3-D353-DF073F3901EF}"/>
              </a:ext>
            </a:extLst>
          </p:cNvPr>
          <p:cNvCxnSpPr/>
          <p:nvPr/>
        </p:nvCxnSpPr>
        <p:spPr bwMode="auto">
          <a:xfrm>
            <a:off x="5868097" y="4293096"/>
            <a:ext cx="720080" cy="0"/>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9938" name="Picture 6" descr="http://upload.wikimedia.org/wikipedia/commons/3/33/Human_brain_midsagittal_cut_descriptio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08625" y="2060575"/>
            <a:ext cx="3671888" cy="2546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9939" name="Rectangle 2"/>
          <p:cNvSpPr>
            <a:spLocks noGrp="1" noChangeArrowheads="1"/>
          </p:cNvSpPr>
          <p:nvPr>
            <p:ph type="title" idx="4294967295"/>
          </p:nvPr>
        </p:nvSpPr>
        <p:spPr>
          <a:xfrm>
            <a:off x="0" y="132540"/>
            <a:ext cx="8170862" cy="1143000"/>
          </a:xfrm>
        </p:spPr>
        <p:txBody>
          <a:bodyPr/>
          <a:lstStyle/>
          <a:p>
            <a:pPr algn="l" eaLnBrk="1" hangingPunct="1"/>
            <a:r>
              <a:rPr lang="en-US" altLang="en-US" sz="3000" b="1" dirty="0">
                <a:solidFill>
                  <a:srgbClr val="CC0000"/>
                </a:solidFill>
                <a:latin typeface="Constantia" panose="02030602050306030303" pitchFamily="18" charset="0"/>
              </a:rPr>
              <a:t>T</a:t>
            </a:r>
            <a:r>
              <a:rPr lang="en-GB" altLang="en-US" sz="3000" b="1" dirty="0">
                <a:solidFill>
                  <a:srgbClr val="CC0000"/>
                </a:solidFill>
                <a:latin typeface="Constantia" panose="02030602050306030303" pitchFamily="18" charset="0"/>
              </a:rPr>
              <a:t>RUNCUS CEREBRI </a:t>
            </a:r>
            <a:r>
              <a:rPr lang="en-US" altLang="en-US" sz="3000" b="1" dirty="0">
                <a:solidFill>
                  <a:srgbClr val="CC0000"/>
                </a:solidFill>
                <a:latin typeface="Constantia" panose="02030602050306030303" pitchFamily="18" charset="0"/>
              </a:rPr>
              <a:t>(</a:t>
            </a:r>
            <a:r>
              <a:rPr lang="en-GB" altLang="en-US" sz="3000" b="1" dirty="0">
                <a:solidFill>
                  <a:srgbClr val="CC0000"/>
                </a:solidFill>
                <a:latin typeface="Constantia" panose="02030602050306030303" pitchFamily="18" charset="0"/>
              </a:rPr>
              <a:t>Brainstem</a:t>
            </a:r>
            <a:r>
              <a:rPr lang="en-US" altLang="en-US" sz="3000" b="1" dirty="0">
                <a:solidFill>
                  <a:srgbClr val="CC0000"/>
                </a:solidFill>
                <a:latin typeface="Constantia" panose="02030602050306030303" pitchFamily="18" charset="0"/>
              </a:rPr>
              <a:t>)</a:t>
            </a:r>
            <a:endParaRPr lang="en-US" sz="3000" b="1" dirty="0">
              <a:solidFill>
                <a:srgbClr val="CC0000"/>
              </a:solidFill>
              <a:latin typeface="Constantia" panose="02030602050306030303" pitchFamily="18" charset="0"/>
            </a:endParaRPr>
          </a:p>
        </p:txBody>
      </p:sp>
      <p:sp>
        <p:nvSpPr>
          <p:cNvPr id="39940" name="Rectangle 3"/>
          <p:cNvSpPr>
            <a:spLocks noGrp="1" noChangeArrowheads="1"/>
          </p:cNvSpPr>
          <p:nvPr>
            <p:ph type="body" sz="half" idx="4294967295"/>
          </p:nvPr>
        </p:nvSpPr>
        <p:spPr>
          <a:xfrm>
            <a:off x="-33337" y="1499137"/>
            <a:ext cx="6118225" cy="4529137"/>
          </a:xfrm>
        </p:spPr>
        <p:txBody>
          <a:bodyPr/>
          <a:lstStyle/>
          <a:p>
            <a:pPr eaLnBrk="1" hangingPunct="1">
              <a:lnSpc>
                <a:spcPct val="90000"/>
              </a:lnSpc>
            </a:pPr>
            <a:r>
              <a:rPr lang="en-GB" altLang="en-US" sz="1800" dirty="0">
                <a:latin typeface="Constantia" panose="02030602050306030303" pitchFamily="18" charset="0"/>
              </a:rPr>
              <a:t>Located between spinal cord and forebrain</a:t>
            </a:r>
            <a:endParaRPr lang="en-US" sz="1800" dirty="0">
              <a:latin typeface="Constantia" panose="02030602050306030303" pitchFamily="18" charset="0"/>
            </a:endParaRPr>
          </a:p>
          <a:p>
            <a:pPr lvl="1" eaLnBrk="1" hangingPunct="1">
              <a:lnSpc>
                <a:spcPct val="90000"/>
              </a:lnSpc>
            </a:pPr>
            <a:r>
              <a:rPr lang="en-GB" altLang="en-US" sz="1800" dirty="0">
                <a:latin typeface="Constantia" panose="02030602050306030303" pitchFamily="18" charset="0"/>
              </a:rPr>
              <a:t>The pathways that connect the upper and lower parts of the CNS pass through it</a:t>
            </a:r>
            <a:endParaRPr lang="en-US" sz="1800" dirty="0">
              <a:latin typeface="Constantia" panose="02030602050306030303" pitchFamily="18" charset="0"/>
            </a:endParaRPr>
          </a:p>
          <a:p>
            <a:pPr eaLnBrk="1" hangingPunct="1">
              <a:lnSpc>
                <a:spcPct val="90000"/>
              </a:lnSpc>
            </a:pPr>
            <a:r>
              <a:rPr lang="en-US" altLang="en-US" sz="1800" dirty="0">
                <a:latin typeface="Constantia" panose="02030602050306030303" pitchFamily="18" charset="0"/>
              </a:rPr>
              <a:t>It consists of: </a:t>
            </a:r>
            <a:br>
              <a:rPr lang="en-US" altLang="en-US" sz="1800" dirty="0">
                <a:latin typeface="Constantia" panose="02030602050306030303" pitchFamily="18" charset="0"/>
              </a:rPr>
            </a:br>
            <a:r>
              <a:rPr lang="en-GB" altLang="en-US" sz="1800" dirty="0">
                <a:latin typeface="Constantia" panose="02030602050306030303" pitchFamily="18" charset="0"/>
              </a:rPr>
              <a:t>- </a:t>
            </a:r>
            <a:r>
              <a:rPr lang="en-US" altLang="en-US" sz="1800" b="1" dirty="0">
                <a:latin typeface="Constantia" panose="02030602050306030303" pitchFamily="18" charset="0"/>
              </a:rPr>
              <a:t>medulla oblongata</a:t>
            </a:r>
            <a:br>
              <a:rPr lang="sr-Cyrl-RS" altLang="en-US" sz="1800" b="1" dirty="0">
                <a:latin typeface="Constantia" panose="02030602050306030303" pitchFamily="18" charset="0"/>
              </a:rPr>
            </a:br>
            <a:r>
              <a:rPr lang="sr-Cyrl-RS" altLang="en-US" sz="1800" b="1" dirty="0">
                <a:latin typeface="Constantia" panose="02030602050306030303" pitchFamily="18" charset="0"/>
              </a:rPr>
              <a:t>- </a:t>
            </a:r>
            <a:r>
              <a:rPr lang="en-US" altLang="en-US" sz="1800" b="1" dirty="0" err="1">
                <a:latin typeface="Constantia" panose="02030602050306030303" pitchFamily="18" charset="0"/>
              </a:rPr>
              <a:t>po</a:t>
            </a:r>
            <a:r>
              <a:rPr lang="en-GB" altLang="en-US" sz="1800" b="1" dirty="0">
                <a:latin typeface="Constantia" panose="02030602050306030303" pitchFamily="18" charset="0"/>
              </a:rPr>
              <a:t>n</a:t>
            </a:r>
            <a:r>
              <a:rPr lang="en-US" altLang="en-US" sz="1800" b="1" dirty="0">
                <a:latin typeface="Constantia" panose="02030602050306030303" pitchFamily="18" charset="0"/>
              </a:rPr>
              <a:t>s </a:t>
            </a:r>
            <a:r>
              <a:rPr lang="sr-Cyrl-RS" altLang="en-US" sz="1800" b="1" dirty="0">
                <a:latin typeface="Constantia" panose="02030602050306030303" pitchFamily="18" charset="0"/>
              </a:rPr>
              <a:t> </a:t>
            </a:r>
            <a:br>
              <a:rPr lang="sr-Cyrl-RS" altLang="en-US" sz="1800" b="1" dirty="0">
                <a:latin typeface="Constantia" panose="02030602050306030303" pitchFamily="18" charset="0"/>
              </a:rPr>
            </a:br>
            <a:r>
              <a:rPr lang="sr-Cyrl-RS" altLang="en-US" sz="1800" b="1" dirty="0">
                <a:latin typeface="Constantia" panose="02030602050306030303" pitchFamily="18" charset="0"/>
              </a:rPr>
              <a:t>- </a:t>
            </a:r>
            <a:r>
              <a:rPr lang="en-US" altLang="en-US" sz="1800" b="1" dirty="0">
                <a:latin typeface="Constantia" panose="02030602050306030303" pitchFamily="18" charset="0"/>
              </a:rPr>
              <a:t>mesencephalon</a:t>
            </a:r>
            <a:r>
              <a:rPr lang="sr-Cyrl-RS" altLang="en-US" sz="1800" b="1" dirty="0">
                <a:latin typeface="Constantia" panose="02030602050306030303" pitchFamily="18" charset="0"/>
              </a:rPr>
              <a:t> (</a:t>
            </a:r>
            <a:r>
              <a:rPr lang="en-GB" altLang="en-US" sz="1800" b="1" dirty="0">
                <a:latin typeface="Constantia" panose="02030602050306030303" pitchFamily="18" charset="0"/>
              </a:rPr>
              <a:t>midbrain</a:t>
            </a:r>
            <a:r>
              <a:rPr lang="sr-Cyrl-RS" altLang="en-US" sz="1800" b="1" dirty="0">
                <a:latin typeface="Constantia" panose="02030602050306030303" pitchFamily="18" charset="0"/>
              </a:rPr>
              <a:t>)</a:t>
            </a:r>
            <a:endParaRPr lang="en-US" sz="1800" b="1" dirty="0">
              <a:latin typeface="Constantia" panose="02030602050306030303" pitchFamily="18" charset="0"/>
            </a:endParaRPr>
          </a:p>
          <a:p>
            <a:pPr lvl="1" eaLnBrk="1" hangingPunct="1">
              <a:lnSpc>
                <a:spcPct val="90000"/>
              </a:lnSpc>
            </a:pPr>
            <a:r>
              <a:rPr lang="en-US" altLang="en-US" sz="1800" dirty="0">
                <a:latin typeface="Constantia" panose="02030602050306030303" pitchFamily="18" charset="0"/>
              </a:rPr>
              <a:t>Each part is ≈2,5 cm long</a:t>
            </a:r>
            <a:r>
              <a:rPr lang="en-US" sz="1800" dirty="0">
                <a:latin typeface="Constantia" panose="02030602050306030303" pitchFamily="18" charset="0"/>
              </a:rPr>
              <a:t>.</a:t>
            </a:r>
          </a:p>
          <a:p>
            <a:pPr lvl="1" eaLnBrk="1" hangingPunct="1">
              <a:lnSpc>
                <a:spcPct val="90000"/>
              </a:lnSpc>
            </a:pPr>
            <a:endParaRPr lang="en-US" sz="1800" dirty="0">
              <a:latin typeface="Constantia" panose="02030602050306030303" pitchFamily="18" charset="0"/>
            </a:endParaRPr>
          </a:p>
          <a:p>
            <a:pPr eaLnBrk="1" hangingPunct="1">
              <a:lnSpc>
                <a:spcPct val="90000"/>
              </a:lnSpc>
            </a:pPr>
            <a:r>
              <a:rPr lang="en-GB" altLang="en-US" sz="1800" dirty="0">
                <a:latin typeface="Constantia" panose="02030602050306030303" pitchFamily="18" charset="0"/>
              </a:rPr>
              <a:t>Each part consists of nuclei (a group of neurons), surrounded by pathways, </a:t>
            </a:r>
            <a:r>
              <a:rPr lang="en-GB" altLang="en-US" sz="1800" dirty="0" err="1">
                <a:latin typeface="Constantia" panose="02030602050306030303" pitchFamily="18" charset="0"/>
              </a:rPr>
              <a:t>ie</a:t>
            </a:r>
            <a:r>
              <a:rPr lang="en-GB" altLang="en-US" sz="1800" dirty="0">
                <a:latin typeface="Constantia" panose="02030602050306030303" pitchFamily="18" charset="0"/>
              </a:rPr>
              <a:t>. bundles of white mass</a:t>
            </a:r>
            <a:r>
              <a:rPr lang="en-US" sz="1800" dirty="0">
                <a:latin typeface="Constantia" panose="02030602050306030303" pitchFamily="18" charset="0"/>
              </a:rPr>
              <a:t>.</a:t>
            </a:r>
          </a:p>
          <a:p>
            <a:pPr eaLnBrk="1" hangingPunct="1">
              <a:lnSpc>
                <a:spcPct val="90000"/>
              </a:lnSpc>
              <a:buFontTx/>
              <a:buNone/>
            </a:pPr>
            <a:endParaRPr lang="en-US" sz="1800" dirty="0">
              <a:latin typeface="Constantia" panose="02030602050306030303" pitchFamily="18" charset="0"/>
            </a:endParaRPr>
          </a:p>
          <a:p>
            <a:pPr eaLnBrk="1" hangingPunct="1">
              <a:lnSpc>
                <a:spcPct val="90000"/>
              </a:lnSpc>
            </a:pPr>
            <a:r>
              <a:rPr lang="en-GB" altLang="en-US" sz="1800" dirty="0">
                <a:latin typeface="Constantia" panose="02030602050306030303" pitchFamily="18" charset="0"/>
              </a:rPr>
              <a:t>It contains the centres of the autonomic nervous system that regulate vital functions (heart rate, respiration ...)</a:t>
            </a:r>
            <a:endParaRPr lang="en-US" sz="1800" dirty="0">
              <a:latin typeface="Constantia" panose="02030602050306030303" pitchFamily="18" charset="0"/>
            </a:endParaRPr>
          </a:p>
        </p:txBody>
      </p:sp>
      <p:cxnSp>
        <p:nvCxnSpPr>
          <p:cNvPr id="39941" name="Straight Arrow Connector 7"/>
          <p:cNvCxnSpPr>
            <a:cxnSpLocks noChangeShapeType="1"/>
          </p:cNvCxnSpPr>
          <p:nvPr/>
        </p:nvCxnSpPr>
        <p:spPr bwMode="auto">
          <a:xfrm flipH="1" flipV="1">
            <a:off x="6437313" y="4305300"/>
            <a:ext cx="114300" cy="1511300"/>
          </a:xfrm>
          <a:prstGeom prst="straightConnector1">
            <a:avLst/>
          </a:prstGeom>
          <a:noFill/>
          <a:ln w="25400">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39942" name="Straight Arrow Connector 12"/>
          <p:cNvCxnSpPr>
            <a:cxnSpLocks noChangeShapeType="1"/>
          </p:cNvCxnSpPr>
          <p:nvPr/>
        </p:nvCxnSpPr>
        <p:spPr bwMode="auto">
          <a:xfrm flipH="1" flipV="1">
            <a:off x="6948488" y="4037013"/>
            <a:ext cx="647700" cy="1914525"/>
          </a:xfrm>
          <a:prstGeom prst="straightConnector1">
            <a:avLst/>
          </a:prstGeom>
          <a:noFill/>
          <a:ln w="25400">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39943" name="Straight Arrow Connector 14"/>
          <p:cNvCxnSpPr>
            <a:cxnSpLocks noChangeShapeType="1"/>
          </p:cNvCxnSpPr>
          <p:nvPr/>
        </p:nvCxnSpPr>
        <p:spPr bwMode="auto">
          <a:xfrm rot="16200000" flipV="1">
            <a:off x="6771481" y="4136232"/>
            <a:ext cx="1785937" cy="857250"/>
          </a:xfrm>
          <a:prstGeom prst="straightConnector1">
            <a:avLst/>
          </a:prstGeom>
          <a:noFill/>
          <a:ln w="25400">
            <a:solidFill>
              <a:schemeClr val="tx1"/>
            </a:solidFill>
            <a:round/>
            <a:headEnd/>
            <a:tailEnd type="arrow" w="med" len="med"/>
          </a:ln>
          <a:extLst>
            <a:ext uri="{909E8E84-426E-40DD-AFC4-6F175D3DCCD1}">
              <a14:hiddenFill xmlns:a14="http://schemas.microsoft.com/office/drawing/2010/main">
                <a:noFill/>
              </a14:hiddenFill>
            </a:ext>
          </a:extLst>
        </p:spPr>
      </p:cxnSp>
      <p:sp>
        <p:nvSpPr>
          <p:cNvPr id="39944" name="TextBox 16"/>
          <p:cNvSpPr txBox="1">
            <a:spLocks noChangeArrowheads="1"/>
          </p:cNvSpPr>
          <p:nvPr/>
        </p:nvSpPr>
        <p:spPr bwMode="auto">
          <a:xfrm>
            <a:off x="5275263" y="5908675"/>
            <a:ext cx="20701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sr-Latn-CS" sz="1800">
                <a:latin typeface="Constantia" panose="02030602050306030303" pitchFamily="18" charset="0"/>
              </a:rPr>
              <a:t>Medulla oblongata</a:t>
            </a:r>
          </a:p>
        </p:txBody>
      </p:sp>
      <p:sp>
        <p:nvSpPr>
          <p:cNvPr id="39945" name="TextBox 17"/>
          <p:cNvSpPr txBox="1">
            <a:spLocks noChangeArrowheads="1"/>
          </p:cNvSpPr>
          <p:nvPr/>
        </p:nvSpPr>
        <p:spPr bwMode="auto">
          <a:xfrm>
            <a:off x="7262813" y="6105525"/>
            <a:ext cx="66675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sr-Latn-CS" sz="1800">
                <a:latin typeface="Constantia" panose="02030602050306030303" pitchFamily="18" charset="0"/>
              </a:rPr>
              <a:t>Pons</a:t>
            </a:r>
          </a:p>
        </p:txBody>
      </p:sp>
      <p:sp>
        <p:nvSpPr>
          <p:cNvPr id="39946" name="TextBox 19"/>
          <p:cNvSpPr txBox="1">
            <a:spLocks noChangeArrowheads="1"/>
          </p:cNvSpPr>
          <p:nvPr/>
        </p:nvSpPr>
        <p:spPr bwMode="auto">
          <a:xfrm>
            <a:off x="7515225" y="5440363"/>
            <a:ext cx="16287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sr-Latn-CS" sz="1600">
                <a:latin typeface="Constantia" panose="02030602050306030303" pitchFamily="18" charset="0"/>
              </a:rPr>
              <a:t>Mesencephalon</a:t>
            </a:r>
          </a:p>
        </p:txBody>
      </p:sp>
    </p:spTree>
    <p:extLst>
      <p:ext uri="{BB962C8B-B14F-4D97-AF65-F5344CB8AC3E}">
        <p14:creationId xmlns:p14="http://schemas.microsoft.com/office/powerpoint/2010/main" val="396607659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Untitled-3">
            <a:extLst>
              <a:ext uri="{FF2B5EF4-FFF2-40B4-BE49-F238E27FC236}">
                <a16:creationId xmlns:a16="http://schemas.microsoft.com/office/drawing/2014/main" id="{657E7533-DCC8-D85C-E1C2-A6A6EFA84786}"/>
              </a:ext>
            </a:extLst>
          </p:cNvPr>
          <p:cNvPicPr>
            <a:picLocks noChangeAspect="1" noChangeArrowheads="1"/>
          </p:cNvPicPr>
          <p:nvPr/>
        </p:nvPicPr>
        <p:blipFill rotWithShape="1">
          <a:blip r:embed="rId2" cstate="print">
            <a:lum contrast="24000"/>
            <a:extLst>
              <a:ext uri="{28A0092B-C50C-407E-A947-70E740481C1C}">
                <a14:useLocalDpi xmlns:a14="http://schemas.microsoft.com/office/drawing/2010/main" val="0"/>
              </a:ext>
            </a:extLst>
          </a:blip>
          <a:srcRect l="13690" t="17883" r="7317" b="28998"/>
          <a:stretch/>
        </p:blipFill>
        <p:spPr bwMode="auto">
          <a:xfrm>
            <a:off x="4572000" y="2521311"/>
            <a:ext cx="4590178" cy="4326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78" name="Rectangle 2">
            <a:extLst>
              <a:ext uri="{FF2B5EF4-FFF2-40B4-BE49-F238E27FC236}">
                <a16:creationId xmlns:a16="http://schemas.microsoft.com/office/drawing/2014/main" id="{CEB8A00A-5211-76C0-543E-621D377C04CC}"/>
              </a:ext>
            </a:extLst>
          </p:cNvPr>
          <p:cNvSpPr>
            <a:spLocks noGrp="1" noChangeArrowheads="1"/>
          </p:cNvSpPr>
          <p:nvPr>
            <p:ph type="title" idx="4294967295"/>
          </p:nvPr>
        </p:nvSpPr>
        <p:spPr>
          <a:xfrm>
            <a:off x="468313" y="0"/>
            <a:ext cx="8229600" cy="633413"/>
          </a:xfrm>
        </p:spPr>
        <p:txBody>
          <a:bodyPr/>
          <a:lstStyle/>
          <a:p>
            <a:pPr eaLnBrk="1" hangingPunct="1">
              <a:defRPr/>
            </a:pPr>
            <a:r>
              <a:rPr lang="en-GB" altLang="en-US" sz="2400" b="1" dirty="0">
                <a:solidFill>
                  <a:srgbClr val="0070C0"/>
                </a:solidFill>
                <a:effectLst>
                  <a:outerShdw blurRad="38100" dist="38100" dir="2700000" algn="tl">
                    <a:srgbClr val="000000"/>
                  </a:outerShdw>
                </a:effectLst>
              </a:rPr>
              <a:t>Nuclei of the cranial nerves</a:t>
            </a:r>
            <a:endParaRPr lang="en-US" altLang="en-US" sz="2400" b="1" dirty="0">
              <a:effectLst>
                <a:outerShdw blurRad="38100" dist="38100" dir="2700000" algn="tl">
                  <a:srgbClr val="000000"/>
                </a:outerShdw>
              </a:effectLst>
            </a:endParaRPr>
          </a:p>
        </p:txBody>
      </p:sp>
      <p:sp>
        <p:nvSpPr>
          <p:cNvPr id="75780" name="Rectangle 4">
            <a:extLst>
              <a:ext uri="{FF2B5EF4-FFF2-40B4-BE49-F238E27FC236}">
                <a16:creationId xmlns:a16="http://schemas.microsoft.com/office/drawing/2014/main" id="{8E419372-B0B3-9E4D-8CD2-7ABBEEF2B0A1}"/>
              </a:ext>
            </a:extLst>
          </p:cNvPr>
          <p:cNvSpPr>
            <a:spLocks noGrp="1" noChangeArrowheads="1"/>
          </p:cNvSpPr>
          <p:nvPr>
            <p:ph type="body" sz="half" idx="4294967295"/>
          </p:nvPr>
        </p:nvSpPr>
        <p:spPr>
          <a:xfrm>
            <a:off x="34925" y="549275"/>
            <a:ext cx="9109075" cy="6237288"/>
          </a:xfrm>
        </p:spPr>
        <p:txBody>
          <a:bodyPr/>
          <a:lstStyle/>
          <a:p>
            <a:pPr eaLnBrk="1" hangingPunct="1">
              <a:defRPr/>
            </a:pPr>
            <a:r>
              <a:rPr lang="sr-Latn-CS" altLang="en-US" sz="1700" b="1" dirty="0">
                <a:solidFill>
                  <a:srgbClr val="0070C0"/>
                </a:solidFill>
                <a:effectLst>
                  <a:outerShdw blurRad="38100" dist="38100" dir="2700000" algn="tl">
                    <a:srgbClr val="000000"/>
                  </a:outerShdw>
                </a:effectLst>
              </a:rPr>
              <a:t>N. VESTIBULOCOCHLEARIS (VIII)</a:t>
            </a:r>
          </a:p>
          <a:p>
            <a:pPr eaLnBrk="1" hangingPunct="1">
              <a:buFont typeface="Wingdings" panose="05000000000000000000" pitchFamily="2" charset="2"/>
              <a:buNone/>
              <a:defRPr/>
            </a:pPr>
            <a:br>
              <a:rPr lang="en-GB" altLang="en-US" sz="800" b="1" dirty="0">
                <a:effectLst>
                  <a:outerShdw blurRad="38100" dist="38100" dir="2700000" algn="tl">
                    <a:srgbClr val="000000"/>
                  </a:outerShdw>
                </a:effectLst>
              </a:rPr>
            </a:br>
            <a:r>
              <a:rPr lang="sr-Latn-CS" altLang="en-US" sz="1700" b="1" dirty="0">
                <a:effectLst>
                  <a:outerShdw blurRad="38100" dist="38100" dir="2700000" algn="tl">
                    <a:srgbClr val="000000"/>
                  </a:outerShdw>
                </a:effectLst>
              </a:rPr>
              <a:t>a) N. Cochlearis</a:t>
            </a:r>
            <a:r>
              <a:rPr lang="sr-Cyrl-RS" altLang="en-US" sz="1700" b="1" dirty="0">
                <a:effectLst>
                  <a:outerShdw blurRad="38100" dist="38100" dir="2700000" algn="tl">
                    <a:srgbClr val="000000"/>
                  </a:outerShdw>
                </a:effectLst>
              </a:rPr>
              <a:t>				</a:t>
            </a:r>
            <a:r>
              <a:rPr lang="sr-Latn-CS" altLang="en-US" sz="1700" b="1" dirty="0">
                <a:effectLst>
                  <a:outerShdw blurRad="38100" dist="38100" dir="2700000" algn="tl">
                    <a:srgbClr val="000000"/>
                  </a:outerShdw>
                </a:effectLst>
              </a:rPr>
              <a:t>b) N. Vestibularis</a:t>
            </a:r>
          </a:p>
          <a:p>
            <a:pPr eaLnBrk="1" hangingPunct="1">
              <a:buFont typeface="Wingdings" panose="05000000000000000000" pitchFamily="2" charset="2"/>
              <a:buNone/>
              <a:defRPr/>
            </a:pP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a:t>
            </a:r>
            <a:r>
              <a:rPr lang="sr-Latn-CS" altLang="en-US" sz="1700" b="1" dirty="0">
                <a:effectLst>
                  <a:outerShdw blurRad="38100" dist="38100" dir="2700000" algn="tl">
                    <a:srgbClr val="000000"/>
                  </a:outerShdw>
                </a:effectLst>
              </a:rPr>
              <a:t> nc. cochlearis </a:t>
            </a:r>
            <a:r>
              <a:rPr lang="sr-Latn-CS" altLang="en-US" sz="1700" b="1" dirty="0" err="1">
                <a:effectLst>
                  <a:outerShdw blurRad="38100" dist="38100" dir="2700000" algn="tl">
                    <a:srgbClr val="000000"/>
                  </a:outerShdw>
                </a:effectLst>
              </a:rPr>
              <a:t>dorsalis</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S</a:t>
            </a:r>
            <a:r>
              <a:rPr lang="sr-Latn-CS" altLang="en-US" sz="1700" b="1" dirty="0">
                <a:effectLst>
                  <a:outerShdw blurRad="38100" dist="38100" dir="2700000" algn="tl">
                    <a:srgbClr val="000000"/>
                  </a:outerShdw>
                </a:effectLst>
              </a:rPr>
              <a:t>SS)</a:t>
            </a:r>
            <a:r>
              <a:rPr lang="en-GB" altLang="en-US" sz="1700" b="1" dirty="0">
                <a:effectLst>
                  <a:outerShdw blurRad="38100" dist="38100" dir="2700000" algn="tl">
                    <a:srgbClr val="000000"/>
                  </a:outerShdw>
                </a:effectLst>
              </a:rPr>
              <a:t> </a:t>
            </a:r>
            <a:r>
              <a:rPr lang="sr-Cyrl-R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a:t>
            </a:r>
            <a:r>
              <a:rPr lang="sr-Latn-CS" altLang="en-US" sz="1700" b="1" dirty="0">
                <a:effectLst>
                  <a:outerShdw blurRad="38100" dist="38100" dir="2700000" algn="tl">
                    <a:srgbClr val="000000"/>
                  </a:outerShdw>
                </a:effectLst>
              </a:rPr>
              <a:t> nc. vestibularis </a:t>
            </a:r>
            <a:r>
              <a:rPr lang="sr-Latn-CS" altLang="en-US" sz="1700" b="1" dirty="0" err="1">
                <a:effectLst>
                  <a:outerShdw blurRad="38100" dist="38100" dir="2700000" algn="tl">
                    <a:srgbClr val="000000"/>
                  </a:outerShdw>
                </a:effectLst>
              </a:rPr>
              <a:t>superior</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S</a:t>
            </a:r>
            <a:r>
              <a:rPr lang="sr-Latn-CS" altLang="en-US" sz="1700" b="1" dirty="0">
                <a:effectLst>
                  <a:outerShdw blurRad="38100" dist="38100" dir="2700000" algn="tl">
                    <a:srgbClr val="000000"/>
                  </a:outerShdw>
                </a:effectLst>
              </a:rPr>
              <a:t>SS)</a:t>
            </a:r>
          </a:p>
          <a:p>
            <a:pPr eaLnBrk="1" hangingPunct="1">
              <a:buFont typeface="Wingdings" panose="05000000000000000000" pitchFamily="2" charset="2"/>
              <a:buNone/>
              <a:defRPr/>
            </a:pP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a:t>
            </a:r>
            <a:r>
              <a:rPr lang="sr-Latn-CS" altLang="en-US" sz="1700" b="1" dirty="0">
                <a:effectLst>
                  <a:outerShdw blurRad="38100" dist="38100" dir="2700000" algn="tl">
                    <a:srgbClr val="000000"/>
                  </a:outerShdw>
                </a:effectLst>
              </a:rPr>
              <a:t> nc. cochlearis </a:t>
            </a:r>
            <a:r>
              <a:rPr lang="sr-Latn-CS" altLang="en-US" sz="1700" b="1" dirty="0" err="1">
                <a:effectLst>
                  <a:outerShdw blurRad="38100" dist="38100" dir="2700000" algn="tl">
                    <a:srgbClr val="000000"/>
                  </a:outerShdw>
                </a:effectLst>
              </a:rPr>
              <a:t>ventralis</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S</a:t>
            </a:r>
            <a:r>
              <a:rPr lang="sr-Latn-CS" altLang="en-US" sz="1700" b="1" dirty="0">
                <a:effectLst>
                  <a:outerShdw blurRad="38100" dist="38100" dir="2700000" algn="tl">
                    <a:srgbClr val="000000"/>
                  </a:outerShdw>
                </a:effectLst>
              </a:rPr>
              <a:t>SS)</a:t>
            </a:r>
            <a:r>
              <a:rPr lang="en-GB" altLang="en-US" sz="1700" b="1" dirty="0">
                <a:effectLst>
                  <a:outerShdw blurRad="38100" dist="38100" dir="2700000" algn="tl">
                    <a:srgbClr val="000000"/>
                  </a:outerShdw>
                </a:effectLst>
              </a:rPr>
              <a:t> </a:t>
            </a:r>
            <a:r>
              <a:rPr lang="sr-Cyrl-R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a:t>
            </a:r>
            <a:r>
              <a:rPr lang="sr-Latn-CS" altLang="en-US" sz="1700" b="1" dirty="0">
                <a:effectLst>
                  <a:outerShdw blurRad="38100" dist="38100" dir="2700000" algn="tl">
                    <a:srgbClr val="000000"/>
                  </a:outerShdw>
                </a:effectLst>
              </a:rPr>
              <a:t> nc. </a:t>
            </a:r>
            <a:r>
              <a:rPr lang="sr-Latn-CS" altLang="en-US" sz="1700" b="1" dirty="0" err="1">
                <a:effectLst>
                  <a:outerShdw blurRad="38100" dist="38100" dir="2700000" algn="tl">
                    <a:srgbClr val="000000"/>
                  </a:outerShdw>
                </a:effectLst>
              </a:rPr>
              <a:t>vestibularis</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i</a:t>
            </a:r>
            <a:r>
              <a:rPr lang="sr-Latn-CS" altLang="en-US" sz="1700" b="1" dirty="0" err="1">
                <a:effectLst>
                  <a:outerShdw blurRad="38100" dist="38100" dir="2700000" algn="tl">
                    <a:srgbClr val="000000"/>
                  </a:outerShdw>
                </a:effectLst>
              </a:rPr>
              <a:t>nferior</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S</a:t>
            </a:r>
            <a:r>
              <a:rPr lang="sr-Latn-CS" altLang="en-US" sz="1700" b="1" dirty="0">
                <a:effectLst>
                  <a:outerShdw blurRad="38100" dist="38100" dir="2700000" algn="tl">
                    <a:srgbClr val="000000"/>
                  </a:outerShdw>
                </a:effectLst>
              </a:rPr>
              <a:t>SS)</a:t>
            </a:r>
          </a:p>
          <a:p>
            <a:pPr eaLnBrk="1" hangingPunct="1">
              <a:buNone/>
              <a:defRPr/>
            </a:pPr>
            <a:r>
              <a:rPr lang="sr-Cyrl-R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 *</a:t>
            </a:r>
            <a:r>
              <a:rPr lang="sr-Latn-CS" altLang="en-US" sz="1700" b="1" dirty="0">
                <a:effectLst>
                  <a:outerShdw blurRad="38100" dist="38100" dir="2700000" algn="tl">
                    <a:srgbClr val="000000"/>
                  </a:outerShdw>
                </a:effectLst>
              </a:rPr>
              <a:t> nc. </a:t>
            </a:r>
            <a:r>
              <a:rPr lang="sr-Latn-CS" altLang="en-US" sz="1700" b="1" dirty="0" err="1">
                <a:effectLst>
                  <a:outerShdw blurRad="38100" dist="38100" dir="2700000" algn="tl">
                    <a:srgbClr val="000000"/>
                  </a:outerShdw>
                </a:effectLst>
              </a:rPr>
              <a:t>vestibularis</a:t>
            </a:r>
            <a:r>
              <a:rPr lang="sr-Latn-CS" altLang="en-US" sz="1700" b="1" dirty="0">
                <a:effectLst>
                  <a:outerShdw blurRad="38100" dist="38100" dir="2700000" algn="tl">
                    <a:srgbClr val="000000"/>
                  </a:outerShdw>
                </a:effectLst>
              </a:rPr>
              <a:t> </a:t>
            </a:r>
            <a:r>
              <a:rPr lang="en-GB" altLang="en-US" sz="1700" b="1" dirty="0" err="1">
                <a:effectLst>
                  <a:outerShdw blurRad="38100" dist="38100" dir="2700000" algn="tl">
                    <a:srgbClr val="000000"/>
                  </a:outerShdw>
                </a:effectLst>
              </a:rPr>
              <a:t>medi</a:t>
            </a:r>
            <a:r>
              <a:rPr lang="sr-Latn-CS" altLang="en-US" sz="1700" b="1" dirty="0" err="1">
                <a:effectLst>
                  <a:outerShdw blurRad="38100" dist="38100" dir="2700000" algn="tl">
                    <a:srgbClr val="000000"/>
                  </a:outerShdw>
                </a:effectLst>
              </a:rPr>
              <a:t>alis</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S</a:t>
            </a:r>
            <a:r>
              <a:rPr lang="sr-Latn-CS" altLang="en-US" sz="1700" b="1" dirty="0">
                <a:effectLst>
                  <a:outerShdw blurRad="38100" dist="38100" dir="2700000" algn="tl">
                    <a:srgbClr val="000000"/>
                  </a:outerShdw>
                </a:effectLst>
              </a:rPr>
              <a:t>SS)</a:t>
            </a:r>
            <a:br>
              <a:rPr lang="en-GB" altLang="en-US" sz="1700" b="1" dirty="0">
                <a:effectLst>
                  <a:outerShdw blurRad="38100" dist="38100" dir="2700000" algn="tl">
                    <a:srgbClr val="000000"/>
                  </a:outerShdw>
                </a:effectLst>
              </a:rPr>
            </a:br>
            <a:r>
              <a:rPr lang="en-GB" altLang="en-US" sz="1700" b="1" dirty="0">
                <a:effectLst>
                  <a:outerShdw blurRad="38100" dist="38100" dir="2700000" algn="tl">
                    <a:srgbClr val="000000"/>
                  </a:outerShdw>
                </a:effectLst>
              </a:rPr>
              <a:t>					      *</a:t>
            </a:r>
            <a:r>
              <a:rPr lang="sr-Latn-CS" altLang="en-US" sz="1700" b="1" dirty="0">
                <a:effectLst>
                  <a:outerShdw blurRad="38100" dist="38100" dir="2700000" algn="tl">
                    <a:srgbClr val="000000"/>
                  </a:outerShdw>
                </a:effectLst>
              </a:rPr>
              <a:t> </a:t>
            </a:r>
            <a:r>
              <a:rPr lang="sr-Latn-CS" altLang="en-US" sz="1700" b="1" dirty="0" err="1">
                <a:effectLst>
                  <a:outerShdw blurRad="38100" dist="38100" dir="2700000" algn="tl">
                    <a:srgbClr val="000000"/>
                  </a:outerShdw>
                </a:effectLst>
              </a:rPr>
              <a:t>nc</a:t>
            </a:r>
            <a:r>
              <a:rPr lang="sr-Latn-CS" altLang="en-US" sz="1700" b="1" dirty="0">
                <a:effectLst>
                  <a:outerShdw blurRad="38100" dist="38100" dir="2700000" algn="tl">
                    <a:srgbClr val="000000"/>
                  </a:outerShdw>
                </a:effectLst>
              </a:rPr>
              <a:t>. </a:t>
            </a:r>
            <a:r>
              <a:rPr lang="sr-Latn-CS" altLang="en-US" sz="1700" b="1" dirty="0" err="1">
                <a:effectLst>
                  <a:outerShdw blurRad="38100" dist="38100" dir="2700000" algn="tl">
                    <a:srgbClr val="000000"/>
                  </a:outerShdw>
                </a:effectLst>
              </a:rPr>
              <a:t>vestibularis</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l</a:t>
            </a:r>
            <a:r>
              <a:rPr lang="sr-Latn-CS" altLang="en-US" sz="1700" b="1" dirty="0" err="1">
                <a:effectLst>
                  <a:outerShdw blurRad="38100" dist="38100" dir="2700000" algn="tl">
                    <a:srgbClr val="000000"/>
                  </a:outerShdw>
                </a:effectLst>
              </a:rPr>
              <a:t>ateralis</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S</a:t>
            </a:r>
            <a:r>
              <a:rPr lang="sr-Latn-CS" altLang="en-US" sz="1700" b="1" dirty="0">
                <a:effectLst>
                  <a:outerShdw blurRad="38100" dist="38100" dir="2700000" algn="tl">
                    <a:srgbClr val="000000"/>
                  </a:outerShdw>
                </a:effectLst>
              </a:rPr>
              <a:t>SS)</a:t>
            </a:r>
          </a:p>
          <a:p>
            <a:pPr eaLnBrk="1" hangingPunct="1">
              <a:buFont typeface="Wingdings" panose="05000000000000000000" pitchFamily="2" charset="2"/>
              <a:buNone/>
              <a:defRPr/>
            </a:pPr>
            <a:endParaRPr lang="sr-Latn-CS" altLang="en-US" sz="1700" b="1" dirty="0">
              <a:effectLst>
                <a:outerShdw blurRad="38100" dist="38100" dir="2700000" algn="tl">
                  <a:srgbClr val="000000"/>
                </a:outerShdw>
              </a:effectLst>
            </a:endParaRPr>
          </a:p>
          <a:p>
            <a:pPr eaLnBrk="1" hangingPunct="1">
              <a:buFont typeface="Wingdings" panose="05000000000000000000" pitchFamily="2" charset="2"/>
              <a:buNone/>
              <a:defRPr/>
            </a:pPr>
            <a:endParaRPr lang="sr-Latn-CS" altLang="en-US" sz="1600" b="1" dirty="0">
              <a:effectLst>
                <a:outerShdw blurRad="38100" dist="38100" dir="2700000" algn="tl">
                  <a:srgbClr val="000000"/>
                </a:outerShdw>
              </a:effectLst>
            </a:endParaRPr>
          </a:p>
        </p:txBody>
      </p:sp>
      <p:sp>
        <p:nvSpPr>
          <p:cNvPr id="4" name="TextBox 3">
            <a:extLst>
              <a:ext uri="{FF2B5EF4-FFF2-40B4-BE49-F238E27FC236}">
                <a16:creationId xmlns:a16="http://schemas.microsoft.com/office/drawing/2014/main" id="{A5FD44F8-29B0-52DD-AE93-77CA61D81696}"/>
              </a:ext>
            </a:extLst>
          </p:cNvPr>
          <p:cNvSpPr txBox="1"/>
          <p:nvPr/>
        </p:nvSpPr>
        <p:spPr>
          <a:xfrm>
            <a:off x="34925" y="2564904"/>
            <a:ext cx="9109075" cy="3785652"/>
          </a:xfrm>
          <a:prstGeom prst="rect">
            <a:avLst/>
          </a:prstGeom>
          <a:noFill/>
        </p:spPr>
        <p:txBody>
          <a:bodyPr wrap="square">
            <a:spAutoFit/>
          </a:bodyPr>
          <a:lstStyle/>
          <a:p>
            <a:pPr algn="l">
              <a:buFont typeface="Arial" panose="020B0604020202020204" pitchFamily="34" charset="0"/>
              <a:buChar char="•"/>
            </a:pPr>
            <a:r>
              <a:rPr lang="en-GB" sz="1600" b="0" i="0" dirty="0">
                <a:effectLst/>
                <a:highlight>
                  <a:srgbClr val="FFFFFF"/>
                </a:highlight>
                <a:latin typeface="+mn-lt"/>
              </a:rPr>
              <a:t> The vestibular nuclei consist of a group of four sensory nuclei:</a:t>
            </a:r>
            <a:br>
              <a:rPr lang="en-GB" sz="1600" dirty="0">
                <a:highlight>
                  <a:srgbClr val="FFFFFF"/>
                </a:highlight>
                <a:latin typeface="+mn-lt"/>
              </a:rPr>
            </a:br>
            <a:r>
              <a:rPr lang="en-GB" sz="1600" dirty="0">
                <a:highlight>
                  <a:srgbClr val="FFFFFF"/>
                </a:highlight>
                <a:latin typeface="+mn-lt"/>
              </a:rPr>
              <a:t>   </a:t>
            </a:r>
            <a:r>
              <a:rPr lang="en-GB" sz="1600" b="0" i="0" dirty="0">
                <a:effectLst/>
                <a:highlight>
                  <a:srgbClr val="FFFFFF"/>
                </a:highlight>
                <a:latin typeface="+mn-lt"/>
              </a:rPr>
              <a:t>superior, inferior, medial</a:t>
            </a:r>
            <a:r>
              <a:rPr lang="en-GB" sz="1600" dirty="0">
                <a:highlight>
                  <a:srgbClr val="FFFFFF"/>
                </a:highlight>
                <a:latin typeface="+mn-lt"/>
              </a:rPr>
              <a:t> </a:t>
            </a:r>
            <a:r>
              <a:rPr lang="en-GB" sz="1600" b="0" i="0" dirty="0">
                <a:effectLst/>
                <a:highlight>
                  <a:srgbClr val="FFFFFF"/>
                </a:highlight>
                <a:latin typeface="+mn-lt"/>
              </a:rPr>
              <a:t>and lateral nuclei. </a:t>
            </a:r>
          </a:p>
          <a:p>
            <a:pPr algn="l">
              <a:buFont typeface="Arial" panose="020B0604020202020204" pitchFamily="34" charset="0"/>
              <a:buChar char="•"/>
            </a:pPr>
            <a:r>
              <a:rPr lang="en-GB" sz="1600" b="0" i="0" dirty="0">
                <a:effectLst/>
                <a:highlight>
                  <a:srgbClr val="FFFFFF"/>
                </a:highlight>
                <a:latin typeface="+mn-lt"/>
              </a:rPr>
              <a:t> These nuclei lie within the vestibular area of </a:t>
            </a:r>
            <a:br>
              <a:rPr lang="en-GB" sz="1600" b="0" i="0" dirty="0">
                <a:effectLst/>
                <a:highlight>
                  <a:srgbClr val="FFFFFF"/>
                </a:highlight>
                <a:latin typeface="+mn-lt"/>
              </a:rPr>
            </a:br>
            <a:r>
              <a:rPr lang="en-GB" sz="1600" b="0" i="0" dirty="0">
                <a:effectLst/>
                <a:highlight>
                  <a:srgbClr val="FFFFFF"/>
                </a:highlight>
                <a:latin typeface="+mn-lt"/>
              </a:rPr>
              <a:t>  the lower pontine tegmentum and extend</a:t>
            </a:r>
            <a:br>
              <a:rPr lang="en-GB" sz="1600" b="0" i="0" dirty="0">
                <a:effectLst/>
                <a:highlight>
                  <a:srgbClr val="FFFFFF"/>
                </a:highlight>
                <a:latin typeface="+mn-lt"/>
              </a:rPr>
            </a:br>
            <a:r>
              <a:rPr lang="en-GB" sz="1600" b="0" i="0" dirty="0">
                <a:effectLst/>
                <a:highlight>
                  <a:srgbClr val="FFFFFF"/>
                </a:highlight>
                <a:latin typeface="+mn-lt"/>
              </a:rPr>
              <a:t>  into the rostral medulla oblongata. </a:t>
            </a:r>
          </a:p>
          <a:p>
            <a:pPr algn="l">
              <a:buFont typeface="Arial" panose="020B0604020202020204" pitchFamily="34" charset="0"/>
              <a:buChar char="•"/>
            </a:pPr>
            <a:r>
              <a:rPr lang="en-GB" sz="1600" b="0" i="0" dirty="0">
                <a:effectLst/>
                <a:highlight>
                  <a:srgbClr val="FFFFFF"/>
                </a:highlight>
                <a:latin typeface="+mn-lt"/>
              </a:rPr>
              <a:t> The vestibular nuclei receive input on position, </a:t>
            </a:r>
            <a:br>
              <a:rPr lang="en-GB" sz="1600" b="0" i="0" dirty="0">
                <a:effectLst/>
                <a:highlight>
                  <a:srgbClr val="FFFFFF"/>
                </a:highlight>
                <a:latin typeface="+mn-lt"/>
              </a:rPr>
            </a:br>
            <a:r>
              <a:rPr lang="en-GB" sz="1600" b="0" i="0" dirty="0">
                <a:effectLst/>
                <a:highlight>
                  <a:srgbClr val="FFFFFF"/>
                </a:highlight>
                <a:latin typeface="+mn-lt"/>
              </a:rPr>
              <a:t>  movement and balance from semicircular canals </a:t>
            </a:r>
            <a:br>
              <a:rPr lang="en-GB" sz="1600" b="0" i="0" dirty="0">
                <a:effectLst/>
                <a:highlight>
                  <a:srgbClr val="FFFFFF"/>
                </a:highlight>
                <a:latin typeface="+mn-lt"/>
              </a:rPr>
            </a:br>
            <a:r>
              <a:rPr lang="en-GB" sz="1600" b="0" i="0" dirty="0">
                <a:effectLst/>
                <a:highlight>
                  <a:srgbClr val="FFFFFF"/>
                </a:highlight>
                <a:latin typeface="+mn-lt"/>
              </a:rPr>
              <a:t>  of the inner ear via the vestibular branch </a:t>
            </a:r>
            <a:br>
              <a:rPr lang="en-GB" sz="1600" b="0" i="0" dirty="0">
                <a:effectLst/>
                <a:highlight>
                  <a:srgbClr val="FFFFFF"/>
                </a:highlight>
                <a:latin typeface="+mn-lt"/>
              </a:rPr>
            </a:br>
            <a:r>
              <a:rPr lang="en-GB" sz="1600" b="0" i="0" dirty="0">
                <a:effectLst/>
                <a:highlight>
                  <a:srgbClr val="FFFFFF"/>
                </a:highlight>
                <a:latin typeface="+mn-lt"/>
              </a:rPr>
              <a:t>  of vestibulocochlear</a:t>
            </a:r>
            <a:r>
              <a:rPr lang="en-GB" sz="1600" dirty="0">
                <a:highlight>
                  <a:srgbClr val="FFFFFF"/>
                </a:highlight>
                <a:latin typeface="+mn-lt"/>
              </a:rPr>
              <a:t> </a:t>
            </a:r>
            <a:r>
              <a:rPr lang="en-GB" sz="1600" b="0" i="0" dirty="0">
                <a:effectLst/>
                <a:highlight>
                  <a:srgbClr val="FFFFFF"/>
                </a:highlight>
                <a:latin typeface="+mn-lt"/>
              </a:rPr>
              <a:t>nerve and other areas, </a:t>
            </a:r>
            <a:br>
              <a:rPr lang="en-GB" sz="1600" b="0" i="0" dirty="0">
                <a:effectLst/>
                <a:highlight>
                  <a:srgbClr val="FFFFFF"/>
                </a:highlight>
                <a:latin typeface="+mn-lt"/>
              </a:rPr>
            </a:br>
            <a:r>
              <a:rPr lang="en-GB" sz="1600" b="0" i="0" dirty="0">
                <a:effectLst/>
                <a:highlight>
                  <a:srgbClr val="FFFFFF"/>
                </a:highlight>
                <a:latin typeface="+mn-lt"/>
              </a:rPr>
              <a:t>  including the spinal cord, contralateral vestibular </a:t>
            </a:r>
            <a:br>
              <a:rPr lang="en-GB" sz="1600" b="0" i="0" dirty="0">
                <a:effectLst/>
                <a:highlight>
                  <a:srgbClr val="FFFFFF"/>
                </a:highlight>
                <a:latin typeface="+mn-lt"/>
              </a:rPr>
            </a:br>
            <a:r>
              <a:rPr lang="en-GB" sz="1600" b="0" i="0" dirty="0">
                <a:effectLst/>
                <a:highlight>
                  <a:srgbClr val="FFFFFF"/>
                </a:highlight>
                <a:latin typeface="+mn-lt"/>
              </a:rPr>
              <a:t>  nuclei and the</a:t>
            </a:r>
            <a:r>
              <a:rPr lang="en-GB" sz="1600" dirty="0">
                <a:highlight>
                  <a:srgbClr val="FFFFFF"/>
                </a:highlight>
                <a:latin typeface="+mn-lt"/>
              </a:rPr>
              <a:t> </a:t>
            </a:r>
            <a:r>
              <a:rPr lang="en-GB" sz="1600" b="0" i="0" dirty="0">
                <a:effectLst/>
                <a:highlight>
                  <a:srgbClr val="FFFFFF"/>
                </a:highlight>
                <a:latin typeface="+mn-lt"/>
              </a:rPr>
              <a:t>reticular formation. </a:t>
            </a:r>
          </a:p>
          <a:p>
            <a:pPr algn="l">
              <a:buFont typeface="Arial" panose="020B0604020202020204" pitchFamily="34" charset="0"/>
              <a:buChar char="•"/>
            </a:pPr>
            <a:r>
              <a:rPr lang="en-GB" sz="1600" b="0" i="0" dirty="0">
                <a:effectLst/>
                <a:highlight>
                  <a:srgbClr val="FFFFFF"/>
                </a:highlight>
                <a:latin typeface="+mn-lt"/>
              </a:rPr>
              <a:t> In turn, these nuclei relay the received information</a:t>
            </a:r>
            <a:br>
              <a:rPr lang="en-GB" sz="1600" b="0" i="0" dirty="0">
                <a:effectLst/>
                <a:highlight>
                  <a:srgbClr val="FFFFFF"/>
                </a:highlight>
                <a:latin typeface="+mn-lt"/>
              </a:rPr>
            </a:br>
            <a:r>
              <a:rPr lang="en-GB" sz="1600" b="0" i="0" dirty="0">
                <a:effectLst/>
                <a:highlight>
                  <a:srgbClr val="FFFFFF"/>
                </a:highlight>
                <a:latin typeface="+mn-lt"/>
              </a:rPr>
              <a:t>  to areas of the brainstem such as the reticular</a:t>
            </a:r>
            <a:br>
              <a:rPr lang="en-GB" sz="1600" b="0" i="0" dirty="0">
                <a:effectLst/>
                <a:highlight>
                  <a:srgbClr val="FFFFFF"/>
                </a:highlight>
                <a:latin typeface="+mn-lt"/>
              </a:rPr>
            </a:br>
            <a:r>
              <a:rPr lang="en-GB" sz="1600" b="0" i="0" dirty="0">
                <a:effectLst/>
                <a:highlight>
                  <a:srgbClr val="FFFFFF"/>
                </a:highlight>
                <a:latin typeface="+mn-lt"/>
              </a:rPr>
              <a:t>  formation, oculomotor nuclei, thalamus and </a:t>
            </a:r>
            <a:br>
              <a:rPr lang="en-GB" sz="1600" b="0" i="0" dirty="0">
                <a:effectLst/>
                <a:highlight>
                  <a:srgbClr val="FFFFFF"/>
                </a:highlight>
                <a:latin typeface="+mn-lt"/>
              </a:rPr>
            </a:br>
            <a:r>
              <a:rPr lang="en-GB" sz="1600" b="0" i="0" dirty="0">
                <a:effectLst/>
                <a:highlight>
                  <a:srgbClr val="FFFFFF"/>
                </a:highlight>
                <a:latin typeface="+mn-lt"/>
              </a:rPr>
              <a:t>  cerebellum.</a:t>
            </a:r>
          </a:p>
        </p:txBody>
      </p:sp>
      <p:cxnSp>
        <p:nvCxnSpPr>
          <p:cNvPr id="6" name="Straight Connector 5">
            <a:extLst>
              <a:ext uri="{FF2B5EF4-FFF2-40B4-BE49-F238E27FC236}">
                <a16:creationId xmlns:a16="http://schemas.microsoft.com/office/drawing/2014/main" id="{16B84D56-4E41-3584-5468-A7D6EC65103F}"/>
              </a:ext>
            </a:extLst>
          </p:cNvPr>
          <p:cNvCxnSpPr/>
          <p:nvPr/>
        </p:nvCxnSpPr>
        <p:spPr bwMode="auto">
          <a:xfrm>
            <a:off x="5148064" y="3789040"/>
            <a:ext cx="720080" cy="0"/>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Straight Connector 6">
            <a:extLst>
              <a:ext uri="{FF2B5EF4-FFF2-40B4-BE49-F238E27FC236}">
                <a16:creationId xmlns:a16="http://schemas.microsoft.com/office/drawing/2014/main" id="{3775B2A1-80B2-97AE-77EB-154F0DF0E4C6}"/>
              </a:ext>
            </a:extLst>
          </p:cNvPr>
          <p:cNvCxnSpPr/>
          <p:nvPr/>
        </p:nvCxnSpPr>
        <p:spPr bwMode="auto">
          <a:xfrm>
            <a:off x="5320493" y="3645024"/>
            <a:ext cx="720080" cy="0"/>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Straight Connector 7">
            <a:extLst>
              <a:ext uri="{FF2B5EF4-FFF2-40B4-BE49-F238E27FC236}">
                <a16:creationId xmlns:a16="http://schemas.microsoft.com/office/drawing/2014/main" id="{E84CD62C-B400-DF54-54D2-3C9457574D0C}"/>
              </a:ext>
            </a:extLst>
          </p:cNvPr>
          <p:cNvCxnSpPr/>
          <p:nvPr/>
        </p:nvCxnSpPr>
        <p:spPr bwMode="auto">
          <a:xfrm>
            <a:off x="4860000" y="4968000"/>
            <a:ext cx="720080" cy="0"/>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Straight Connector 8">
            <a:extLst>
              <a:ext uri="{FF2B5EF4-FFF2-40B4-BE49-F238E27FC236}">
                <a16:creationId xmlns:a16="http://schemas.microsoft.com/office/drawing/2014/main" id="{3368C7C4-7D13-E7EF-959C-CAC6EA2D5F09}"/>
              </a:ext>
            </a:extLst>
          </p:cNvPr>
          <p:cNvCxnSpPr/>
          <p:nvPr/>
        </p:nvCxnSpPr>
        <p:spPr bwMode="auto">
          <a:xfrm>
            <a:off x="4960453" y="5157192"/>
            <a:ext cx="720080" cy="0"/>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67571149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Schematic drawing of the nuclei of cranial nerves. The longitudinal view of the brainstem shows the position of the motor (right), sensory (left), and autonomic cell groups associated with cranial nerves. On the right, from the midline to outside: somatic motor column (motor somatic nuclei of the III, IV, VI, and XII cranial nerves) (red nuclei); parasympathetic column (derived from the III, VII, IX, and X cranial nerves) (purple nuclei); branchial motor column (motor nuclei of V, VII, IX, X, and XI cranial nerves) (light blue nuclei). On the left, from the midline to outside: visceral sensory column (IX, X cranial nerves) (pink); special somatic sensory column (VII, VIII, IX cranial nerves) (blue); general somatic sensory column (V, VII, IX, X cranial nerves) (green)">
            <a:extLst>
              <a:ext uri="{FF2B5EF4-FFF2-40B4-BE49-F238E27FC236}">
                <a16:creationId xmlns:a16="http://schemas.microsoft.com/office/drawing/2014/main" id="{D67D2F16-BCE7-654B-3F50-EB9FDC3181F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3875" y="381000"/>
            <a:ext cx="8096250" cy="609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710488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tableA2">
            <a:extLst>
              <a:ext uri="{FF2B5EF4-FFF2-40B4-BE49-F238E27FC236}">
                <a16:creationId xmlns:a16="http://schemas.microsoft.com/office/drawing/2014/main" id="{6BA8778E-7B73-0244-6D0A-BFC6191E5E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908720"/>
            <a:ext cx="8639863" cy="40406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537883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DDD8286-78CE-7959-2E8E-6F6161169DFA}"/>
              </a:ext>
            </a:extLst>
          </p:cNvPr>
          <p:cNvPicPr>
            <a:picLocks noChangeAspect="1"/>
          </p:cNvPicPr>
          <p:nvPr/>
        </p:nvPicPr>
        <p:blipFill>
          <a:blip r:embed="rId2"/>
          <a:stretch>
            <a:fillRect/>
          </a:stretch>
        </p:blipFill>
        <p:spPr>
          <a:xfrm>
            <a:off x="2347891" y="0"/>
            <a:ext cx="4448218" cy="6858000"/>
          </a:xfrm>
          <a:prstGeom prst="rect">
            <a:avLst/>
          </a:prstGeom>
        </p:spPr>
      </p:pic>
    </p:spTree>
    <p:extLst>
      <p:ext uri="{BB962C8B-B14F-4D97-AF65-F5344CB8AC3E}">
        <p14:creationId xmlns:p14="http://schemas.microsoft.com/office/powerpoint/2010/main" val="111533678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a:extLst>
              <a:ext uri="{FF2B5EF4-FFF2-40B4-BE49-F238E27FC236}">
                <a16:creationId xmlns:a16="http://schemas.microsoft.com/office/drawing/2014/main" id="{CEB8A00A-5211-76C0-543E-621D377C04CC}"/>
              </a:ext>
            </a:extLst>
          </p:cNvPr>
          <p:cNvSpPr>
            <a:spLocks noGrp="1" noChangeArrowheads="1"/>
          </p:cNvSpPr>
          <p:nvPr>
            <p:ph type="title" idx="4294967295"/>
          </p:nvPr>
        </p:nvSpPr>
        <p:spPr>
          <a:xfrm>
            <a:off x="468313" y="1"/>
            <a:ext cx="8229600" cy="476672"/>
          </a:xfrm>
        </p:spPr>
        <p:txBody>
          <a:bodyPr/>
          <a:lstStyle/>
          <a:p>
            <a:pPr eaLnBrk="1" hangingPunct="1">
              <a:defRPr/>
            </a:pPr>
            <a:r>
              <a:rPr lang="en-GB" altLang="en-US" sz="2400" b="1" dirty="0">
                <a:solidFill>
                  <a:srgbClr val="0070C0"/>
                </a:solidFill>
                <a:effectLst>
                  <a:outerShdw blurRad="38100" dist="38100" dir="2700000" algn="tl">
                    <a:srgbClr val="000000"/>
                  </a:outerShdw>
                </a:effectLst>
              </a:rPr>
              <a:t>Nuclei of the cranial nerves</a:t>
            </a:r>
            <a:endParaRPr lang="en-US" altLang="en-US" sz="2400" b="1" dirty="0">
              <a:effectLst>
                <a:outerShdw blurRad="38100" dist="38100" dir="2700000" algn="tl">
                  <a:srgbClr val="000000"/>
                </a:outerShdw>
              </a:effectLst>
            </a:endParaRPr>
          </a:p>
        </p:txBody>
      </p:sp>
      <p:sp>
        <p:nvSpPr>
          <p:cNvPr id="75780" name="Rectangle 4">
            <a:extLst>
              <a:ext uri="{FF2B5EF4-FFF2-40B4-BE49-F238E27FC236}">
                <a16:creationId xmlns:a16="http://schemas.microsoft.com/office/drawing/2014/main" id="{8E419372-B0B3-9E4D-8CD2-7ABBEEF2B0A1}"/>
              </a:ext>
            </a:extLst>
          </p:cNvPr>
          <p:cNvSpPr>
            <a:spLocks noGrp="1" noChangeArrowheads="1"/>
          </p:cNvSpPr>
          <p:nvPr>
            <p:ph type="body" sz="half" idx="4294967295"/>
          </p:nvPr>
        </p:nvSpPr>
        <p:spPr>
          <a:xfrm>
            <a:off x="43522" y="188640"/>
            <a:ext cx="9109075" cy="6552728"/>
          </a:xfrm>
        </p:spPr>
        <p:txBody>
          <a:bodyPr/>
          <a:lstStyle/>
          <a:p>
            <a:pPr eaLnBrk="1" hangingPunct="1">
              <a:buFont typeface="Wingdings" panose="05000000000000000000" pitchFamily="2" charset="2"/>
              <a:buNone/>
              <a:defRPr/>
            </a:pPr>
            <a:endParaRPr lang="sr-Latn-CS" altLang="en-US" sz="800" b="1" dirty="0">
              <a:effectLst>
                <a:outerShdw blurRad="38100" dist="38100" dir="2700000" algn="tl">
                  <a:srgbClr val="000000"/>
                </a:outerShdw>
              </a:effectLst>
            </a:endParaRPr>
          </a:p>
          <a:p>
            <a:pPr eaLnBrk="1" hangingPunct="1">
              <a:defRPr/>
            </a:pPr>
            <a:r>
              <a:rPr lang="sr-Latn-CS" altLang="en-US" sz="1700" b="1" dirty="0">
                <a:solidFill>
                  <a:srgbClr val="0070C0"/>
                </a:solidFill>
                <a:effectLst>
                  <a:outerShdw blurRad="38100" dist="38100" dir="2700000" algn="tl">
                    <a:srgbClr val="000000"/>
                  </a:outerShdw>
                </a:effectLst>
              </a:rPr>
              <a:t>N. FACIALIS (VII)</a:t>
            </a:r>
          </a:p>
          <a:p>
            <a:pPr eaLnBrk="1" hangingPunct="1">
              <a:buFont typeface="Wingdings" panose="05000000000000000000" pitchFamily="2" charset="2"/>
              <a:buNone/>
              <a:defRPr/>
            </a:pP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nucleus of the facial nerve (</a:t>
            </a:r>
            <a:r>
              <a:rPr lang="sr-Latn-CS" altLang="en-US" sz="1700" b="1" dirty="0" err="1">
                <a:effectLst>
                  <a:outerShdw blurRad="38100" dist="38100" dir="2700000" algn="tl">
                    <a:srgbClr val="000000"/>
                  </a:outerShdw>
                </a:effectLst>
              </a:rPr>
              <a:t>nc</a:t>
            </a:r>
            <a:r>
              <a:rPr lang="sr-Latn-CS" altLang="en-US" sz="1700" b="1" dirty="0">
                <a:effectLst>
                  <a:outerShdw blurRad="38100" dist="38100" dir="2700000" algn="tl">
                    <a:srgbClr val="000000"/>
                  </a:outerShdw>
                </a:effectLst>
              </a:rPr>
              <a:t>. nervi </a:t>
            </a:r>
            <a:r>
              <a:rPr lang="sr-Latn-CS" altLang="en-US" sz="1700" b="1" dirty="0" err="1">
                <a:effectLst>
                  <a:outerShdw blurRad="38100" dist="38100" dir="2700000" algn="tl">
                    <a:srgbClr val="000000"/>
                  </a:outerShdw>
                </a:effectLst>
              </a:rPr>
              <a:t>facialis</a:t>
            </a:r>
            <a:r>
              <a:rPr lang="en-GB" altLang="en-US" sz="1700" b="1" dirty="0">
                <a:effectLst>
                  <a:outerShdw blurRad="38100" dist="38100" dir="2700000" algn="tl">
                    <a:srgbClr val="000000"/>
                  </a:outerShdw>
                </a:effectLst>
              </a:rPr>
              <a:t>)</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S</a:t>
            </a:r>
            <a:r>
              <a:rPr lang="sr-Latn-CS" altLang="en-US" sz="1700" b="1" dirty="0">
                <a:effectLst>
                  <a:outerShdw blurRad="38100" dist="38100" dir="2700000" algn="tl">
                    <a:srgbClr val="000000"/>
                  </a:outerShdw>
                </a:effectLst>
              </a:rPr>
              <a:t>VM)</a:t>
            </a:r>
            <a:br>
              <a:rPr lang="en-GB" altLang="en-US" sz="1700" b="1" dirty="0">
                <a:effectLst>
                  <a:outerShdw blurRad="38100" dist="38100" dir="2700000" algn="tl">
                    <a:srgbClr val="000000"/>
                  </a:outerShdw>
                </a:effectLst>
              </a:rPr>
            </a:br>
            <a:r>
              <a:rPr lang="en-GB" altLang="en-US" sz="1400" dirty="0"/>
              <a:t>- It is </a:t>
            </a:r>
            <a:r>
              <a:rPr lang="en-GB" sz="1400" i="0" dirty="0">
                <a:highlight>
                  <a:srgbClr val="FFFFFF"/>
                </a:highlight>
              </a:rPr>
              <a:t>s a motor nucleus located in the lower pontine tegmentum</a:t>
            </a:r>
            <a:br>
              <a:rPr lang="en-GB" sz="1400" i="0" dirty="0">
                <a:highlight>
                  <a:srgbClr val="FFFFFF"/>
                </a:highlight>
              </a:rPr>
            </a:br>
            <a:r>
              <a:rPr lang="en-GB" sz="1400" i="0" dirty="0">
                <a:highlight>
                  <a:srgbClr val="FFFFFF"/>
                </a:highlight>
              </a:rPr>
              <a:t>- This nucleus provides efferent </a:t>
            </a:r>
            <a:r>
              <a:rPr lang="en-GB" sz="1400" i="0" dirty="0" err="1">
                <a:highlight>
                  <a:srgbClr val="FFFFFF"/>
                </a:highlight>
              </a:rPr>
              <a:t>fibers</a:t>
            </a:r>
            <a:r>
              <a:rPr lang="en-GB" sz="1400" i="0" dirty="0">
                <a:highlight>
                  <a:srgbClr val="FFFFFF"/>
                </a:highlight>
              </a:rPr>
              <a:t> that innervate the facial muscles, the posterior belly of digastric</a:t>
            </a:r>
            <a:br>
              <a:rPr lang="en-GB" sz="1400" i="0" dirty="0">
                <a:highlight>
                  <a:srgbClr val="FFFFFF"/>
                </a:highlight>
              </a:rPr>
            </a:br>
            <a:r>
              <a:rPr lang="en-GB" sz="1400" i="0" dirty="0">
                <a:highlight>
                  <a:srgbClr val="FFFFFF"/>
                </a:highlight>
              </a:rPr>
              <a:t>   muscle, the stapedius and stylohyoid muscles.</a:t>
            </a:r>
            <a:br>
              <a:rPr lang="en-GB" altLang="en-US" sz="1400" dirty="0"/>
            </a:br>
            <a:r>
              <a:rPr lang="en-GB" altLang="en-US" sz="1400" dirty="0"/>
              <a:t>- It has upper part for motor innervation of upper part of the face and lower part for motor innervation of m.</a:t>
            </a:r>
            <a:br>
              <a:rPr lang="en-GB" altLang="en-US" sz="1400" dirty="0"/>
            </a:br>
            <a:r>
              <a:rPr lang="en-GB" altLang="en-US" sz="1400" dirty="0"/>
              <a:t>  buccinator and perioral muscles </a:t>
            </a:r>
            <a:r>
              <a:rPr lang="sr-Cyrl-RS" altLang="en-US" sz="1400" dirty="0"/>
              <a:t>латерални </a:t>
            </a:r>
            <a:br>
              <a:rPr lang="en-GB" altLang="en-US" sz="1400" dirty="0"/>
            </a:br>
            <a:r>
              <a:rPr lang="sr-Cyrl-RS" altLang="en-US" sz="1400" dirty="0"/>
              <a:t>- </a:t>
            </a:r>
            <a:r>
              <a:rPr lang="en-GB" altLang="en-US" sz="1400" dirty="0"/>
              <a:t>the parts of this nucleus for motor innervation of lower 2/3 of the face receive motor stimuli from the motor</a:t>
            </a:r>
            <a:br>
              <a:rPr lang="en-GB" altLang="en-US" sz="1400" dirty="0"/>
            </a:br>
            <a:r>
              <a:rPr lang="en-GB" altLang="en-US" sz="1400" dirty="0"/>
              <a:t>  cortex only by contralateral </a:t>
            </a:r>
            <a:r>
              <a:rPr lang="en-GB" altLang="en-US" sz="1400" dirty="0" err="1"/>
              <a:t>corticonuclear</a:t>
            </a:r>
            <a:r>
              <a:rPr lang="en-GB" altLang="en-US" sz="1400" dirty="0"/>
              <a:t> tract (tr. </a:t>
            </a:r>
            <a:r>
              <a:rPr lang="en-GB" altLang="en-US" sz="1400" dirty="0" err="1"/>
              <a:t>corticonuclearis</a:t>
            </a:r>
            <a:r>
              <a:rPr lang="en-GB" altLang="en-US" sz="1400" dirty="0"/>
              <a:t>) – important for paralysis of this muscles </a:t>
            </a:r>
            <a:br>
              <a:rPr lang="en-GB" altLang="en-US" sz="1400" dirty="0"/>
            </a:br>
            <a:r>
              <a:rPr lang="en-GB" altLang="en-US" sz="1400" dirty="0"/>
              <a:t>  seen as the symptomatology of the brain stroke</a:t>
            </a:r>
            <a:endParaRPr lang="sr-Latn-CS" altLang="en-US" sz="1400" dirty="0"/>
          </a:p>
          <a:p>
            <a:pPr eaLnBrk="1" hangingPunct="1">
              <a:buNone/>
              <a:defRPr/>
            </a:pP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superior salivatory nucleus (</a:t>
            </a:r>
            <a:r>
              <a:rPr lang="sr-Latn-CS" altLang="en-US" sz="1700" b="1" dirty="0" err="1">
                <a:effectLst>
                  <a:outerShdw blurRad="38100" dist="38100" dir="2700000" algn="tl">
                    <a:srgbClr val="000000"/>
                  </a:outerShdw>
                </a:effectLst>
              </a:rPr>
              <a:t>nc</a:t>
            </a:r>
            <a:r>
              <a:rPr lang="sr-Latn-CS" altLang="en-US" sz="1700" b="1" dirty="0">
                <a:effectLst>
                  <a:outerShdw blurRad="38100" dist="38100" dir="2700000" algn="tl">
                    <a:srgbClr val="000000"/>
                  </a:outerShdw>
                </a:effectLst>
              </a:rPr>
              <a:t>. </a:t>
            </a:r>
            <a:r>
              <a:rPr lang="sr-Latn-CS" altLang="en-US" sz="1700" b="1" dirty="0" err="1">
                <a:effectLst>
                  <a:outerShdw blurRad="38100" dist="38100" dir="2700000" algn="tl">
                    <a:srgbClr val="000000"/>
                  </a:outerShdw>
                </a:effectLst>
              </a:rPr>
              <a:t>salivatorius</a:t>
            </a:r>
            <a:r>
              <a:rPr lang="sr-Latn-CS" altLang="en-US" sz="1700" b="1" dirty="0">
                <a:effectLst>
                  <a:outerShdw blurRad="38100" dist="38100" dir="2700000" algn="tl">
                    <a:srgbClr val="000000"/>
                  </a:outerShdw>
                </a:effectLst>
              </a:rPr>
              <a:t> </a:t>
            </a:r>
            <a:r>
              <a:rPr lang="sr-Latn-CS" altLang="en-US" sz="1700" b="1" dirty="0" err="1">
                <a:effectLst>
                  <a:outerShdw blurRad="38100" dist="38100" dir="2700000" algn="tl">
                    <a:srgbClr val="000000"/>
                  </a:outerShdw>
                </a:effectLst>
              </a:rPr>
              <a:t>superior</a:t>
            </a:r>
            <a:r>
              <a:rPr lang="en-GB" altLang="en-US" sz="1700" b="1" dirty="0">
                <a:effectLst>
                  <a:outerShdw blurRad="38100" dist="38100" dir="2700000" algn="tl">
                    <a:srgbClr val="000000"/>
                  </a:outerShdw>
                </a:effectLst>
              </a:rPr>
              <a:t>)</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G</a:t>
            </a:r>
            <a:r>
              <a:rPr lang="sr-Latn-CS" altLang="en-US" sz="1700" b="1" dirty="0">
                <a:effectLst>
                  <a:outerShdw blurRad="38100" dist="38100" dir="2700000" algn="tl">
                    <a:srgbClr val="000000"/>
                  </a:outerShdw>
                </a:effectLst>
              </a:rPr>
              <a:t>VM)</a:t>
            </a:r>
            <a:br>
              <a:rPr lang="en-GB" altLang="en-US" sz="1700" b="1" dirty="0">
                <a:effectLst>
                  <a:outerShdw blurRad="38100" dist="38100" dir="2700000" algn="tl">
                    <a:srgbClr val="000000"/>
                  </a:outerShdw>
                </a:effectLst>
              </a:rPr>
            </a:br>
            <a:r>
              <a:rPr lang="en-GB" altLang="en-US" sz="1700" b="1" dirty="0"/>
              <a:t>-</a:t>
            </a:r>
            <a:r>
              <a:rPr lang="en-GB" altLang="en-US" sz="1700" b="1" dirty="0">
                <a:effectLst>
                  <a:outerShdw blurRad="38100" dist="38100" dir="2700000" algn="tl">
                    <a:srgbClr val="000000"/>
                  </a:outerShdw>
                </a:effectLst>
              </a:rPr>
              <a:t> </a:t>
            </a:r>
            <a:r>
              <a:rPr lang="en-GB" sz="1400" b="0" i="0" dirty="0">
                <a:effectLst/>
                <a:highlight>
                  <a:srgbClr val="FFFFFF"/>
                </a:highlight>
              </a:rPr>
              <a:t>It is located in the lower pontine tegmentum, dorsal and lateral to the motor facial nerve nucleus. </a:t>
            </a:r>
            <a:br>
              <a:rPr lang="en-GB" sz="1400" b="0" i="0" dirty="0">
                <a:effectLst/>
                <a:highlight>
                  <a:srgbClr val="FFFFFF"/>
                </a:highlight>
              </a:rPr>
            </a:br>
            <a:r>
              <a:rPr lang="en-GB" sz="1400" b="0" i="0" dirty="0">
                <a:effectLst/>
                <a:highlight>
                  <a:srgbClr val="FFFFFF"/>
                </a:highlight>
              </a:rPr>
              <a:t>- This nucleus gives off some efferent </a:t>
            </a:r>
            <a:r>
              <a:rPr lang="en-GB" sz="1400" b="0" i="0" dirty="0" err="1">
                <a:effectLst/>
                <a:highlight>
                  <a:srgbClr val="FFFFFF"/>
                </a:highlight>
              </a:rPr>
              <a:t>fibers</a:t>
            </a:r>
            <a:r>
              <a:rPr lang="en-GB" sz="1400" b="0" i="0" dirty="0">
                <a:effectLst/>
                <a:highlight>
                  <a:srgbClr val="FFFFFF"/>
                </a:highlight>
              </a:rPr>
              <a:t> to the facial nerve </a:t>
            </a:r>
            <a:r>
              <a:rPr lang="en-GB" sz="1400" dirty="0">
                <a:highlight>
                  <a:srgbClr val="FFFFFF"/>
                </a:highlight>
              </a:rPr>
              <a:t>that are the part of following parasympathetic</a:t>
            </a:r>
            <a:br>
              <a:rPr lang="en-GB" sz="1400" dirty="0">
                <a:highlight>
                  <a:srgbClr val="FFFFFF"/>
                </a:highlight>
              </a:rPr>
            </a:br>
            <a:r>
              <a:rPr lang="en-GB" sz="1400" dirty="0">
                <a:highlight>
                  <a:srgbClr val="FFFFFF"/>
                </a:highlight>
              </a:rPr>
              <a:t>  branches of facial nerve: greater petrosal nerve (n. </a:t>
            </a:r>
            <a:r>
              <a:rPr lang="en-GB" sz="1400" dirty="0" err="1">
                <a:highlight>
                  <a:srgbClr val="FFFFFF"/>
                </a:highlight>
              </a:rPr>
              <a:t>petrosus</a:t>
            </a:r>
            <a:r>
              <a:rPr lang="en-GB" sz="1400" dirty="0">
                <a:highlight>
                  <a:srgbClr val="FFFFFF"/>
                </a:highlight>
              </a:rPr>
              <a:t> major) and chorda tympani</a:t>
            </a:r>
            <a:br>
              <a:rPr lang="en-GB" sz="1400" dirty="0">
                <a:highlight>
                  <a:srgbClr val="FFFFFF"/>
                </a:highlight>
              </a:rPr>
            </a:br>
            <a:r>
              <a:rPr lang="en-GB" sz="1400" dirty="0">
                <a:highlight>
                  <a:srgbClr val="FFFFFF"/>
                </a:highlight>
              </a:rPr>
              <a:t>- They </a:t>
            </a:r>
            <a:r>
              <a:rPr lang="en-GB" sz="1400" b="0" i="0" dirty="0">
                <a:effectLst/>
                <a:highlight>
                  <a:srgbClr val="FFFFFF"/>
                </a:highlight>
              </a:rPr>
              <a:t>provide parasympathetic innervation </a:t>
            </a:r>
            <a:r>
              <a:rPr lang="en-GB" sz="1400" dirty="0">
                <a:highlight>
                  <a:srgbClr val="FFFFFF"/>
                </a:highlight>
              </a:rPr>
              <a:t>to the </a:t>
            </a:r>
            <a:r>
              <a:rPr lang="en-GB" sz="1400" u="sng" dirty="0" err="1">
                <a:highlight>
                  <a:srgbClr val="FFFFFF"/>
                </a:highlight>
              </a:rPr>
              <a:t>lacrima</a:t>
            </a:r>
            <a:r>
              <a:rPr lang="en-GB" sz="1400" u="sng" dirty="0">
                <a:highlight>
                  <a:srgbClr val="FFFFFF"/>
                </a:highlight>
              </a:rPr>
              <a:t> gland, nasal mucosal glands and salivary palatine glands (n. </a:t>
            </a:r>
            <a:r>
              <a:rPr lang="en-GB" sz="1400" u="sng" dirty="0" err="1">
                <a:highlight>
                  <a:srgbClr val="FFFFFF"/>
                </a:highlight>
              </a:rPr>
              <a:t>petrosus</a:t>
            </a:r>
            <a:r>
              <a:rPr lang="en-GB" sz="1400" u="sng" dirty="0">
                <a:highlight>
                  <a:srgbClr val="FFFFFF"/>
                </a:highlight>
              </a:rPr>
              <a:t> major) </a:t>
            </a:r>
            <a:r>
              <a:rPr lang="en-GB" sz="1400" dirty="0">
                <a:highlight>
                  <a:srgbClr val="FFFFFF"/>
                </a:highlight>
              </a:rPr>
              <a:t>and the </a:t>
            </a:r>
            <a:r>
              <a:rPr lang="en-GB" sz="1400" b="0" i="0" u="sng" dirty="0">
                <a:effectLst/>
                <a:highlight>
                  <a:srgbClr val="FFFFFF"/>
                </a:highlight>
              </a:rPr>
              <a:t>submandibular</a:t>
            </a:r>
            <a:r>
              <a:rPr lang="en-GB" sz="1400" b="0" i="0" dirty="0">
                <a:effectLst/>
                <a:highlight>
                  <a:srgbClr val="FFFFFF"/>
                </a:highlight>
              </a:rPr>
              <a:t> and </a:t>
            </a:r>
            <a:r>
              <a:rPr lang="en-GB" sz="1400" b="0" i="0" u="sng" dirty="0">
                <a:effectLst/>
                <a:highlight>
                  <a:srgbClr val="FFFFFF"/>
                </a:highlight>
              </a:rPr>
              <a:t>sublingual</a:t>
            </a:r>
            <a:r>
              <a:rPr lang="en-GB" sz="1400" b="0" i="0" dirty="0">
                <a:effectLst/>
                <a:highlight>
                  <a:srgbClr val="FFFFFF"/>
                </a:highlight>
              </a:rPr>
              <a:t> salivary glands (chorda tympani).</a:t>
            </a:r>
            <a:br>
              <a:rPr lang="en-GB" sz="1400" b="0" i="0" dirty="0">
                <a:effectLst/>
                <a:highlight>
                  <a:srgbClr val="FFFFFF"/>
                </a:highlight>
              </a:rPr>
            </a:br>
            <a:endParaRPr lang="en-GB" sz="1400" b="0" i="0" dirty="0">
              <a:effectLst/>
              <a:highlight>
                <a:srgbClr val="FFFFFF"/>
              </a:highlight>
            </a:endParaRPr>
          </a:p>
          <a:p>
            <a:pPr eaLnBrk="1" hangingPunct="1">
              <a:spcBef>
                <a:spcPts val="0"/>
              </a:spcBef>
              <a:buNone/>
              <a:defRPr/>
            </a:pP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spinal trigeminal nucleus (</a:t>
            </a:r>
            <a:r>
              <a:rPr lang="sr-Latn-CS" altLang="en-US" sz="1700" b="1" dirty="0" err="1">
                <a:effectLst>
                  <a:outerShdw blurRad="38100" dist="38100" dir="2700000" algn="tl">
                    <a:srgbClr val="000000"/>
                  </a:outerShdw>
                </a:effectLst>
              </a:rPr>
              <a:t>nc</a:t>
            </a:r>
            <a:r>
              <a:rPr lang="sr-Latn-CS" altLang="en-US" sz="1700" b="1" dirty="0">
                <a:effectLst>
                  <a:outerShdw blurRad="38100" dist="38100" dir="2700000" algn="tl">
                    <a:srgbClr val="000000"/>
                  </a:outerShdw>
                </a:effectLst>
              </a:rPr>
              <a:t>. spinalis n. </a:t>
            </a:r>
            <a:r>
              <a:rPr lang="sr-Latn-CS" altLang="en-US" sz="1700" b="1" dirty="0" err="1">
                <a:effectLst>
                  <a:outerShdw blurRad="38100" dist="38100" dir="2700000" algn="tl">
                    <a:srgbClr val="000000"/>
                  </a:outerShdw>
                </a:effectLst>
              </a:rPr>
              <a:t>trigemini</a:t>
            </a:r>
            <a:r>
              <a:rPr lang="en-GB" altLang="en-US" sz="1700" b="1" dirty="0">
                <a:effectLst>
                  <a:outerShdw blurRad="38100" dist="38100" dir="2700000" algn="tl">
                    <a:srgbClr val="000000"/>
                  </a:outerShdw>
                </a:effectLst>
              </a:rPr>
              <a:t>)</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G</a:t>
            </a:r>
            <a:r>
              <a:rPr lang="sr-Latn-CS" altLang="en-US" sz="1700" b="1" dirty="0">
                <a:effectLst>
                  <a:outerShdw blurRad="38100" dist="38100" dir="2700000" algn="tl">
                    <a:srgbClr val="000000"/>
                  </a:outerShdw>
                </a:effectLst>
              </a:rPr>
              <a:t>SS)</a:t>
            </a:r>
            <a:endParaRPr lang="sr-Cyrl-RS" altLang="en-US" sz="1700" b="1" dirty="0">
              <a:effectLst>
                <a:outerShdw blurRad="38100" dist="38100" dir="2700000" algn="tl">
                  <a:srgbClr val="000000"/>
                </a:outerShdw>
              </a:effectLst>
            </a:endParaRPr>
          </a:p>
          <a:p>
            <a:pPr eaLnBrk="1" hangingPunct="1">
              <a:spcBef>
                <a:spcPts val="0"/>
              </a:spcBef>
              <a:buFont typeface="Wingdings" panose="05000000000000000000" pitchFamily="2" charset="2"/>
              <a:buNone/>
              <a:defRPr/>
            </a:pPr>
            <a:r>
              <a:rPr lang="sr-Cyrl-R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	  </a:t>
            </a:r>
            <a:r>
              <a:rPr lang="sr-Cyrl-RS" altLang="en-US" sz="1400" dirty="0"/>
              <a:t>– </a:t>
            </a:r>
            <a:r>
              <a:rPr lang="en-GB" altLang="en-US" sz="1400" dirty="0"/>
              <a:t>as aforementioned this nucleus </a:t>
            </a:r>
            <a:r>
              <a:rPr lang="en-GB" sz="1400" i="0" dirty="0">
                <a:solidFill>
                  <a:srgbClr val="202122"/>
                </a:solidFill>
                <a:highlight>
                  <a:srgbClr val="FFFFFF"/>
                </a:highlight>
              </a:rPr>
              <a:t>receives afferents from </a:t>
            </a:r>
            <a:r>
              <a:rPr lang="en-GB" altLang="en-US" sz="1400" dirty="0"/>
              <a:t>5</a:t>
            </a:r>
            <a:r>
              <a:rPr lang="en-GB" altLang="en-US" sz="1400" baseline="30000" dirty="0"/>
              <a:t>th</a:t>
            </a:r>
            <a:r>
              <a:rPr lang="en-GB" altLang="en-US" sz="1400" dirty="0"/>
              <a:t>,</a:t>
            </a:r>
            <a:r>
              <a:rPr lang="sr-Cyrl-RS" altLang="en-US" sz="1400" dirty="0"/>
              <a:t> </a:t>
            </a:r>
            <a:r>
              <a:rPr lang="en-GB" altLang="en-US" sz="1400" dirty="0"/>
              <a:t>7</a:t>
            </a:r>
            <a:r>
              <a:rPr lang="en-GB" altLang="en-US" sz="1400" baseline="30000" dirty="0"/>
              <a:t>th</a:t>
            </a:r>
            <a:r>
              <a:rPr lang="en-GB" altLang="en-US" sz="1400" dirty="0"/>
              <a:t> , </a:t>
            </a:r>
            <a:r>
              <a:rPr lang="sr-Cyrl-RS" altLang="en-US" sz="1400" dirty="0"/>
              <a:t>9</a:t>
            </a:r>
            <a:r>
              <a:rPr lang="en-GB" altLang="en-US" sz="1400" baseline="30000" dirty="0" err="1"/>
              <a:t>th</a:t>
            </a:r>
            <a:r>
              <a:rPr lang="en-GB" altLang="en-US" sz="1400" dirty="0"/>
              <a:t> and</a:t>
            </a:r>
            <a:r>
              <a:rPr lang="sr-Cyrl-RS" altLang="en-US" sz="1400" dirty="0"/>
              <a:t> 10</a:t>
            </a:r>
            <a:r>
              <a:rPr lang="en-GB" altLang="en-US" sz="1400" baseline="30000" dirty="0" err="1"/>
              <a:t>th</a:t>
            </a:r>
            <a:r>
              <a:rPr lang="en-GB" altLang="en-US" sz="1400" dirty="0"/>
              <a:t> </a:t>
            </a:r>
            <a:r>
              <a:rPr lang="sr-Cyrl-RS" altLang="en-US" sz="1400" dirty="0"/>
              <a:t> </a:t>
            </a:r>
            <a:r>
              <a:rPr lang="en-GB" altLang="en-US" sz="1400" dirty="0"/>
              <a:t>cranial nerve </a:t>
            </a:r>
            <a:br>
              <a:rPr lang="sr-Cyrl-RS" altLang="en-US" sz="1400" dirty="0">
                <a:effectLst>
                  <a:outerShdw blurRad="38100" dist="38100" dir="2700000" algn="tl">
                    <a:srgbClr val="000000"/>
                  </a:outerShdw>
                </a:effectLst>
              </a:rPr>
            </a:br>
            <a:r>
              <a:rPr lang="sr-Cyrl-RS" altLang="en-US" sz="1400" dirty="0">
                <a:effectLst>
                  <a:outerShdw blurRad="38100" dist="38100" dir="2700000" algn="tl">
                    <a:srgbClr val="000000"/>
                  </a:outerShdw>
                </a:effectLst>
              </a:rPr>
              <a:t>   </a:t>
            </a:r>
            <a:r>
              <a:rPr lang="sr-Cyrl-RS" altLang="en-US" sz="1400" dirty="0"/>
              <a:t>- </a:t>
            </a:r>
            <a:r>
              <a:rPr lang="en-GB" altLang="en-US" sz="1400" dirty="0"/>
              <a:t>it is the part of sensory pathway named </a:t>
            </a:r>
            <a:r>
              <a:rPr lang="en-GB" sz="1400" dirty="0"/>
              <a:t>lemniscus</a:t>
            </a:r>
            <a:r>
              <a:rPr lang="sr-Cyrl-RS" sz="1400" dirty="0"/>
              <a:t> </a:t>
            </a:r>
            <a:r>
              <a:rPr lang="en-GB" sz="1400" dirty="0"/>
              <a:t>medialis</a:t>
            </a:r>
            <a:br>
              <a:rPr lang="en-GB" sz="1400" dirty="0"/>
            </a:br>
            <a:r>
              <a:rPr lang="en-GB" sz="1400" dirty="0"/>
              <a:t>   - </a:t>
            </a:r>
            <a:r>
              <a:rPr lang="en-GB" sz="1400" dirty="0">
                <a:cs typeface="Times New Roman" panose="02020603050405020304" pitchFamily="18" charset="0"/>
              </a:rPr>
              <a:t>a</a:t>
            </a:r>
            <a:r>
              <a:rPr lang="en-GB" altLang="en-US" sz="1400" dirty="0">
                <a:cs typeface="Times New Roman" panose="02020603050405020304" pitchFamily="18" charset="0"/>
              </a:rPr>
              <a:t>xons from </a:t>
            </a:r>
            <a:r>
              <a:rPr lang="en-US" altLang="en-US" sz="1400" dirty="0">
                <a:cs typeface="Times New Roman" panose="02020603050405020304" pitchFamily="18" charset="0"/>
              </a:rPr>
              <a:t>ganglion </a:t>
            </a:r>
            <a:r>
              <a:rPr lang="en-US" altLang="en-US" sz="1400" dirty="0" err="1">
                <a:cs typeface="Times New Roman" panose="02020603050405020304" pitchFamily="18" charset="0"/>
              </a:rPr>
              <a:t>geniculatum</a:t>
            </a:r>
            <a:r>
              <a:rPr lang="en-US" altLang="en-US" sz="1400" dirty="0">
                <a:cs typeface="Times New Roman" panose="02020603050405020304" pitchFamily="18" charset="0"/>
              </a:rPr>
              <a:t> of facial nerve end in this nucleus.</a:t>
            </a:r>
            <a:br>
              <a:rPr lang="en-GB" altLang="en-US" sz="1400" dirty="0">
                <a:cs typeface="Times New Roman" panose="02020603050405020304" pitchFamily="18" charset="0"/>
              </a:rPr>
            </a:br>
            <a:r>
              <a:rPr lang="en-GB" altLang="en-US" sz="1400" dirty="0">
                <a:cs typeface="Times New Roman" panose="02020603050405020304" pitchFamily="18" charset="0"/>
              </a:rPr>
              <a:t>  </a:t>
            </a:r>
            <a:r>
              <a:rPr lang="en-GB" altLang="en-US" sz="1400" dirty="0">
                <a:effectLst>
                  <a:outerShdw blurRad="38100" dist="38100" dir="2700000" algn="tl">
                    <a:srgbClr val="000000"/>
                  </a:outerShdw>
                </a:effectLst>
              </a:rPr>
              <a:t> </a:t>
            </a:r>
            <a:r>
              <a:rPr lang="en-GB" altLang="en-US" sz="1400" dirty="0"/>
              <a:t>- </a:t>
            </a:r>
            <a:r>
              <a:rPr lang="en-GB" altLang="en-US" sz="1400" dirty="0" err="1"/>
              <a:t>fibers</a:t>
            </a:r>
            <a:r>
              <a:rPr lang="en-GB" altLang="en-US" sz="1400" dirty="0"/>
              <a:t> of facial nerve that ends in this nucleus carries sensation from external ear and tympanic membrane</a:t>
            </a:r>
            <a:br>
              <a:rPr lang="en-GB" altLang="en-US" sz="1400" dirty="0"/>
            </a:br>
            <a:endParaRPr lang="en-GB" altLang="en-US" sz="1400" dirty="0"/>
          </a:p>
          <a:p>
            <a:pPr eaLnBrk="1" hangingPunct="1">
              <a:spcBef>
                <a:spcPts val="0"/>
              </a:spcBef>
              <a:buFont typeface="Wingdings" panose="05000000000000000000" pitchFamily="2" charset="2"/>
              <a:buNone/>
              <a:defRPr/>
            </a:pP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gustatory nucleus (</a:t>
            </a:r>
            <a:r>
              <a:rPr lang="en-GB" altLang="en-US" sz="1700" b="1" dirty="0" err="1">
                <a:effectLst>
                  <a:outerShdw blurRad="38100" dist="38100" dir="2700000" algn="tl">
                    <a:srgbClr val="000000"/>
                  </a:outerShdw>
                </a:effectLst>
              </a:rPr>
              <a:t>nc</a:t>
            </a:r>
            <a:r>
              <a:rPr lang="en-GB" altLang="en-US" sz="1700" b="1" dirty="0">
                <a:effectLst>
                  <a:outerShdw blurRad="38100" dist="38100" dir="2700000" algn="tl">
                    <a:srgbClr val="000000"/>
                  </a:outerShdw>
                </a:effectLst>
              </a:rPr>
              <a:t>. </a:t>
            </a:r>
            <a:r>
              <a:rPr lang="en-GB" altLang="en-US" sz="1700" b="1" dirty="0" err="1">
                <a:effectLst>
                  <a:outerShdw blurRad="38100" dist="38100" dir="2700000" algn="tl">
                    <a:srgbClr val="000000"/>
                  </a:outerShdw>
                </a:effectLst>
              </a:rPr>
              <a:t>gustatorius</a:t>
            </a:r>
            <a:r>
              <a:rPr lang="en-GB" altLang="en-US" sz="1700" b="1" dirty="0">
                <a:effectLst>
                  <a:outerShdw blurRad="38100" dist="38100" dir="2700000" algn="tl">
                    <a:srgbClr val="000000"/>
                  </a:outerShdw>
                </a:effectLst>
              </a:rPr>
              <a:t>) (SVS) as the rostral part of solitary nucleus</a:t>
            </a:r>
            <a:endParaRPr lang="sr-Cyrl-RS" altLang="en-US" sz="1700" b="1" dirty="0">
              <a:effectLst>
                <a:outerShdw blurRad="38100" dist="38100" dir="2700000" algn="tl">
                  <a:srgbClr val="000000"/>
                </a:outerShdw>
              </a:effectLst>
            </a:endParaRPr>
          </a:p>
          <a:p>
            <a:pPr eaLnBrk="1" hangingPunct="1">
              <a:buNone/>
              <a:defRPr/>
            </a:pPr>
            <a:r>
              <a:rPr lang="sr-Cyrl-RS" altLang="en-US" sz="1600" b="1" dirty="0">
                <a:effectLst>
                  <a:outerShdw blurRad="38100" dist="38100" dir="2700000" algn="tl">
                    <a:srgbClr val="000000"/>
                  </a:outerShdw>
                </a:effectLst>
              </a:rPr>
              <a:t>     </a:t>
            </a:r>
            <a:r>
              <a:rPr lang="en-GB" altLang="en-US" sz="1600" b="1" dirty="0">
                <a:effectLst>
                  <a:outerShdw blurRad="38100" dist="38100" dir="2700000" algn="tl">
                    <a:srgbClr val="000000"/>
                  </a:outerShdw>
                </a:effectLst>
              </a:rPr>
              <a:t>   </a:t>
            </a:r>
            <a:r>
              <a:rPr lang="sr-Cyrl-RS" altLang="en-US" sz="1400" b="1" dirty="0"/>
              <a:t>- </a:t>
            </a:r>
            <a:r>
              <a:rPr lang="en-GB" sz="1400" dirty="0"/>
              <a:t>This part of gustatory nucleus conveys information about taste carried by 7th cranial nerve from</a:t>
            </a:r>
            <a:br>
              <a:rPr lang="en-GB" sz="1400" dirty="0"/>
            </a:br>
            <a:r>
              <a:rPr lang="en-GB" sz="1400" dirty="0"/>
              <a:t>     anterior part of the tongue (papillae </a:t>
            </a:r>
            <a:r>
              <a:rPr lang="en-GB" sz="1400" dirty="0" err="1"/>
              <a:t>fungiformes</a:t>
            </a:r>
            <a:r>
              <a:rPr lang="en-GB" sz="1400" dirty="0"/>
              <a:t>); other parts of this nucleus </a:t>
            </a:r>
            <a:r>
              <a:rPr lang="en-GB" sz="1400" dirty="0" err="1"/>
              <a:t>convays</a:t>
            </a:r>
            <a:r>
              <a:rPr lang="en-GB" sz="1400" dirty="0"/>
              <a:t> taste information</a:t>
            </a:r>
            <a:br>
              <a:rPr lang="en-GB" sz="1400" dirty="0"/>
            </a:br>
            <a:r>
              <a:rPr lang="en-GB" sz="1400" dirty="0"/>
              <a:t>     carried by 9</a:t>
            </a:r>
            <a:r>
              <a:rPr lang="en-GB" sz="1400" baseline="30000" dirty="0"/>
              <a:t>th</a:t>
            </a:r>
            <a:r>
              <a:rPr lang="en-GB" sz="1400" dirty="0"/>
              <a:t> and 10</a:t>
            </a:r>
            <a:r>
              <a:rPr lang="en-GB" sz="1400" baseline="30000" dirty="0"/>
              <a:t>th</a:t>
            </a:r>
            <a:r>
              <a:rPr lang="en-GB" sz="1400" dirty="0"/>
              <a:t> cranial nerve</a:t>
            </a:r>
            <a:endParaRPr lang="sr-Latn-CS" altLang="en-US" sz="1400" dirty="0">
              <a:effectLst>
                <a:outerShdw blurRad="38100" dist="38100" dir="2700000" algn="tl">
                  <a:srgbClr val="000000"/>
                </a:outerShdw>
              </a:effectLst>
            </a:endParaRPr>
          </a:p>
          <a:p>
            <a:pPr eaLnBrk="1" hangingPunct="1">
              <a:buFont typeface="Wingdings" panose="05000000000000000000" pitchFamily="2" charset="2"/>
              <a:buNone/>
              <a:defRPr/>
            </a:pPr>
            <a:endParaRPr lang="sr-Latn-CS" altLang="en-US" sz="1600" b="1" dirty="0">
              <a:effectLst>
                <a:outerShdw blurRad="38100" dist="38100" dir="2700000" algn="tl">
                  <a:srgbClr val="000000"/>
                </a:outerShdw>
              </a:effectLst>
            </a:endParaRPr>
          </a:p>
        </p:txBody>
      </p:sp>
    </p:spTree>
    <p:extLst>
      <p:ext uri="{BB962C8B-B14F-4D97-AF65-F5344CB8AC3E}">
        <p14:creationId xmlns:p14="http://schemas.microsoft.com/office/powerpoint/2010/main" val="261722858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a:extLst>
              <a:ext uri="{FF2B5EF4-FFF2-40B4-BE49-F238E27FC236}">
                <a16:creationId xmlns:a16="http://schemas.microsoft.com/office/drawing/2014/main" id="{07816457-6DA7-728B-87A5-539C7CEF56AE}"/>
              </a:ext>
            </a:extLst>
          </p:cNvPr>
          <p:cNvSpPr>
            <a:spLocks noGrp="1" noChangeArrowheads="1"/>
          </p:cNvSpPr>
          <p:nvPr>
            <p:ph type="title" idx="4294967295"/>
          </p:nvPr>
        </p:nvSpPr>
        <p:spPr>
          <a:xfrm>
            <a:off x="468313" y="1"/>
            <a:ext cx="8229600" cy="476250"/>
          </a:xfrm>
        </p:spPr>
        <p:txBody>
          <a:bodyPr/>
          <a:lstStyle/>
          <a:p>
            <a:pPr eaLnBrk="1" hangingPunct="1">
              <a:defRPr/>
            </a:pPr>
            <a:r>
              <a:rPr lang="en-GB" altLang="en-US" sz="2400" b="1" dirty="0">
                <a:solidFill>
                  <a:srgbClr val="0070C0"/>
                </a:solidFill>
                <a:effectLst>
                  <a:outerShdw blurRad="38100" dist="38100" dir="2700000" algn="tl">
                    <a:srgbClr val="000000"/>
                  </a:outerShdw>
                </a:effectLst>
              </a:rPr>
              <a:t>Nuclei of the cranial nerves</a:t>
            </a:r>
            <a:endParaRPr lang="en-US" altLang="en-US" sz="2400" b="1" dirty="0">
              <a:effectLst>
                <a:outerShdw blurRad="38100" dist="38100" dir="2700000" algn="tl">
                  <a:srgbClr val="000000"/>
                </a:outerShdw>
              </a:effectLst>
            </a:endParaRPr>
          </a:p>
        </p:txBody>
      </p:sp>
      <p:sp>
        <p:nvSpPr>
          <p:cNvPr id="76803" name="Rectangle 3">
            <a:extLst>
              <a:ext uri="{FF2B5EF4-FFF2-40B4-BE49-F238E27FC236}">
                <a16:creationId xmlns:a16="http://schemas.microsoft.com/office/drawing/2014/main" id="{CE5BEA4A-52C5-A2F8-8553-4A288D9CCAAE}"/>
              </a:ext>
            </a:extLst>
          </p:cNvPr>
          <p:cNvSpPr>
            <a:spLocks noGrp="1" noChangeArrowheads="1"/>
          </p:cNvSpPr>
          <p:nvPr>
            <p:ph type="body" sz="half" idx="4294967295"/>
          </p:nvPr>
        </p:nvSpPr>
        <p:spPr>
          <a:xfrm>
            <a:off x="0" y="332656"/>
            <a:ext cx="9144000" cy="6697663"/>
          </a:xfrm>
        </p:spPr>
        <p:txBody>
          <a:bodyPr/>
          <a:lstStyle/>
          <a:p>
            <a:pPr eaLnBrk="1" hangingPunct="1">
              <a:defRPr/>
            </a:pPr>
            <a:r>
              <a:rPr lang="sr-Latn-CS" altLang="en-US" sz="1800" b="1" dirty="0">
                <a:solidFill>
                  <a:srgbClr val="0070C0"/>
                </a:solidFill>
                <a:effectLst>
                  <a:outerShdw blurRad="38100" dist="38100" dir="2700000" algn="tl">
                    <a:srgbClr val="000000"/>
                  </a:outerShdw>
                </a:effectLst>
              </a:rPr>
              <a:t>N. ABDUCENS (VI)</a:t>
            </a:r>
            <a:br>
              <a:rPr lang="en-GB" altLang="en-US" sz="1800" b="1" dirty="0">
                <a:solidFill>
                  <a:schemeClr val="tx2"/>
                </a:solidFill>
                <a:effectLst>
                  <a:outerShdw blurRad="38100" dist="38100" dir="2700000" algn="tl">
                    <a:srgbClr val="000000"/>
                  </a:outerShdw>
                </a:effectLst>
              </a:rPr>
            </a:br>
            <a:endParaRPr lang="sr-Latn-CS" altLang="en-US" sz="800" b="1" dirty="0">
              <a:solidFill>
                <a:schemeClr val="tx2"/>
              </a:solidFill>
              <a:effectLst>
                <a:outerShdw blurRad="38100" dist="38100" dir="2700000" algn="tl">
                  <a:srgbClr val="000000"/>
                </a:outerShdw>
              </a:effectLst>
            </a:endParaRPr>
          </a:p>
          <a:p>
            <a:pPr eaLnBrk="1" hangingPunct="1">
              <a:buFont typeface="Wingdings" panose="05000000000000000000" pitchFamily="2" charset="2"/>
              <a:buNone/>
              <a:defRPr/>
            </a:pPr>
            <a:r>
              <a:rPr lang="sr-Latn-CS" altLang="en-US" sz="18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the nucleus of abducens nerve (</a:t>
            </a:r>
            <a:r>
              <a:rPr lang="sr-Latn-CS" altLang="en-US" sz="1700" b="1" dirty="0" err="1">
                <a:effectLst>
                  <a:outerShdw blurRad="38100" dist="38100" dir="2700000" algn="tl">
                    <a:srgbClr val="000000"/>
                  </a:outerShdw>
                </a:effectLst>
              </a:rPr>
              <a:t>nc</a:t>
            </a:r>
            <a:r>
              <a:rPr lang="sr-Latn-CS" altLang="en-US" sz="1700" b="1" dirty="0">
                <a:effectLst>
                  <a:outerShdw blurRad="38100" dist="38100" dir="2700000" algn="tl">
                    <a:srgbClr val="000000"/>
                  </a:outerShdw>
                </a:effectLst>
              </a:rPr>
              <a:t>. nervi </a:t>
            </a:r>
            <a:r>
              <a:rPr lang="sr-Latn-CS" altLang="en-US" sz="1700" b="1" dirty="0" err="1">
                <a:effectLst>
                  <a:outerShdw blurRad="38100" dist="38100" dir="2700000" algn="tl">
                    <a:srgbClr val="000000"/>
                  </a:outerShdw>
                </a:effectLst>
              </a:rPr>
              <a:t>abducentis</a:t>
            </a:r>
            <a:r>
              <a:rPr lang="en-GB" altLang="en-US" sz="1700" b="1" dirty="0">
                <a:effectLst>
                  <a:outerShdw blurRad="38100" dist="38100" dir="2700000" algn="tl">
                    <a:srgbClr val="000000"/>
                  </a:outerShdw>
                </a:effectLst>
              </a:rPr>
              <a:t>)</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G</a:t>
            </a:r>
            <a:r>
              <a:rPr lang="sr-Latn-CS" altLang="en-US" sz="1700" b="1" dirty="0">
                <a:effectLst>
                  <a:outerShdw blurRad="38100" dist="38100" dir="2700000" algn="tl">
                    <a:srgbClr val="000000"/>
                  </a:outerShdw>
                </a:effectLst>
              </a:rPr>
              <a:t>SM)</a:t>
            </a:r>
            <a:endParaRPr lang="en-US" altLang="en-US" sz="1700" b="1" dirty="0">
              <a:effectLst>
                <a:outerShdw blurRad="38100" dist="38100" dir="2700000" algn="tl">
                  <a:srgbClr val="000000"/>
                </a:outerShdw>
              </a:effectLst>
            </a:endParaRPr>
          </a:p>
          <a:p>
            <a:pPr marL="0" indent="0" eaLnBrk="1" hangingPunct="1">
              <a:buNone/>
              <a:defRPr/>
            </a:pPr>
            <a:r>
              <a:rPr lang="en-GB" sz="1400" dirty="0">
                <a:highlight>
                  <a:srgbClr val="FFFFFF"/>
                </a:highlight>
              </a:rPr>
              <a:t>         </a:t>
            </a:r>
            <a:r>
              <a:rPr lang="en-GB" sz="1300" b="0" i="0" dirty="0">
                <a:effectLst/>
                <a:highlight>
                  <a:srgbClr val="FFFFFF"/>
                </a:highlight>
              </a:rPr>
              <a:t>- It is a small motor nucleus that is located in the lower pontine tegmentum, </a:t>
            </a:r>
            <a:r>
              <a:rPr lang="en-GB" sz="1300" b="0" i="0" u="sng" dirty="0">
                <a:effectLst/>
                <a:highlight>
                  <a:srgbClr val="FFFFFF"/>
                </a:highlight>
              </a:rPr>
              <a:t>deep to the facial colliculus</a:t>
            </a:r>
            <a:r>
              <a:rPr lang="en-GB" sz="1300" b="0" i="0" dirty="0">
                <a:effectLst/>
                <a:highlight>
                  <a:srgbClr val="FFFFFF"/>
                </a:highlight>
              </a:rPr>
              <a:t>,</a:t>
            </a:r>
            <a:br>
              <a:rPr lang="en-GB" sz="1300" b="0" i="0" dirty="0">
                <a:effectLst/>
                <a:highlight>
                  <a:srgbClr val="FFFFFF"/>
                </a:highlight>
              </a:rPr>
            </a:br>
            <a:r>
              <a:rPr lang="en-GB" sz="1300" b="0" i="0" dirty="0">
                <a:effectLst/>
                <a:highlight>
                  <a:srgbClr val="FFFFFF"/>
                </a:highlight>
              </a:rPr>
              <a:t>           which is formed as a result of the facial nerve </a:t>
            </a:r>
            <a:r>
              <a:rPr lang="en-GB" sz="1300" b="0" i="0" dirty="0" err="1">
                <a:effectLst/>
                <a:highlight>
                  <a:srgbClr val="FFFFFF"/>
                </a:highlight>
              </a:rPr>
              <a:t>fibers</a:t>
            </a:r>
            <a:r>
              <a:rPr lang="en-GB" sz="1300" b="0" i="0" dirty="0">
                <a:effectLst/>
                <a:highlight>
                  <a:srgbClr val="FFFFFF"/>
                </a:highlight>
              </a:rPr>
              <a:t> looping around the abducens nucleus. </a:t>
            </a:r>
            <a:br>
              <a:rPr lang="en-GB" sz="1300" b="0" i="0" dirty="0">
                <a:effectLst/>
                <a:highlight>
                  <a:srgbClr val="FFFFFF"/>
                </a:highlight>
              </a:rPr>
            </a:br>
            <a:r>
              <a:rPr lang="en-GB" sz="1300" b="0" i="0" dirty="0">
                <a:effectLst/>
                <a:highlight>
                  <a:srgbClr val="FFFFFF"/>
                </a:highlight>
              </a:rPr>
              <a:t>         - It lies ventral and medial to the medial longitudinal fasciculus and is adjacent to the midline. </a:t>
            </a:r>
            <a:br>
              <a:rPr lang="en-GB" sz="1300" b="0" i="0" dirty="0">
                <a:effectLst/>
                <a:highlight>
                  <a:srgbClr val="FFFFFF"/>
                </a:highlight>
              </a:rPr>
            </a:br>
            <a:r>
              <a:rPr lang="en-GB" sz="1300" b="0" i="0" dirty="0">
                <a:effectLst/>
                <a:highlight>
                  <a:srgbClr val="FFFFFF"/>
                </a:highlight>
              </a:rPr>
              <a:t>         - together with the trochlear, oculomotor and hypoglossal nuclei, the nucleus of abducens nerve forms</a:t>
            </a:r>
            <a:br>
              <a:rPr lang="en-GB" sz="1300" b="0" i="0" dirty="0">
                <a:effectLst/>
                <a:highlight>
                  <a:srgbClr val="FFFFFF"/>
                </a:highlight>
              </a:rPr>
            </a:br>
            <a:r>
              <a:rPr lang="en-GB" sz="1300" b="0" i="0" dirty="0">
                <a:effectLst/>
                <a:highlight>
                  <a:srgbClr val="FFFFFF"/>
                </a:highlight>
              </a:rPr>
              <a:t>           the somatic motor column. This nucleus provides motor </a:t>
            </a:r>
            <a:r>
              <a:rPr lang="en-GB" sz="1300" b="0" i="0" dirty="0" err="1">
                <a:effectLst/>
                <a:highlight>
                  <a:srgbClr val="FFFFFF"/>
                </a:highlight>
              </a:rPr>
              <a:t>fibers</a:t>
            </a:r>
            <a:r>
              <a:rPr lang="en-GB" sz="1300" b="0" i="0" dirty="0">
                <a:effectLst/>
                <a:highlight>
                  <a:srgbClr val="FFFFFF"/>
                </a:highlight>
              </a:rPr>
              <a:t> that innervate the lateral rectus muscle.</a:t>
            </a:r>
            <a:br>
              <a:rPr lang="en-GB" sz="1400" b="0" i="0" dirty="0">
                <a:effectLst/>
                <a:highlight>
                  <a:srgbClr val="FFFFFF"/>
                </a:highlight>
              </a:rPr>
            </a:br>
            <a:endParaRPr lang="en-GB" altLang="en-US" sz="800" b="1" dirty="0">
              <a:solidFill>
                <a:schemeClr val="tx2"/>
              </a:solidFill>
              <a:effectLst>
                <a:outerShdw blurRad="38100" dist="38100" dir="2700000" algn="tl">
                  <a:srgbClr val="000000"/>
                </a:outerShdw>
              </a:effectLst>
            </a:endParaRPr>
          </a:p>
          <a:p>
            <a:pPr eaLnBrk="1" hangingPunct="1">
              <a:defRPr/>
            </a:pPr>
            <a:r>
              <a:rPr lang="sr-Latn-CS" altLang="en-US" sz="1800" b="1" dirty="0">
                <a:solidFill>
                  <a:srgbClr val="0070C0"/>
                </a:solidFill>
                <a:effectLst>
                  <a:outerShdw blurRad="38100" dist="38100" dir="2700000" algn="tl">
                    <a:srgbClr val="000000"/>
                  </a:outerShdw>
                </a:effectLst>
              </a:rPr>
              <a:t>N. TRIGEMINUS (V)</a:t>
            </a:r>
          </a:p>
          <a:p>
            <a:pPr marL="0" indent="0" eaLnBrk="1" hangingPunct="1">
              <a:spcBef>
                <a:spcPts val="700"/>
              </a:spcBef>
              <a:buFont typeface="Wingdings" panose="05000000000000000000" pitchFamily="2" charset="2"/>
              <a:buNone/>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n-GB" altLang="en-US" sz="1800" b="1" dirty="0">
                <a:effectLst>
                  <a:outerShdw blurRad="38100" dist="38100" dir="2700000" algn="tl">
                    <a:srgbClr val="000000"/>
                  </a:outerShdw>
                </a:effectLst>
              </a:rPr>
              <a:t>     *</a:t>
            </a:r>
            <a:r>
              <a:rPr lang="sr-Latn-CS" altLang="en-US" sz="18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principal sensory nucleus of trigeminal nerve (</a:t>
            </a:r>
            <a:r>
              <a:rPr lang="en-GB" altLang="en-US" sz="1700" b="1" dirty="0" err="1">
                <a:effectLst>
                  <a:outerShdw blurRad="38100" dist="38100" dir="2700000" algn="tl">
                    <a:srgbClr val="000000"/>
                  </a:outerShdw>
                </a:effectLst>
              </a:rPr>
              <a:t>nc</a:t>
            </a:r>
            <a:r>
              <a:rPr lang="en-GB" altLang="en-US" sz="1700" b="1" dirty="0">
                <a:effectLst>
                  <a:outerShdw blurRad="38100" dist="38100" dir="2700000" algn="tl">
                    <a:srgbClr val="000000"/>
                  </a:outerShdw>
                </a:effectLst>
              </a:rPr>
              <a:t>. </a:t>
            </a:r>
            <a:r>
              <a:rPr lang="en-GB" altLang="en-US" sz="1700" b="1" dirty="0" err="1">
                <a:effectLst>
                  <a:outerShdw blurRad="38100" dist="38100" dir="2700000" algn="tl">
                    <a:srgbClr val="000000"/>
                  </a:outerShdw>
                </a:effectLst>
              </a:rPr>
              <a:t>principalis</a:t>
            </a:r>
            <a:r>
              <a:rPr lang="en-GB" altLang="en-US" sz="1700" b="1" dirty="0">
                <a:effectLst>
                  <a:outerShdw blurRad="38100" dist="38100" dir="2700000" algn="tl">
                    <a:srgbClr val="000000"/>
                  </a:outerShdw>
                </a:effectLst>
              </a:rPr>
              <a:t> </a:t>
            </a:r>
            <a:r>
              <a:rPr lang="sr-Latn-CS" altLang="en-US" sz="1700" b="1" dirty="0">
                <a:effectLst>
                  <a:outerShdw blurRad="38100" dist="38100" dir="2700000" algn="tl">
                    <a:srgbClr val="000000"/>
                  </a:outerShdw>
                </a:effectLst>
              </a:rPr>
              <a:t>n. </a:t>
            </a:r>
            <a:r>
              <a:rPr lang="sr-Latn-CS" altLang="en-US" sz="1700" b="1" dirty="0" err="1">
                <a:effectLst>
                  <a:outerShdw blurRad="38100" dist="38100" dir="2700000" algn="tl">
                    <a:srgbClr val="000000"/>
                  </a:outerShdw>
                </a:effectLst>
              </a:rPr>
              <a:t>trigemin</a:t>
            </a:r>
            <a:r>
              <a:rPr lang="en-GB" altLang="en-US" sz="1700" b="1" dirty="0" err="1">
                <a:effectLst>
                  <a:outerShdw blurRad="38100" dist="38100" dir="2700000" algn="tl">
                    <a:srgbClr val="000000"/>
                  </a:outerShdw>
                </a:effectLst>
              </a:rPr>
              <a:t>i</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G</a:t>
            </a:r>
            <a:r>
              <a:rPr lang="sr-Latn-CS" altLang="en-US" sz="1700" b="1" dirty="0">
                <a:effectLst>
                  <a:outerShdw blurRad="38100" dist="38100" dir="2700000" algn="tl">
                    <a:srgbClr val="000000"/>
                  </a:outerShdw>
                </a:effectLst>
              </a:rPr>
              <a:t>SS)</a:t>
            </a:r>
            <a:br>
              <a:rPr lang="en-GB" altLang="en-US" sz="1700" b="1" dirty="0">
                <a:effectLst>
                  <a:outerShdw blurRad="38100" dist="38100" dir="2700000" algn="tl">
                    <a:srgbClr val="000000"/>
                  </a:outerShdw>
                </a:effectLst>
              </a:rPr>
            </a:br>
            <a:r>
              <a:rPr lang="en-GB" altLang="en-US" sz="1300" dirty="0">
                <a:effectLst>
                  <a:outerShdw blurRad="38100" dist="38100" dir="2700000" algn="tl">
                    <a:srgbClr val="000000"/>
                  </a:outerShdw>
                </a:effectLst>
              </a:rPr>
              <a:t>        - </a:t>
            </a:r>
            <a:r>
              <a:rPr lang="en-GB" altLang="en-US" sz="1300" dirty="0">
                <a:highlight>
                  <a:srgbClr val="FFFFFF"/>
                </a:highlight>
              </a:rPr>
              <a:t>L</a:t>
            </a:r>
            <a:r>
              <a:rPr lang="en-GB" sz="1300" b="0" i="0" dirty="0">
                <a:effectLst/>
                <a:highlight>
                  <a:srgbClr val="FFFFFF"/>
                </a:highlight>
              </a:rPr>
              <a:t>ies lateral to the motor nucleus of the trigeminal nerve, within the upper pons, and plays an important role</a:t>
            </a:r>
            <a:br>
              <a:rPr lang="en-GB" sz="1300" b="0" i="0" dirty="0">
                <a:effectLst/>
                <a:highlight>
                  <a:srgbClr val="FFFFFF"/>
                </a:highlight>
              </a:rPr>
            </a:br>
            <a:r>
              <a:rPr lang="en-GB" sz="1300" b="0" i="0" dirty="0">
                <a:effectLst/>
                <a:highlight>
                  <a:srgbClr val="FFFFFF"/>
                </a:highlight>
              </a:rPr>
              <a:t>           in the perception of touch from the face.</a:t>
            </a:r>
            <a:endParaRPr lang="en-GB" sz="1300" dirty="0"/>
          </a:p>
          <a:p>
            <a:pPr eaLnBrk="1" hangingPunct="1">
              <a:buFont typeface="Wingdings" panose="05000000000000000000" pitchFamily="2" charset="2"/>
              <a:buNone/>
              <a:defRPr/>
            </a:pPr>
            <a:r>
              <a:rPr lang="sr-Latn-CS" altLang="en-US" sz="18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spinal trigeminal nucleus (</a:t>
            </a:r>
            <a:r>
              <a:rPr lang="sr-Latn-CS" altLang="en-US" sz="1700" b="1" dirty="0" err="1">
                <a:effectLst>
                  <a:outerShdw blurRad="38100" dist="38100" dir="2700000" algn="tl">
                    <a:srgbClr val="000000"/>
                  </a:outerShdw>
                </a:effectLst>
              </a:rPr>
              <a:t>nc</a:t>
            </a:r>
            <a:r>
              <a:rPr lang="sr-Latn-CS" altLang="en-US" sz="1700" b="1" dirty="0">
                <a:effectLst>
                  <a:outerShdw blurRad="38100" dist="38100" dir="2700000" algn="tl">
                    <a:srgbClr val="000000"/>
                  </a:outerShdw>
                </a:effectLst>
              </a:rPr>
              <a:t>. </a:t>
            </a:r>
            <a:r>
              <a:rPr lang="sr-Latn-CS" altLang="en-US" sz="1700" b="1" dirty="0" err="1">
                <a:effectLst>
                  <a:outerShdw blurRad="38100" dist="38100" dir="2700000" algn="tl">
                    <a:srgbClr val="000000"/>
                  </a:outerShdw>
                </a:effectLst>
              </a:rPr>
              <a:t>spinalis</a:t>
            </a:r>
            <a:r>
              <a:rPr lang="sr-Latn-CS" altLang="en-US" sz="1700" b="1" dirty="0">
                <a:effectLst>
                  <a:outerShdw blurRad="38100" dist="38100" dir="2700000" algn="tl">
                    <a:srgbClr val="000000"/>
                  </a:outerShdw>
                </a:effectLst>
              </a:rPr>
              <a:t> n. </a:t>
            </a:r>
            <a:r>
              <a:rPr lang="sr-Latn-CS" altLang="en-US" sz="1700" b="1" dirty="0" err="1">
                <a:effectLst>
                  <a:outerShdw blurRad="38100" dist="38100" dir="2700000" algn="tl">
                    <a:srgbClr val="000000"/>
                  </a:outerShdw>
                </a:effectLst>
              </a:rPr>
              <a:t>trigemini</a:t>
            </a:r>
            <a:r>
              <a:rPr lang="en-GB" altLang="en-US" sz="1700" b="1" dirty="0">
                <a:effectLst>
                  <a:outerShdw blurRad="38100" dist="38100" dir="2700000" algn="tl">
                    <a:srgbClr val="000000"/>
                  </a:outerShdw>
                </a:effectLst>
              </a:rPr>
              <a:t>)</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G</a:t>
            </a:r>
            <a:r>
              <a:rPr lang="sr-Latn-CS" altLang="en-US" sz="1700" b="1" dirty="0">
                <a:effectLst>
                  <a:outerShdw blurRad="38100" dist="38100" dir="2700000" algn="tl">
                    <a:srgbClr val="000000"/>
                  </a:outerShdw>
                </a:effectLst>
              </a:rPr>
              <a:t>SS)</a:t>
            </a:r>
            <a:br>
              <a:rPr lang="sr-Cyrl-RS" altLang="en-US" sz="1800" b="1" dirty="0">
                <a:effectLst>
                  <a:outerShdw blurRad="38100" dist="38100" dir="2700000" algn="tl">
                    <a:srgbClr val="000000"/>
                  </a:outerShdw>
                </a:effectLst>
              </a:rPr>
            </a:br>
            <a:r>
              <a:rPr lang="sr-Cyrl-RS" altLang="en-US" sz="1300" dirty="0">
                <a:effectLst>
                  <a:outerShdw blurRad="38100" dist="38100" dir="2700000" algn="tl">
                    <a:srgbClr val="000000"/>
                  </a:outerShdw>
                </a:effectLst>
              </a:rPr>
              <a:t>  </a:t>
            </a:r>
            <a:r>
              <a:rPr lang="sr-Cyrl-RS" altLang="en-US" sz="1300" dirty="0"/>
              <a:t>– </a:t>
            </a:r>
            <a:r>
              <a:rPr lang="en-GB" altLang="en-US" sz="1300" dirty="0"/>
              <a:t>as aforementioned this nucleus </a:t>
            </a:r>
            <a:r>
              <a:rPr lang="en-GB" sz="1300" i="0" dirty="0">
                <a:solidFill>
                  <a:srgbClr val="202122"/>
                </a:solidFill>
                <a:highlight>
                  <a:srgbClr val="FFFFFF"/>
                </a:highlight>
              </a:rPr>
              <a:t>receives afferents from </a:t>
            </a:r>
            <a:r>
              <a:rPr lang="en-GB" altLang="en-US" sz="1300" dirty="0"/>
              <a:t>5</a:t>
            </a:r>
            <a:r>
              <a:rPr lang="en-GB" altLang="en-US" sz="1300" baseline="30000" dirty="0"/>
              <a:t>th</a:t>
            </a:r>
            <a:r>
              <a:rPr lang="en-GB" altLang="en-US" sz="1300" dirty="0"/>
              <a:t>,</a:t>
            </a:r>
            <a:r>
              <a:rPr lang="sr-Cyrl-RS" altLang="en-US" sz="1300" dirty="0"/>
              <a:t> </a:t>
            </a:r>
            <a:r>
              <a:rPr lang="en-GB" altLang="en-US" sz="1300" dirty="0"/>
              <a:t>7</a:t>
            </a:r>
            <a:r>
              <a:rPr lang="en-GB" altLang="en-US" sz="1300" baseline="30000" dirty="0"/>
              <a:t>th</a:t>
            </a:r>
            <a:r>
              <a:rPr lang="en-GB" altLang="en-US" sz="1300" dirty="0"/>
              <a:t> , </a:t>
            </a:r>
            <a:r>
              <a:rPr lang="sr-Cyrl-RS" altLang="en-US" sz="1300" dirty="0"/>
              <a:t>9</a:t>
            </a:r>
            <a:r>
              <a:rPr lang="en-GB" altLang="en-US" sz="1300" baseline="30000" dirty="0" err="1"/>
              <a:t>th</a:t>
            </a:r>
            <a:r>
              <a:rPr lang="en-GB" altLang="en-US" sz="1300" dirty="0"/>
              <a:t> and</a:t>
            </a:r>
            <a:r>
              <a:rPr lang="sr-Cyrl-RS" altLang="en-US" sz="1300" dirty="0"/>
              <a:t> 10</a:t>
            </a:r>
            <a:r>
              <a:rPr lang="en-GB" altLang="en-US" sz="1300" baseline="30000" dirty="0" err="1"/>
              <a:t>th</a:t>
            </a:r>
            <a:r>
              <a:rPr lang="en-GB" altLang="en-US" sz="1300" dirty="0"/>
              <a:t> </a:t>
            </a:r>
            <a:r>
              <a:rPr lang="sr-Cyrl-RS" altLang="en-US" sz="1300" dirty="0"/>
              <a:t> </a:t>
            </a:r>
            <a:r>
              <a:rPr lang="en-GB" altLang="en-US" sz="1300" dirty="0"/>
              <a:t>cranial nerve </a:t>
            </a:r>
            <a:br>
              <a:rPr lang="sr-Cyrl-RS" altLang="en-US" sz="1300" dirty="0">
                <a:effectLst>
                  <a:outerShdw blurRad="38100" dist="38100" dir="2700000" algn="tl">
                    <a:srgbClr val="000000"/>
                  </a:outerShdw>
                </a:effectLst>
              </a:rPr>
            </a:br>
            <a:r>
              <a:rPr lang="sr-Cyrl-RS" altLang="en-US" sz="1300" dirty="0">
                <a:effectLst>
                  <a:outerShdw blurRad="38100" dist="38100" dir="2700000" algn="tl">
                    <a:srgbClr val="000000"/>
                  </a:outerShdw>
                </a:effectLst>
              </a:rPr>
              <a:t>   </a:t>
            </a:r>
            <a:r>
              <a:rPr lang="sr-Cyrl-RS" altLang="en-US" sz="1300" dirty="0"/>
              <a:t>- </a:t>
            </a:r>
            <a:r>
              <a:rPr lang="en-GB" altLang="en-US" sz="1300" dirty="0"/>
              <a:t>it is the part of sensory pathway named </a:t>
            </a:r>
            <a:r>
              <a:rPr lang="en-GB" sz="1300" dirty="0"/>
              <a:t>lemniscus</a:t>
            </a:r>
            <a:r>
              <a:rPr lang="sr-Cyrl-RS" sz="1300" dirty="0"/>
              <a:t> </a:t>
            </a:r>
            <a:r>
              <a:rPr lang="en-GB" sz="1300" dirty="0"/>
              <a:t>medialis</a:t>
            </a:r>
            <a:br>
              <a:rPr lang="en-GB" sz="1300" dirty="0"/>
            </a:br>
            <a:r>
              <a:rPr lang="en-GB" sz="1300" dirty="0"/>
              <a:t>   - </a:t>
            </a:r>
            <a:r>
              <a:rPr lang="en-GB" sz="1300" dirty="0">
                <a:cs typeface="Times New Roman" panose="02020603050405020304" pitchFamily="18" charset="0"/>
              </a:rPr>
              <a:t>a</a:t>
            </a:r>
            <a:r>
              <a:rPr lang="en-GB" altLang="en-US" sz="1300" dirty="0">
                <a:cs typeface="Times New Roman" panose="02020603050405020304" pitchFamily="18" charset="0"/>
              </a:rPr>
              <a:t>xons from </a:t>
            </a:r>
            <a:r>
              <a:rPr lang="en-US" altLang="en-US" sz="1300" dirty="0">
                <a:cs typeface="Times New Roman" panose="02020603050405020304" pitchFamily="18" charset="0"/>
              </a:rPr>
              <a:t>ganglion </a:t>
            </a:r>
            <a:r>
              <a:rPr lang="en-US" altLang="en-US" sz="1300" dirty="0" err="1">
                <a:cs typeface="Times New Roman" panose="02020603050405020304" pitchFamily="18" charset="0"/>
              </a:rPr>
              <a:t>trigeminale</a:t>
            </a:r>
            <a:r>
              <a:rPr lang="en-US" altLang="en-US" sz="1300" dirty="0">
                <a:cs typeface="Times New Roman" panose="02020603050405020304" pitchFamily="18" charset="0"/>
              </a:rPr>
              <a:t> of trigeminal nerve end in this nucleus.</a:t>
            </a:r>
            <a:br>
              <a:rPr lang="en-US" altLang="en-US" sz="1300" dirty="0">
                <a:cs typeface="Times New Roman" panose="02020603050405020304" pitchFamily="18" charset="0"/>
              </a:rPr>
            </a:br>
            <a:r>
              <a:rPr lang="en-US" altLang="en-US" sz="1300" dirty="0">
                <a:cs typeface="Times New Roman" panose="02020603050405020304" pitchFamily="18" charset="0"/>
              </a:rPr>
              <a:t>   - this nucleus has three parts:</a:t>
            </a:r>
            <a:r>
              <a:rPr lang="en-GB" altLang="en-US" sz="1300" dirty="0">
                <a:cs typeface="Times New Roman" panose="02020603050405020304" pitchFamily="18" charset="0"/>
              </a:rPr>
              <a:t> </a:t>
            </a:r>
            <a:r>
              <a:rPr lang="en-GB" sz="1300" u="sng" dirty="0"/>
              <a:t>pars </a:t>
            </a:r>
            <a:r>
              <a:rPr lang="en-GB" sz="1300" u="sng" dirty="0" err="1"/>
              <a:t>oralis</a:t>
            </a:r>
            <a:r>
              <a:rPr lang="en-GB" sz="1300" u="sng" dirty="0"/>
              <a:t> </a:t>
            </a:r>
            <a:r>
              <a:rPr lang="en-GB" sz="1300" dirty="0"/>
              <a:t>– sensations of touch from the face – 5</a:t>
            </a:r>
            <a:r>
              <a:rPr lang="en-GB" sz="1300" baseline="30000" dirty="0"/>
              <a:t>th</a:t>
            </a:r>
            <a:r>
              <a:rPr lang="en-GB" sz="1300" dirty="0"/>
              <a:t> cranial nerve; </a:t>
            </a:r>
            <a:br>
              <a:rPr lang="en-GB" sz="1300" dirty="0"/>
            </a:br>
            <a:r>
              <a:rPr lang="en-GB" sz="1300" dirty="0"/>
              <a:t>    </a:t>
            </a:r>
            <a:r>
              <a:rPr lang="en-GB" sz="1300" u="sng" dirty="0"/>
              <a:t>pars </a:t>
            </a:r>
            <a:r>
              <a:rPr lang="en-GB" sz="1300" u="sng" dirty="0" err="1"/>
              <a:t>interpolaris</a:t>
            </a:r>
            <a:r>
              <a:rPr lang="en-GB" sz="1300" u="sng" dirty="0"/>
              <a:t> </a:t>
            </a:r>
            <a:r>
              <a:rPr lang="en-GB" sz="1300" dirty="0"/>
              <a:t>– pain sensations from the jaws and teeth – 5</a:t>
            </a:r>
            <a:r>
              <a:rPr lang="en-GB" sz="1300" baseline="30000" dirty="0"/>
              <a:t>th</a:t>
            </a:r>
            <a:r>
              <a:rPr lang="en-GB" sz="1300" dirty="0"/>
              <a:t> cranial nerve;  </a:t>
            </a:r>
            <a:r>
              <a:rPr lang="en-GB" sz="1300" u="sng" dirty="0"/>
              <a:t>pars </a:t>
            </a:r>
            <a:r>
              <a:rPr lang="en-GB" sz="1300" u="sng" dirty="0" err="1"/>
              <a:t>caudalis</a:t>
            </a:r>
            <a:r>
              <a:rPr lang="en-GB" sz="1300" u="sng" dirty="0"/>
              <a:t>-  </a:t>
            </a:r>
            <a:r>
              <a:rPr lang="en-GB" sz="1300" dirty="0"/>
              <a:t>pain and</a:t>
            </a:r>
            <a:br>
              <a:rPr lang="en-GB" sz="1300" dirty="0"/>
            </a:br>
            <a:r>
              <a:rPr lang="en-GB" sz="1300" dirty="0"/>
              <a:t>    temperature sensations carried by the </a:t>
            </a:r>
            <a:r>
              <a:rPr lang="en-GB" sz="1300" dirty="0" err="1"/>
              <a:t>fibers</a:t>
            </a:r>
            <a:r>
              <a:rPr lang="en-GB" sz="1300" dirty="0"/>
              <a:t> of </a:t>
            </a:r>
            <a:r>
              <a:rPr lang="en-GB" altLang="en-US" sz="1300" dirty="0"/>
              <a:t>5</a:t>
            </a:r>
            <a:r>
              <a:rPr lang="en-GB" altLang="en-US" sz="1300" baseline="30000" dirty="0"/>
              <a:t>th</a:t>
            </a:r>
            <a:r>
              <a:rPr lang="en-GB" altLang="en-US" sz="1300" dirty="0"/>
              <a:t>,</a:t>
            </a:r>
            <a:r>
              <a:rPr lang="sr-Cyrl-RS" altLang="en-US" sz="1300" dirty="0"/>
              <a:t> </a:t>
            </a:r>
            <a:r>
              <a:rPr lang="en-GB" altLang="en-US" sz="1300" dirty="0"/>
              <a:t>7</a:t>
            </a:r>
            <a:r>
              <a:rPr lang="en-GB" altLang="en-US" sz="1300" baseline="30000" dirty="0"/>
              <a:t>th</a:t>
            </a:r>
            <a:r>
              <a:rPr lang="en-GB" altLang="en-US" sz="1300" dirty="0"/>
              <a:t> , </a:t>
            </a:r>
            <a:r>
              <a:rPr lang="sr-Cyrl-RS" altLang="en-US" sz="1300" dirty="0"/>
              <a:t>9</a:t>
            </a:r>
            <a:r>
              <a:rPr lang="en-GB" altLang="en-US" sz="1300" baseline="30000" dirty="0" err="1"/>
              <a:t>th</a:t>
            </a:r>
            <a:r>
              <a:rPr lang="en-GB" altLang="en-US" sz="1300" dirty="0"/>
              <a:t> and</a:t>
            </a:r>
            <a:r>
              <a:rPr lang="sr-Cyrl-RS" altLang="en-US" sz="1300" dirty="0"/>
              <a:t> 10</a:t>
            </a:r>
            <a:r>
              <a:rPr lang="en-GB" altLang="en-US" sz="1300" baseline="30000" dirty="0" err="1"/>
              <a:t>th</a:t>
            </a:r>
            <a:r>
              <a:rPr lang="en-GB" altLang="en-US" sz="1300" dirty="0"/>
              <a:t> </a:t>
            </a:r>
            <a:r>
              <a:rPr lang="sr-Cyrl-RS" altLang="en-US" sz="1300" dirty="0"/>
              <a:t> </a:t>
            </a:r>
            <a:r>
              <a:rPr lang="en-GB" altLang="en-US" sz="1300" dirty="0"/>
              <a:t>cranial nerve </a:t>
            </a:r>
            <a:endParaRPr lang="sr-Cyrl-RS" sz="1300" dirty="0"/>
          </a:p>
          <a:p>
            <a:pPr eaLnBrk="1" hangingPunct="1">
              <a:spcBef>
                <a:spcPts val="0"/>
              </a:spcBef>
              <a:buFont typeface="Wingdings" panose="05000000000000000000" pitchFamily="2" charset="2"/>
              <a:buNone/>
              <a:defRPr/>
            </a:pPr>
            <a:r>
              <a:rPr lang="sr-Latn-CS" altLang="en-US" sz="18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a:t>
            </a:r>
            <a:r>
              <a:rPr lang="sr-Latn-CS" altLang="en-US" sz="1700" b="1" dirty="0">
                <a:effectLst>
                  <a:outerShdw blurRad="38100" dist="38100" dir="2700000" algn="tl">
                    <a:srgbClr val="000000"/>
                  </a:outerShdw>
                </a:effectLst>
              </a:rPr>
              <a:t> nc. tractus mesencephalici n. </a:t>
            </a:r>
            <a:r>
              <a:rPr lang="sr-Latn-CS" altLang="en-US" sz="1700" b="1" dirty="0" err="1">
                <a:effectLst>
                  <a:outerShdw blurRad="38100" dist="38100" dir="2700000" algn="tl">
                    <a:srgbClr val="000000"/>
                  </a:outerShdw>
                </a:effectLst>
              </a:rPr>
              <a:t>trigeminalis</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G</a:t>
            </a:r>
            <a:r>
              <a:rPr lang="sr-Latn-CS" altLang="en-US" sz="1700" b="1" dirty="0">
                <a:effectLst>
                  <a:outerShdw blurRad="38100" dist="38100" dir="2700000" algn="tl">
                    <a:srgbClr val="000000"/>
                  </a:outerShdw>
                </a:effectLst>
              </a:rPr>
              <a:t>SS)</a:t>
            </a:r>
            <a:endParaRPr lang="sr-Cyrl-RS" altLang="en-US" sz="1700" b="1" dirty="0">
              <a:effectLst>
                <a:outerShdw blurRad="38100" dist="38100" dir="2700000" algn="tl">
                  <a:srgbClr val="000000"/>
                </a:outerShdw>
              </a:effectLst>
            </a:endParaRPr>
          </a:p>
          <a:p>
            <a:pPr eaLnBrk="1" hangingPunct="1">
              <a:spcBef>
                <a:spcPts val="0"/>
              </a:spcBef>
              <a:buFont typeface="Wingdings" panose="05000000000000000000" pitchFamily="2" charset="2"/>
              <a:buNone/>
              <a:defRPr/>
            </a:pPr>
            <a:r>
              <a:rPr lang="sr-Cyrl-RS" altLang="en-US" sz="1300" dirty="0">
                <a:effectLst>
                  <a:outerShdw blurRad="38100" dist="38100" dir="2700000" algn="tl">
                    <a:srgbClr val="000000"/>
                  </a:outerShdw>
                </a:effectLst>
              </a:rPr>
              <a:t>       - </a:t>
            </a:r>
            <a:r>
              <a:rPr lang="en-GB" sz="1300" b="0" i="0" dirty="0">
                <a:effectLst/>
                <a:highlight>
                  <a:srgbClr val="FFFFFF"/>
                </a:highlight>
              </a:rPr>
              <a:t>This nucleus ascends from the rostral pons into the midbrain at the level of the superior colliculus. </a:t>
            </a:r>
            <a:br>
              <a:rPr lang="en-GB" sz="1300" b="0" i="0" dirty="0">
                <a:effectLst/>
                <a:highlight>
                  <a:srgbClr val="FFFFFF"/>
                </a:highlight>
              </a:rPr>
            </a:br>
            <a:r>
              <a:rPr lang="en-GB" sz="1300" b="0" i="0" dirty="0">
                <a:effectLst/>
                <a:highlight>
                  <a:srgbClr val="FFFFFF"/>
                </a:highlight>
              </a:rPr>
              <a:t> - This nucleus carries general somatic afferent </a:t>
            </a:r>
            <a:r>
              <a:rPr lang="en-GB" sz="1300" b="0" i="0" dirty="0" err="1">
                <a:effectLst/>
                <a:highlight>
                  <a:srgbClr val="FFFFFF"/>
                </a:highlight>
              </a:rPr>
              <a:t>fibers</a:t>
            </a:r>
            <a:r>
              <a:rPr lang="en-GB" sz="1300" b="0" i="0" dirty="0">
                <a:effectLst/>
                <a:highlight>
                  <a:srgbClr val="FFFFFF"/>
                </a:highlight>
              </a:rPr>
              <a:t> and is responsible for receiving </a:t>
            </a:r>
            <a:r>
              <a:rPr lang="en-GB" sz="1300" b="0" i="0" u="sng" dirty="0">
                <a:effectLst/>
                <a:highlight>
                  <a:srgbClr val="FFFFFF"/>
                </a:highlight>
              </a:rPr>
              <a:t>proprioceptive information</a:t>
            </a:r>
            <a:br>
              <a:rPr lang="en-GB" sz="1300" b="0" i="0" dirty="0">
                <a:effectLst/>
                <a:highlight>
                  <a:srgbClr val="FFFFFF"/>
                </a:highlight>
              </a:rPr>
            </a:br>
            <a:r>
              <a:rPr lang="en-GB" sz="1300" b="0" i="0" dirty="0">
                <a:effectLst/>
                <a:highlight>
                  <a:srgbClr val="FFFFFF"/>
                </a:highlight>
              </a:rPr>
              <a:t>   </a:t>
            </a:r>
            <a:r>
              <a:rPr lang="en-GB" sz="1300" b="0" i="0" u="sng" dirty="0">
                <a:effectLst/>
                <a:highlight>
                  <a:srgbClr val="FFFFFF"/>
                </a:highlight>
              </a:rPr>
              <a:t>from muscles of mastication</a:t>
            </a:r>
            <a:r>
              <a:rPr lang="en-GB" sz="1300" u="sng" dirty="0">
                <a:highlight>
                  <a:srgbClr val="FFFFFF"/>
                </a:highlight>
              </a:rPr>
              <a:t> and </a:t>
            </a:r>
            <a:r>
              <a:rPr lang="en-GB" sz="1300" b="0" i="0" u="sng" dirty="0">
                <a:effectLst/>
                <a:highlight>
                  <a:srgbClr val="FFFFFF"/>
                </a:highlight>
              </a:rPr>
              <a:t>facial muscles and mechanoreceptors of gums and teeth, i</a:t>
            </a:r>
            <a:r>
              <a:rPr lang="en-GB" sz="1300" u="sng" dirty="0">
                <a:highlight>
                  <a:srgbClr val="FFFFFF"/>
                </a:highlight>
              </a:rPr>
              <a:t>mportant for mastication</a:t>
            </a:r>
            <a:endParaRPr lang="sr-Latn-CS" altLang="en-US" sz="1300" dirty="0">
              <a:effectLst>
                <a:outerShdw blurRad="38100" dist="38100" dir="2700000" algn="tl">
                  <a:srgbClr val="000000"/>
                </a:outerShdw>
              </a:effectLst>
            </a:endParaRPr>
          </a:p>
          <a:p>
            <a:pPr eaLnBrk="1" hangingPunct="1">
              <a:spcBef>
                <a:spcPts val="0"/>
              </a:spcBef>
              <a:buFont typeface="Wingdings" panose="05000000000000000000" pitchFamily="2" charset="2"/>
              <a:buNone/>
              <a:defRPr/>
            </a:pPr>
            <a:r>
              <a:rPr lang="sr-Latn-CS" altLang="en-US" sz="1800" b="1" dirty="0">
                <a:effectLst>
                  <a:outerShdw blurRad="38100" dist="38100" dir="2700000" algn="tl">
                    <a:srgbClr val="000000"/>
                  </a:outerShdw>
                </a:effectLst>
              </a:rPr>
              <a:t>	</a:t>
            </a:r>
            <a:r>
              <a:rPr lang="en-GB" altLang="en-US" sz="18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a:t>
            </a:r>
            <a:r>
              <a:rPr lang="sr-Latn-CS" altLang="en-US" sz="1700" b="1" dirty="0">
                <a:effectLst>
                  <a:outerShdw blurRad="38100" dist="38100" dir="2700000" algn="tl">
                    <a:srgbClr val="000000"/>
                  </a:outerShdw>
                </a:effectLst>
              </a:rPr>
              <a:t> nc. motorius n. </a:t>
            </a:r>
            <a:r>
              <a:rPr lang="sr-Latn-CS" altLang="en-US" sz="1700" b="1" dirty="0" err="1">
                <a:effectLst>
                  <a:outerShdw blurRad="38100" dist="38100" dir="2700000" algn="tl">
                    <a:srgbClr val="000000"/>
                  </a:outerShdw>
                </a:effectLst>
              </a:rPr>
              <a:t>trigeminalis</a:t>
            </a:r>
            <a:r>
              <a:rPr lang="sr-Latn-CS" altLang="en-US" sz="1700" b="1" dirty="0">
                <a:effectLst>
                  <a:outerShdw blurRad="38100" dist="38100" dir="2700000" algn="tl">
                    <a:srgbClr val="000000"/>
                  </a:outerShdw>
                </a:effectLst>
              </a:rPr>
              <a:t> (</a:t>
            </a:r>
            <a:r>
              <a:rPr lang="en-GB" altLang="en-US" sz="1700" b="1" dirty="0">
                <a:effectLst>
                  <a:outerShdw blurRad="38100" dist="38100" dir="2700000" algn="tl">
                    <a:srgbClr val="000000"/>
                  </a:outerShdw>
                </a:effectLst>
              </a:rPr>
              <a:t>S</a:t>
            </a:r>
            <a:r>
              <a:rPr lang="sr-Latn-CS" altLang="en-US" sz="1700" b="1" dirty="0">
                <a:effectLst>
                  <a:outerShdw blurRad="38100" dist="38100" dir="2700000" algn="tl">
                    <a:srgbClr val="000000"/>
                  </a:outerShdw>
                </a:effectLst>
              </a:rPr>
              <a:t>VM)</a:t>
            </a:r>
            <a:br>
              <a:rPr lang="en-GB" altLang="en-US" sz="1700" b="1" dirty="0">
                <a:effectLst>
                  <a:outerShdw blurRad="38100" dist="38100" dir="2700000" algn="tl">
                    <a:srgbClr val="000000"/>
                  </a:outerShdw>
                </a:effectLst>
              </a:rPr>
            </a:br>
            <a:r>
              <a:rPr lang="en-GB" altLang="en-US" sz="1300" dirty="0"/>
              <a:t>- </a:t>
            </a:r>
            <a:r>
              <a:rPr lang="en-GB" sz="1300" b="0" i="0" dirty="0">
                <a:effectLst/>
                <a:highlight>
                  <a:srgbClr val="FFFFFF"/>
                </a:highlight>
                <a:latin typeface="PlutoSansLight"/>
              </a:rPr>
              <a:t> </a:t>
            </a:r>
            <a:r>
              <a:rPr lang="en-GB" sz="1300" b="0" i="0" dirty="0">
                <a:effectLst/>
              </a:rPr>
              <a:t>located in the upper pontine tegmentum, below the superolateral aspect of the rhomboid fossa, and medial to the</a:t>
            </a:r>
            <a:br>
              <a:rPr lang="en-GB" sz="1300" b="0" i="0" dirty="0">
                <a:effectLst/>
              </a:rPr>
            </a:br>
            <a:r>
              <a:rPr lang="en-GB" sz="1300" b="0" i="0" dirty="0">
                <a:effectLst/>
              </a:rPr>
              <a:t>   principal sensory nucleus. This motor nucleus receives afferent nerve </a:t>
            </a:r>
            <a:r>
              <a:rPr lang="en-GB" sz="1300" b="0" i="0" dirty="0" err="1">
                <a:effectLst/>
              </a:rPr>
              <a:t>fibers</a:t>
            </a:r>
            <a:r>
              <a:rPr lang="en-GB" sz="1300" b="0" i="0" dirty="0">
                <a:effectLst/>
              </a:rPr>
              <a:t> from the sensory nuclei of trigeminal</a:t>
            </a:r>
            <a:br>
              <a:rPr lang="en-GB" sz="1300" b="0" i="0" dirty="0">
                <a:effectLst/>
              </a:rPr>
            </a:br>
            <a:r>
              <a:rPr lang="en-GB" sz="1300" b="0" i="0" dirty="0">
                <a:effectLst/>
              </a:rPr>
              <a:t>   nerve as well as other surrounding nuclei and tracts. It provides motor neurons for the innervation of the muscles of</a:t>
            </a:r>
            <a:br>
              <a:rPr lang="en-GB" sz="1300" b="0" i="0" dirty="0">
                <a:effectLst/>
              </a:rPr>
            </a:br>
            <a:r>
              <a:rPr lang="en-GB" sz="1300" b="0" i="0" dirty="0">
                <a:effectLst/>
              </a:rPr>
              <a:t>   mastication, tensor tympani muscle, tensor </a:t>
            </a:r>
            <a:r>
              <a:rPr lang="en-GB" sz="1300" b="0" i="0" dirty="0" err="1">
                <a:effectLst/>
              </a:rPr>
              <a:t>veli</a:t>
            </a:r>
            <a:r>
              <a:rPr lang="en-GB" sz="1300" b="0" i="0" dirty="0">
                <a:effectLst/>
              </a:rPr>
              <a:t> palatini, and the anterior belly of digastric muscle.</a:t>
            </a:r>
            <a:endParaRPr lang="sr-Latn-CS" altLang="en-US" sz="1300" dirty="0"/>
          </a:p>
        </p:txBody>
      </p:sp>
    </p:spTree>
    <p:extLst>
      <p:ext uri="{BB962C8B-B14F-4D97-AF65-F5344CB8AC3E}">
        <p14:creationId xmlns:p14="http://schemas.microsoft.com/office/powerpoint/2010/main" val="277994425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a:extLst>
              <a:ext uri="{FF2B5EF4-FFF2-40B4-BE49-F238E27FC236}">
                <a16:creationId xmlns:a16="http://schemas.microsoft.com/office/drawing/2014/main" id="{07816457-6DA7-728B-87A5-539C7CEF56AE}"/>
              </a:ext>
            </a:extLst>
          </p:cNvPr>
          <p:cNvSpPr>
            <a:spLocks noGrp="1" noChangeArrowheads="1"/>
          </p:cNvSpPr>
          <p:nvPr>
            <p:ph type="title" idx="4294967295"/>
          </p:nvPr>
        </p:nvSpPr>
        <p:spPr>
          <a:xfrm>
            <a:off x="468313" y="1"/>
            <a:ext cx="8229600" cy="476250"/>
          </a:xfrm>
        </p:spPr>
        <p:txBody>
          <a:bodyPr/>
          <a:lstStyle/>
          <a:p>
            <a:pPr eaLnBrk="1" hangingPunct="1">
              <a:defRPr/>
            </a:pPr>
            <a:r>
              <a:rPr lang="en-GB" altLang="en-US" sz="2400" b="1" dirty="0">
                <a:solidFill>
                  <a:srgbClr val="0070C0"/>
                </a:solidFill>
                <a:effectLst>
                  <a:outerShdw blurRad="38100" dist="38100" dir="2700000" algn="tl">
                    <a:srgbClr val="000000"/>
                  </a:outerShdw>
                </a:effectLst>
              </a:rPr>
              <a:t>Nuclei of the cranial nerves</a:t>
            </a:r>
            <a:endParaRPr lang="en-US" altLang="en-US" sz="2400" b="1" dirty="0">
              <a:effectLst>
                <a:outerShdw blurRad="38100" dist="38100" dir="2700000" algn="tl">
                  <a:srgbClr val="000000"/>
                </a:outerShdw>
              </a:effectLst>
            </a:endParaRPr>
          </a:p>
        </p:txBody>
      </p:sp>
      <p:sp>
        <p:nvSpPr>
          <p:cNvPr id="76803" name="Rectangle 3">
            <a:extLst>
              <a:ext uri="{FF2B5EF4-FFF2-40B4-BE49-F238E27FC236}">
                <a16:creationId xmlns:a16="http://schemas.microsoft.com/office/drawing/2014/main" id="{CE5BEA4A-52C5-A2F8-8553-4A288D9CCAAE}"/>
              </a:ext>
            </a:extLst>
          </p:cNvPr>
          <p:cNvSpPr>
            <a:spLocks noGrp="1" noChangeArrowheads="1"/>
          </p:cNvSpPr>
          <p:nvPr>
            <p:ph type="body" sz="half" idx="4294967295"/>
          </p:nvPr>
        </p:nvSpPr>
        <p:spPr>
          <a:xfrm>
            <a:off x="0" y="332656"/>
            <a:ext cx="9144000" cy="6697663"/>
          </a:xfrm>
        </p:spPr>
        <p:txBody>
          <a:bodyPr/>
          <a:lstStyle/>
          <a:p>
            <a:pPr eaLnBrk="1" hangingPunct="1">
              <a:buFont typeface="Wingdings" panose="05000000000000000000" pitchFamily="2" charset="2"/>
              <a:buNone/>
              <a:defRPr/>
            </a:pPr>
            <a:endParaRPr lang="sr-Latn-CS" altLang="en-US" sz="1000" b="1" dirty="0">
              <a:effectLst>
                <a:outerShdw blurRad="38100" dist="38100" dir="2700000" algn="tl">
                  <a:srgbClr val="000000"/>
                </a:outerShdw>
              </a:effectLst>
            </a:endParaRPr>
          </a:p>
          <a:p>
            <a:pPr eaLnBrk="1" hangingPunct="1">
              <a:buFont typeface="Wingdings" panose="05000000000000000000" pitchFamily="2" charset="2"/>
              <a:buNone/>
              <a:defRPr/>
            </a:pPr>
            <a:endParaRPr lang="sr-Latn-CS" altLang="en-US" sz="1000" b="1" dirty="0">
              <a:effectLst>
                <a:outerShdw blurRad="38100" dist="38100" dir="2700000" algn="tl">
                  <a:srgbClr val="000000"/>
                </a:outerShdw>
              </a:effectLst>
            </a:endParaRPr>
          </a:p>
          <a:p>
            <a:pPr eaLnBrk="1" hangingPunct="1">
              <a:defRPr/>
            </a:pPr>
            <a:r>
              <a:rPr lang="sr-Latn-CS" altLang="en-US" sz="1800" b="1" dirty="0">
                <a:solidFill>
                  <a:srgbClr val="0070C0"/>
                </a:solidFill>
                <a:effectLst>
                  <a:outerShdw blurRad="38100" dist="38100" dir="2700000" algn="tl">
                    <a:srgbClr val="000000"/>
                  </a:outerShdw>
                </a:effectLst>
              </a:rPr>
              <a:t>N. TROCHLEARIS (IV)</a:t>
            </a:r>
            <a:br>
              <a:rPr lang="en-GB" altLang="en-US" sz="1800" b="1" dirty="0">
                <a:solidFill>
                  <a:schemeClr val="tx2"/>
                </a:solidFill>
                <a:effectLst>
                  <a:outerShdw blurRad="38100" dist="38100" dir="2700000" algn="tl">
                    <a:srgbClr val="000000"/>
                  </a:outerShdw>
                </a:effectLst>
              </a:rPr>
            </a:br>
            <a:endParaRPr lang="sr-Latn-CS" altLang="en-US" sz="800" b="1" dirty="0">
              <a:solidFill>
                <a:schemeClr val="tx2"/>
              </a:solidFill>
              <a:effectLst>
                <a:outerShdw blurRad="38100" dist="38100" dir="2700000" algn="tl">
                  <a:srgbClr val="000000"/>
                </a:outerShdw>
              </a:effectLst>
            </a:endParaRPr>
          </a:p>
          <a:p>
            <a:pPr eaLnBrk="1" hangingPunct="1">
              <a:buFont typeface="Wingdings" panose="05000000000000000000" pitchFamily="2" charset="2"/>
              <a:buNone/>
              <a:defRPr/>
            </a:pPr>
            <a:r>
              <a:rPr lang="sr-Latn-CS" altLang="en-US" sz="1800" b="1" dirty="0">
                <a:effectLst>
                  <a:outerShdw blurRad="38100" dist="38100" dir="2700000" algn="tl">
                    <a:srgbClr val="000000"/>
                  </a:outerShdw>
                </a:effectLst>
              </a:rPr>
              <a:t>	</a:t>
            </a:r>
            <a:r>
              <a:rPr lang="en-GB" altLang="en-US" sz="1800" b="1" dirty="0">
                <a:effectLst>
                  <a:outerShdw blurRad="38100" dist="38100" dir="2700000" algn="tl">
                    <a:srgbClr val="000000"/>
                  </a:outerShdw>
                </a:effectLst>
              </a:rPr>
              <a:t>*</a:t>
            </a:r>
            <a:r>
              <a:rPr lang="sr-Latn-CS" altLang="en-US" sz="1800" b="1" dirty="0">
                <a:effectLst>
                  <a:outerShdw blurRad="38100" dist="38100" dir="2700000" algn="tl">
                    <a:srgbClr val="000000"/>
                  </a:outerShdw>
                </a:effectLst>
              </a:rPr>
              <a:t> </a:t>
            </a:r>
            <a:r>
              <a:rPr lang="en-GB" altLang="en-US" sz="1800" b="1" dirty="0">
                <a:effectLst>
                  <a:outerShdw blurRad="38100" dist="38100" dir="2700000" algn="tl">
                    <a:srgbClr val="000000"/>
                  </a:outerShdw>
                </a:effectLst>
              </a:rPr>
              <a:t>nucleus of trochlear nerve (</a:t>
            </a:r>
            <a:r>
              <a:rPr lang="sr-Latn-CS" altLang="en-US" sz="1800" b="1" dirty="0" err="1">
                <a:effectLst>
                  <a:outerShdw blurRad="38100" dist="38100" dir="2700000" algn="tl">
                    <a:srgbClr val="000000"/>
                  </a:outerShdw>
                </a:effectLst>
              </a:rPr>
              <a:t>nc</a:t>
            </a:r>
            <a:r>
              <a:rPr lang="sr-Latn-CS" altLang="en-US" sz="1800" b="1" dirty="0">
                <a:effectLst>
                  <a:outerShdw blurRad="38100" dist="38100" dir="2700000" algn="tl">
                    <a:srgbClr val="000000"/>
                  </a:outerShdw>
                </a:effectLst>
              </a:rPr>
              <a:t>. nervi </a:t>
            </a:r>
            <a:r>
              <a:rPr lang="sr-Latn-CS" altLang="en-US" sz="1800" b="1" dirty="0" err="1">
                <a:effectLst>
                  <a:outerShdw blurRad="38100" dist="38100" dir="2700000" algn="tl">
                    <a:srgbClr val="000000"/>
                  </a:outerShdw>
                </a:effectLst>
              </a:rPr>
              <a:t>trochlearis</a:t>
            </a:r>
            <a:r>
              <a:rPr lang="en-GB" altLang="en-US" sz="1800" b="1" dirty="0">
                <a:effectLst>
                  <a:outerShdw blurRad="38100" dist="38100" dir="2700000" algn="tl">
                    <a:srgbClr val="000000"/>
                  </a:outerShdw>
                </a:effectLst>
              </a:rPr>
              <a:t>)</a:t>
            </a:r>
            <a:r>
              <a:rPr lang="sr-Latn-CS" altLang="en-US" sz="1800" b="1" dirty="0">
                <a:effectLst>
                  <a:outerShdw blurRad="38100" dist="38100" dir="2700000" algn="tl">
                    <a:srgbClr val="000000"/>
                  </a:outerShdw>
                </a:effectLst>
              </a:rPr>
              <a:t> (</a:t>
            </a:r>
            <a:r>
              <a:rPr lang="en-GB" altLang="en-US" sz="1800" b="1" dirty="0">
                <a:effectLst>
                  <a:outerShdw blurRad="38100" dist="38100" dir="2700000" algn="tl">
                    <a:srgbClr val="000000"/>
                  </a:outerShdw>
                </a:effectLst>
              </a:rPr>
              <a:t>G</a:t>
            </a:r>
            <a:r>
              <a:rPr lang="sr-Latn-CS" altLang="en-US" sz="1800" b="1" dirty="0">
                <a:effectLst>
                  <a:outerShdw blurRad="38100" dist="38100" dir="2700000" algn="tl">
                    <a:srgbClr val="000000"/>
                  </a:outerShdw>
                </a:effectLst>
              </a:rPr>
              <a:t>SM)</a:t>
            </a:r>
          </a:p>
          <a:p>
            <a:pPr eaLnBrk="1" hangingPunct="1">
              <a:buNone/>
              <a:defRPr/>
            </a:pPr>
            <a:r>
              <a:rPr lang="en-GB" sz="1400" b="0" i="0" dirty="0">
                <a:effectLst/>
                <a:highlight>
                  <a:srgbClr val="FFFFFF"/>
                </a:highlight>
              </a:rPr>
              <a:t>        - It is a general somatic efferent nucleus. </a:t>
            </a:r>
            <a:br>
              <a:rPr lang="en-GB" sz="1400" b="0" i="0" dirty="0">
                <a:effectLst/>
                <a:highlight>
                  <a:srgbClr val="FFFFFF"/>
                </a:highlight>
              </a:rPr>
            </a:br>
            <a:r>
              <a:rPr lang="en-GB" sz="1400" b="0" i="0" dirty="0">
                <a:effectLst/>
                <a:highlight>
                  <a:srgbClr val="FFFFFF"/>
                </a:highlight>
              </a:rPr>
              <a:t> - It is located in the most ventral part of the periaqueductal </a:t>
            </a:r>
            <a:r>
              <a:rPr lang="en-GB" sz="1400" b="0" i="0" dirty="0" err="1">
                <a:effectLst/>
                <a:highlight>
                  <a:srgbClr val="FFFFFF"/>
                </a:highlight>
              </a:rPr>
              <a:t>gray</a:t>
            </a:r>
            <a:r>
              <a:rPr lang="en-GB" sz="1400" b="0" i="0" dirty="0">
                <a:effectLst/>
                <a:highlight>
                  <a:srgbClr val="FFFFFF"/>
                </a:highlight>
              </a:rPr>
              <a:t> matter of mesencephalon, and its function is</a:t>
            </a:r>
            <a:br>
              <a:rPr lang="en-GB" sz="1400" b="0" i="0" dirty="0">
                <a:effectLst/>
                <a:highlight>
                  <a:srgbClr val="FFFFFF"/>
                </a:highlight>
              </a:rPr>
            </a:br>
            <a:r>
              <a:rPr lang="en-GB" sz="1400" b="0" i="0" dirty="0">
                <a:effectLst/>
                <a:highlight>
                  <a:srgbClr val="FFFFFF"/>
                </a:highlight>
              </a:rPr>
              <a:t>   to innervate the superior oblique muscle.</a:t>
            </a:r>
          </a:p>
          <a:p>
            <a:pPr eaLnBrk="1" hangingPunct="1">
              <a:buFont typeface="Wingdings" panose="05000000000000000000" pitchFamily="2" charset="2"/>
              <a:buNone/>
              <a:defRPr/>
            </a:pPr>
            <a:endParaRPr lang="sr-Latn-CS" altLang="en-US" sz="1000" b="1" dirty="0">
              <a:effectLst>
                <a:outerShdw blurRad="38100" dist="38100" dir="2700000" algn="tl">
                  <a:srgbClr val="000000"/>
                </a:outerShdw>
              </a:effectLst>
            </a:endParaRPr>
          </a:p>
          <a:p>
            <a:pPr eaLnBrk="1" hangingPunct="1">
              <a:buFont typeface="Wingdings" panose="05000000000000000000" pitchFamily="2" charset="2"/>
              <a:buNone/>
              <a:defRPr/>
            </a:pPr>
            <a:endParaRPr lang="sr-Latn-CS" altLang="en-US" sz="1000" b="1" dirty="0">
              <a:effectLst>
                <a:outerShdw blurRad="38100" dist="38100" dir="2700000" algn="tl">
                  <a:srgbClr val="000000"/>
                </a:outerShdw>
              </a:effectLst>
            </a:endParaRPr>
          </a:p>
          <a:p>
            <a:pPr eaLnBrk="1" hangingPunct="1">
              <a:defRPr/>
            </a:pPr>
            <a:r>
              <a:rPr lang="sr-Latn-CS" altLang="en-US" sz="1800" b="1" dirty="0">
                <a:solidFill>
                  <a:srgbClr val="0070C0"/>
                </a:solidFill>
                <a:effectLst>
                  <a:outerShdw blurRad="38100" dist="38100" dir="2700000" algn="tl">
                    <a:srgbClr val="000000"/>
                  </a:outerShdw>
                </a:effectLst>
              </a:rPr>
              <a:t>N. OCULOMOTORIUS (III)</a:t>
            </a:r>
            <a:br>
              <a:rPr lang="en-GB" altLang="en-US" sz="1800" b="1" dirty="0">
                <a:solidFill>
                  <a:schemeClr val="tx2"/>
                </a:solidFill>
                <a:effectLst>
                  <a:outerShdw blurRad="38100" dist="38100" dir="2700000" algn="tl">
                    <a:srgbClr val="000000"/>
                  </a:outerShdw>
                </a:effectLst>
              </a:rPr>
            </a:br>
            <a:endParaRPr lang="sr-Latn-CS" altLang="en-US" sz="1000" b="1" dirty="0">
              <a:solidFill>
                <a:schemeClr val="tx2"/>
              </a:solidFill>
              <a:effectLst>
                <a:outerShdw blurRad="38100" dist="38100" dir="2700000" algn="tl">
                  <a:srgbClr val="000000"/>
                </a:outerShdw>
              </a:effectLst>
            </a:endParaRPr>
          </a:p>
          <a:p>
            <a:pPr eaLnBrk="1" hangingPunct="1">
              <a:buFont typeface="Wingdings" panose="05000000000000000000" pitchFamily="2" charset="2"/>
              <a:buNone/>
              <a:defRPr/>
            </a:pPr>
            <a:r>
              <a:rPr lang="sr-Latn-CS" altLang="en-US" sz="1800" b="1" dirty="0">
                <a:effectLst>
                  <a:outerShdw blurRad="38100" dist="38100" dir="2700000" algn="tl">
                    <a:srgbClr val="000000"/>
                  </a:outerShdw>
                </a:effectLst>
              </a:rPr>
              <a:t>	</a:t>
            </a:r>
            <a:r>
              <a:rPr lang="en-GB" altLang="en-US" sz="1800" b="1" dirty="0">
                <a:effectLst>
                  <a:outerShdw blurRad="38100" dist="38100" dir="2700000" algn="tl">
                    <a:srgbClr val="000000"/>
                  </a:outerShdw>
                </a:effectLst>
              </a:rPr>
              <a:t>*</a:t>
            </a:r>
            <a:r>
              <a:rPr lang="sr-Latn-CS" altLang="en-US" sz="1800" b="1" dirty="0">
                <a:effectLst>
                  <a:outerShdw blurRad="38100" dist="38100" dir="2700000" algn="tl">
                    <a:srgbClr val="000000"/>
                  </a:outerShdw>
                </a:effectLst>
              </a:rPr>
              <a:t> </a:t>
            </a:r>
            <a:r>
              <a:rPr lang="en-GB" altLang="en-US" sz="1800" b="1" dirty="0">
                <a:effectLst>
                  <a:outerShdw blurRad="38100" dist="38100" dir="2700000" algn="tl">
                    <a:srgbClr val="000000"/>
                  </a:outerShdw>
                </a:effectLst>
              </a:rPr>
              <a:t>nucleus of oculomotor nerve (</a:t>
            </a:r>
            <a:r>
              <a:rPr lang="sr-Latn-CS" altLang="en-US" sz="1800" b="1" dirty="0" err="1">
                <a:effectLst>
                  <a:outerShdw blurRad="38100" dist="38100" dir="2700000" algn="tl">
                    <a:srgbClr val="000000"/>
                  </a:outerShdw>
                </a:effectLst>
              </a:rPr>
              <a:t>nc</a:t>
            </a:r>
            <a:r>
              <a:rPr lang="sr-Latn-CS" altLang="en-US" sz="1800" b="1" dirty="0">
                <a:effectLst>
                  <a:outerShdw blurRad="38100" dist="38100" dir="2700000" algn="tl">
                    <a:srgbClr val="000000"/>
                  </a:outerShdw>
                </a:effectLst>
              </a:rPr>
              <a:t>. nervi </a:t>
            </a:r>
            <a:r>
              <a:rPr lang="sr-Latn-CS" altLang="en-US" sz="1800" b="1" dirty="0" err="1">
                <a:effectLst>
                  <a:outerShdw blurRad="38100" dist="38100" dir="2700000" algn="tl">
                    <a:srgbClr val="000000"/>
                  </a:outerShdw>
                </a:effectLst>
              </a:rPr>
              <a:t>oculomotorii</a:t>
            </a:r>
            <a:r>
              <a:rPr lang="en-GB" altLang="en-US" sz="1800" b="1" dirty="0">
                <a:effectLst>
                  <a:outerShdw blurRad="38100" dist="38100" dir="2700000" algn="tl">
                    <a:srgbClr val="000000"/>
                  </a:outerShdw>
                </a:effectLst>
              </a:rPr>
              <a:t>)</a:t>
            </a:r>
            <a:r>
              <a:rPr lang="sr-Latn-CS" altLang="en-US" sz="1800" b="1" dirty="0">
                <a:effectLst>
                  <a:outerShdw blurRad="38100" dist="38100" dir="2700000" algn="tl">
                    <a:srgbClr val="000000"/>
                  </a:outerShdw>
                </a:effectLst>
              </a:rPr>
              <a:t> (</a:t>
            </a:r>
            <a:r>
              <a:rPr lang="en-GB" altLang="en-US" sz="1800" b="1" dirty="0">
                <a:effectLst>
                  <a:outerShdw blurRad="38100" dist="38100" dir="2700000" algn="tl">
                    <a:srgbClr val="000000"/>
                  </a:outerShdw>
                </a:effectLst>
              </a:rPr>
              <a:t>G</a:t>
            </a:r>
            <a:r>
              <a:rPr lang="sr-Latn-CS" altLang="en-US" sz="1800" b="1" dirty="0">
                <a:effectLst>
                  <a:outerShdw blurRad="38100" dist="38100" dir="2700000" algn="tl">
                    <a:srgbClr val="000000"/>
                  </a:outerShdw>
                </a:effectLst>
              </a:rPr>
              <a:t>SM)</a:t>
            </a:r>
            <a:br>
              <a:rPr lang="en-GB" altLang="en-US" sz="1800" b="1" dirty="0">
                <a:effectLst>
                  <a:outerShdw blurRad="38100" dist="38100" dir="2700000" algn="tl">
                    <a:srgbClr val="000000"/>
                  </a:outerShdw>
                </a:effectLst>
              </a:rPr>
            </a:br>
            <a:r>
              <a:rPr lang="en-GB" altLang="en-US" sz="1800" b="1" dirty="0">
                <a:effectLst>
                  <a:outerShdw blurRad="38100" dist="38100" dir="2700000" algn="tl">
                    <a:srgbClr val="000000"/>
                  </a:outerShdw>
                </a:effectLst>
              </a:rPr>
              <a:t> </a:t>
            </a:r>
            <a:r>
              <a:rPr lang="en-GB" altLang="en-US" sz="1400" dirty="0"/>
              <a:t>- It i</a:t>
            </a:r>
            <a:r>
              <a:rPr lang="en-GB" sz="1400" i="0" dirty="0">
                <a:highlight>
                  <a:srgbClr val="FFFFFF"/>
                </a:highlight>
              </a:rPr>
              <a:t>s a general somatic efferent nucleus.</a:t>
            </a:r>
            <a:br>
              <a:rPr lang="en-GB" sz="1400" i="0" dirty="0">
                <a:highlight>
                  <a:srgbClr val="FFFFFF"/>
                </a:highlight>
              </a:rPr>
            </a:br>
            <a:r>
              <a:rPr lang="en-GB" sz="1400" i="0" dirty="0">
                <a:highlight>
                  <a:srgbClr val="FFFFFF"/>
                </a:highlight>
              </a:rPr>
              <a:t> - It is located ventral to the periaqueductal </a:t>
            </a:r>
            <a:r>
              <a:rPr lang="en-GB" sz="1400" i="0" dirty="0" err="1">
                <a:highlight>
                  <a:srgbClr val="FFFFFF"/>
                </a:highlight>
              </a:rPr>
              <a:t>gray</a:t>
            </a:r>
            <a:r>
              <a:rPr lang="en-GB" sz="1400" i="0" dirty="0">
                <a:highlight>
                  <a:srgbClr val="FFFFFF"/>
                </a:highlight>
              </a:rPr>
              <a:t>. </a:t>
            </a:r>
            <a:br>
              <a:rPr lang="en-GB" sz="1400" i="0" dirty="0">
                <a:highlight>
                  <a:srgbClr val="FFFFFF"/>
                </a:highlight>
              </a:rPr>
            </a:br>
            <a:r>
              <a:rPr lang="en-GB" sz="1400" i="0" dirty="0">
                <a:highlight>
                  <a:srgbClr val="FFFFFF"/>
                </a:highlight>
              </a:rPr>
              <a:t> - This is a motor nucleus that provides the </a:t>
            </a:r>
            <a:r>
              <a:rPr lang="en-GB" sz="1400" i="0" dirty="0" err="1">
                <a:highlight>
                  <a:srgbClr val="FFFFFF"/>
                </a:highlight>
              </a:rPr>
              <a:t>fibers</a:t>
            </a:r>
            <a:r>
              <a:rPr lang="en-GB" sz="1400" i="0" dirty="0">
                <a:highlight>
                  <a:srgbClr val="FFFFFF"/>
                </a:highlight>
              </a:rPr>
              <a:t> for the innervation of all extraocular muscles except for</a:t>
            </a:r>
            <a:br>
              <a:rPr lang="en-GB" sz="1400" i="0" dirty="0">
                <a:highlight>
                  <a:srgbClr val="FFFFFF"/>
                </a:highlight>
              </a:rPr>
            </a:br>
            <a:r>
              <a:rPr lang="en-GB" sz="1400" i="0" dirty="0">
                <a:highlight>
                  <a:srgbClr val="FFFFFF"/>
                </a:highlight>
              </a:rPr>
              <a:t>   the superior oblique and lateral rectus muscles.</a:t>
            </a:r>
            <a:endParaRPr lang="sr-Latn-CS" altLang="en-US" sz="1400" dirty="0"/>
          </a:p>
          <a:p>
            <a:pPr eaLnBrk="1" hangingPunct="1">
              <a:buFont typeface="Wingdings" panose="05000000000000000000" pitchFamily="2" charset="2"/>
              <a:buNone/>
              <a:defRPr/>
            </a:pPr>
            <a:r>
              <a:rPr lang="sr-Latn-CS" altLang="en-US" sz="1800" b="1" dirty="0">
                <a:effectLst>
                  <a:outerShdw blurRad="38100" dist="38100" dir="2700000" algn="tl">
                    <a:srgbClr val="000000"/>
                  </a:outerShdw>
                </a:effectLst>
              </a:rPr>
              <a:t>	</a:t>
            </a:r>
            <a:r>
              <a:rPr lang="en-GB" altLang="en-US" sz="1800" b="1" dirty="0">
                <a:effectLst>
                  <a:outerShdw blurRad="38100" dist="38100" dir="2700000" algn="tl">
                    <a:srgbClr val="000000"/>
                  </a:outerShdw>
                </a:effectLst>
              </a:rPr>
              <a:t>*</a:t>
            </a:r>
            <a:r>
              <a:rPr lang="sr-Latn-CS" altLang="en-US" sz="1800" b="1" dirty="0">
                <a:effectLst>
                  <a:outerShdw blurRad="38100" dist="38100" dir="2700000" algn="tl">
                    <a:srgbClr val="000000"/>
                  </a:outerShdw>
                </a:effectLst>
              </a:rPr>
              <a:t> </a:t>
            </a:r>
            <a:r>
              <a:rPr lang="en-GB" altLang="en-US" sz="1800" b="1" dirty="0">
                <a:effectLst>
                  <a:outerShdw blurRad="38100" dist="38100" dir="2700000" algn="tl">
                    <a:srgbClr val="000000"/>
                  </a:outerShdw>
                </a:effectLst>
              </a:rPr>
              <a:t>accessory oculomotor nucleus (Edinger-Westphal)</a:t>
            </a:r>
            <a:br>
              <a:rPr lang="en-GB" altLang="en-US" sz="1800" b="1" dirty="0">
                <a:effectLst>
                  <a:outerShdw blurRad="38100" dist="38100" dir="2700000" algn="tl">
                    <a:srgbClr val="000000"/>
                  </a:outerShdw>
                </a:effectLst>
              </a:rPr>
            </a:br>
            <a:r>
              <a:rPr lang="en-GB" altLang="en-US" sz="1800" b="1" dirty="0">
                <a:effectLst>
                  <a:outerShdw blurRad="38100" dist="38100" dir="2700000" algn="tl">
                    <a:srgbClr val="000000"/>
                  </a:outerShdw>
                </a:effectLst>
              </a:rPr>
              <a:t> (</a:t>
            </a:r>
            <a:r>
              <a:rPr lang="sr-Latn-CS" altLang="en-US" sz="1800" b="1" dirty="0" err="1">
                <a:effectLst>
                  <a:outerShdw blurRad="38100" dist="38100" dir="2700000" algn="tl">
                    <a:srgbClr val="000000"/>
                  </a:outerShdw>
                </a:effectLst>
              </a:rPr>
              <a:t>nc</a:t>
            </a:r>
            <a:r>
              <a:rPr lang="sr-Latn-CS" altLang="en-US" sz="1800" b="1" dirty="0">
                <a:effectLst>
                  <a:outerShdw blurRad="38100" dist="38100" dir="2700000" algn="tl">
                    <a:srgbClr val="000000"/>
                  </a:outerShdw>
                </a:effectLst>
              </a:rPr>
              <a:t>. </a:t>
            </a:r>
            <a:r>
              <a:rPr lang="sr-Latn-CS" altLang="en-US" sz="1800" b="1" dirty="0" err="1">
                <a:effectLst>
                  <a:outerShdw blurRad="38100" dist="38100" dir="2700000" algn="tl">
                    <a:srgbClr val="000000"/>
                  </a:outerShdw>
                </a:effectLst>
              </a:rPr>
              <a:t>oculomotorius</a:t>
            </a:r>
            <a:r>
              <a:rPr lang="sr-Latn-CS" altLang="en-US" sz="1800" b="1" dirty="0">
                <a:effectLst>
                  <a:outerShdw blurRad="38100" dist="38100" dir="2700000" algn="tl">
                    <a:srgbClr val="000000"/>
                  </a:outerShdw>
                </a:effectLst>
              </a:rPr>
              <a:t> </a:t>
            </a:r>
            <a:r>
              <a:rPr lang="sr-Latn-CS" altLang="en-US" sz="1800" b="1" dirty="0" err="1">
                <a:effectLst>
                  <a:outerShdw blurRad="38100" dist="38100" dir="2700000" algn="tl">
                    <a:srgbClr val="000000"/>
                  </a:outerShdw>
                </a:effectLst>
              </a:rPr>
              <a:t>accessorius</a:t>
            </a:r>
            <a:r>
              <a:rPr lang="sr-Latn-CS" altLang="en-US" sz="1800" b="1" dirty="0">
                <a:effectLst>
                  <a:outerShdw blurRad="38100" dist="38100" dir="2700000" algn="tl">
                    <a:srgbClr val="000000"/>
                  </a:outerShdw>
                </a:effectLst>
              </a:rPr>
              <a:t> </a:t>
            </a:r>
            <a:r>
              <a:rPr lang="en-GB" altLang="en-US" sz="1800" b="1" dirty="0">
                <a:effectLst>
                  <a:outerShdw blurRad="38100" dist="38100" dir="2700000" algn="tl">
                    <a:srgbClr val="000000"/>
                  </a:outerShdw>
                </a:effectLst>
              </a:rPr>
              <a:t>or</a:t>
            </a:r>
            <a:r>
              <a:rPr lang="sr-Latn-CS" altLang="en-US" sz="1800" b="1" dirty="0">
                <a:effectLst>
                  <a:outerShdw blurRad="38100" dist="38100" dir="2700000" algn="tl">
                    <a:srgbClr val="000000"/>
                  </a:outerShdw>
                </a:effectLst>
              </a:rPr>
              <a:t>  </a:t>
            </a:r>
            <a:r>
              <a:rPr lang="sr-Latn-CS" altLang="en-US" sz="1800" b="1" dirty="0" err="1">
                <a:effectLst>
                  <a:outerShdw blurRad="38100" dist="38100" dir="2700000" algn="tl">
                    <a:srgbClr val="000000"/>
                  </a:outerShdw>
                </a:effectLst>
              </a:rPr>
              <a:t>Edinger-Westphal</a:t>
            </a:r>
            <a:r>
              <a:rPr lang="en-GB" altLang="en-US" sz="1800" b="1" dirty="0">
                <a:effectLst>
                  <a:outerShdw blurRad="38100" dist="38100" dir="2700000" algn="tl">
                    <a:srgbClr val="000000"/>
                  </a:outerShdw>
                </a:effectLst>
              </a:rPr>
              <a:t>)</a:t>
            </a:r>
            <a:r>
              <a:rPr lang="sr-Latn-CS" altLang="en-US" sz="1800" b="1" dirty="0">
                <a:effectLst>
                  <a:outerShdw blurRad="38100" dist="38100" dir="2700000" algn="tl">
                    <a:srgbClr val="000000"/>
                  </a:outerShdw>
                </a:effectLst>
              </a:rPr>
              <a:t> (</a:t>
            </a:r>
            <a:r>
              <a:rPr lang="en-GB" altLang="en-US" sz="1800" b="1" dirty="0">
                <a:effectLst>
                  <a:outerShdw blurRad="38100" dist="38100" dir="2700000" algn="tl">
                    <a:srgbClr val="000000"/>
                  </a:outerShdw>
                </a:effectLst>
              </a:rPr>
              <a:t>G</a:t>
            </a:r>
            <a:r>
              <a:rPr lang="sr-Latn-CS" altLang="en-US" sz="1800" b="1" dirty="0">
                <a:effectLst>
                  <a:outerShdw blurRad="38100" dist="38100" dir="2700000" algn="tl">
                    <a:srgbClr val="000000"/>
                  </a:outerShdw>
                </a:effectLst>
              </a:rPr>
              <a:t>VM </a:t>
            </a:r>
            <a:r>
              <a:rPr lang="sr-Cyrl-RS" altLang="en-US" sz="1800" b="1" dirty="0">
                <a:effectLst>
                  <a:outerShdw blurRad="38100" dist="38100" dir="2700000" algn="tl">
                    <a:srgbClr val="000000"/>
                  </a:outerShdw>
                </a:effectLst>
              </a:rPr>
              <a:t>-</a:t>
            </a:r>
            <a:r>
              <a:rPr lang="sr-Latn-CS" altLang="en-US" sz="1800" b="1" dirty="0">
                <a:effectLst>
                  <a:outerShdw blurRad="38100" dist="38100" dir="2700000" algn="tl">
                    <a:srgbClr val="000000"/>
                  </a:outerShdw>
                </a:effectLst>
              </a:rPr>
              <a:t> </a:t>
            </a:r>
            <a:r>
              <a:rPr lang="sr-Latn-CS" altLang="en-US" sz="1800" b="1" dirty="0" err="1">
                <a:effectLst>
                  <a:outerShdw blurRad="38100" dist="38100" dir="2700000" algn="tl">
                    <a:srgbClr val="000000"/>
                  </a:outerShdw>
                </a:effectLst>
              </a:rPr>
              <a:t>paras</a:t>
            </a:r>
            <a:r>
              <a:rPr lang="en-GB" altLang="en-US" sz="1800" b="1" dirty="0" err="1">
                <a:effectLst>
                  <a:outerShdw blurRad="38100" dist="38100" dir="2700000" algn="tl">
                    <a:srgbClr val="000000"/>
                  </a:outerShdw>
                </a:effectLst>
              </a:rPr>
              <a:t>ympthetic</a:t>
            </a:r>
            <a:r>
              <a:rPr lang="sr-Latn-CS" altLang="en-US" sz="1800" b="1" dirty="0">
                <a:effectLst>
                  <a:outerShdw blurRad="38100" dist="38100" dir="2700000" algn="tl">
                    <a:srgbClr val="000000"/>
                  </a:outerShdw>
                </a:effectLst>
              </a:rPr>
              <a:t>)</a:t>
            </a:r>
            <a:br>
              <a:rPr lang="en-GB" altLang="en-US" sz="1800" b="1" dirty="0">
                <a:effectLst>
                  <a:outerShdw blurRad="38100" dist="38100" dir="2700000" algn="tl">
                    <a:srgbClr val="000000"/>
                  </a:outerShdw>
                </a:effectLst>
              </a:rPr>
            </a:br>
            <a:r>
              <a:rPr lang="en-GB" altLang="en-US" sz="1800" b="1" dirty="0">
                <a:effectLst>
                  <a:outerShdw blurRad="38100" dist="38100" dir="2700000" algn="tl">
                    <a:srgbClr val="000000"/>
                  </a:outerShdw>
                </a:effectLst>
              </a:rPr>
              <a:t> </a:t>
            </a:r>
            <a:r>
              <a:rPr lang="en-GB" altLang="en-US" sz="1400" dirty="0"/>
              <a:t>- </a:t>
            </a:r>
            <a:r>
              <a:rPr lang="en-GB" sz="1400" i="0" dirty="0">
                <a:highlight>
                  <a:srgbClr val="FFFFFF"/>
                </a:highlight>
              </a:rPr>
              <a:t>is a general visceral efferent nucleus</a:t>
            </a:r>
            <a:br>
              <a:rPr lang="en-GB" sz="1400" i="0" dirty="0">
                <a:highlight>
                  <a:srgbClr val="FFFFFF"/>
                </a:highlight>
              </a:rPr>
            </a:br>
            <a:r>
              <a:rPr lang="en-GB" sz="1400" i="0" dirty="0">
                <a:highlight>
                  <a:srgbClr val="FFFFFF"/>
                </a:highlight>
              </a:rPr>
              <a:t> - It lies just dorsal to the nucleus of oculomotor nerve. </a:t>
            </a:r>
            <a:br>
              <a:rPr lang="en-GB" sz="1400" i="0" dirty="0">
                <a:highlight>
                  <a:srgbClr val="FFFFFF"/>
                </a:highlight>
              </a:rPr>
            </a:br>
            <a:r>
              <a:rPr lang="en-GB" sz="1400" i="0" dirty="0">
                <a:highlight>
                  <a:srgbClr val="FFFFFF"/>
                </a:highlight>
              </a:rPr>
              <a:t> - It is a parasympathetic nucleus that innervates the </a:t>
            </a:r>
            <a:r>
              <a:rPr lang="en-GB" sz="1400" i="0" u="sng" dirty="0">
                <a:highlight>
                  <a:srgbClr val="FFFFFF"/>
                </a:highlight>
              </a:rPr>
              <a:t>ciliary</a:t>
            </a:r>
            <a:r>
              <a:rPr lang="en-GB" sz="1400" i="0" dirty="0">
                <a:highlight>
                  <a:srgbClr val="FFFFFF"/>
                </a:highlight>
              </a:rPr>
              <a:t> </a:t>
            </a:r>
            <a:r>
              <a:rPr lang="en-GB" sz="1400" i="0" u="sng" dirty="0">
                <a:highlight>
                  <a:srgbClr val="FFFFFF"/>
                </a:highlight>
              </a:rPr>
              <a:t>and sphincter pupillae muscles </a:t>
            </a:r>
            <a:r>
              <a:rPr lang="en-GB" sz="1400" i="0" dirty="0">
                <a:highlight>
                  <a:srgbClr val="FFFFFF"/>
                </a:highlight>
              </a:rPr>
              <a:t>and enables</a:t>
            </a:r>
            <a:br>
              <a:rPr lang="en-GB" sz="1400" i="0" dirty="0">
                <a:highlight>
                  <a:srgbClr val="FFFFFF"/>
                </a:highlight>
              </a:rPr>
            </a:br>
            <a:r>
              <a:rPr lang="en-GB" sz="1400" i="0" dirty="0">
                <a:highlight>
                  <a:srgbClr val="FFFFFF"/>
                </a:highlight>
              </a:rPr>
              <a:t>   miosis of the pupil. </a:t>
            </a:r>
            <a:br>
              <a:rPr lang="en-GB" sz="1400" i="0" dirty="0">
                <a:highlight>
                  <a:srgbClr val="FFFFFF"/>
                </a:highlight>
              </a:rPr>
            </a:br>
            <a:r>
              <a:rPr lang="en-GB" sz="1400" i="0" dirty="0">
                <a:highlight>
                  <a:srgbClr val="FFFFFF"/>
                </a:highlight>
              </a:rPr>
              <a:t> - These nuclei play an important role in </a:t>
            </a:r>
            <a:r>
              <a:rPr lang="en-GB" sz="1400" i="0" u="sng" dirty="0">
                <a:highlight>
                  <a:srgbClr val="FFFFFF"/>
                </a:highlight>
              </a:rPr>
              <a:t>pupillary light reflex</a:t>
            </a:r>
            <a:r>
              <a:rPr lang="en-GB" sz="1400" i="0" dirty="0">
                <a:highlight>
                  <a:srgbClr val="FFFFFF"/>
                </a:highlight>
              </a:rPr>
              <a:t> and </a:t>
            </a:r>
            <a:r>
              <a:rPr lang="en-GB" sz="1400" i="0" u="sng" dirty="0">
                <a:highlight>
                  <a:srgbClr val="FFFFFF"/>
                </a:highlight>
              </a:rPr>
              <a:t>accommodation</a:t>
            </a:r>
            <a:r>
              <a:rPr lang="en-GB" sz="1400" i="0" dirty="0">
                <a:highlight>
                  <a:srgbClr val="FFFFFF"/>
                </a:highlight>
              </a:rPr>
              <a:t> of the eye.</a:t>
            </a:r>
            <a:endParaRPr lang="sr-Latn-CS" altLang="en-US" sz="1400"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Picture 4">
            <a:extLst>
              <a:ext uri="{FF2B5EF4-FFF2-40B4-BE49-F238E27FC236}">
                <a16:creationId xmlns:a16="http://schemas.microsoft.com/office/drawing/2014/main" id="{7231BBDE-11E2-7426-0469-8D348878499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640" r="38460" b="38190"/>
          <a:stretch>
            <a:fillRect/>
          </a:stretch>
        </p:blipFill>
        <p:spPr bwMode="auto">
          <a:xfrm>
            <a:off x="684213" y="101600"/>
            <a:ext cx="7848600" cy="675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4" descr="Untitled-3">
            <a:extLst>
              <a:ext uri="{FF2B5EF4-FFF2-40B4-BE49-F238E27FC236}">
                <a16:creationId xmlns:a16="http://schemas.microsoft.com/office/drawing/2014/main" id="{C8EFF7AD-5F3E-9A33-F0B2-877AA9E807F9}"/>
              </a:ext>
            </a:extLst>
          </p:cNvPr>
          <p:cNvPicPr>
            <a:picLocks noChangeAspect="1" noChangeArrowheads="1"/>
          </p:cNvPicPr>
          <p:nvPr/>
        </p:nvPicPr>
        <p:blipFill>
          <a:blip r:embed="rId2">
            <a:lum contrast="24000"/>
            <a:extLst>
              <a:ext uri="{28A0092B-C50C-407E-A947-70E740481C1C}">
                <a14:useLocalDpi xmlns:a14="http://schemas.microsoft.com/office/drawing/2010/main" val="0"/>
              </a:ext>
            </a:extLst>
          </a:blip>
          <a:srcRect l="13690" t="17883" r="7317" b="23878"/>
          <a:stretch>
            <a:fillRect/>
          </a:stretch>
        </p:blipFill>
        <p:spPr bwMode="auto">
          <a:xfrm>
            <a:off x="1619250" y="260350"/>
            <a:ext cx="6035675" cy="6237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C4BAF5D-1E15-BB1E-EB4E-5CB35424DDFD}"/>
              </a:ext>
            </a:extLst>
          </p:cNvPr>
          <p:cNvSpPr txBox="1"/>
          <p:nvPr/>
        </p:nvSpPr>
        <p:spPr>
          <a:xfrm>
            <a:off x="0" y="150568"/>
            <a:ext cx="9144000" cy="6740307"/>
          </a:xfrm>
          <a:prstGeom prst="rect">
            <a:avLst/>
          </a:prstGeom>
          <a:noFill/>
        </p:spPr>
        <p:txBody>
          <a:bodyPr wrap="square">
            <a:spAutoFit/>
          </a:bodyPr>
          <a:lstStyle/>
          <a:p>
            <a:r>
              <a:rPr lang="en-GB" b="0" dirty="0">
                <a:solidFill>
                  <a:srgbClr val="0099FF"/>
                </a:solidFill>
                <a:effectLst/>
                <a:latin typeface="Constantia" panose="02030602050306030303" pitchFamily="18" charset="0"/>
              </a:rPr>
              <a:t>Respiratory </a:t>
            </a:r>
            <a:r>
              <a:rPr lang="en-GB" b="0" dirty="0" err="1">
                <a:solidFill>
                  <a:srgbClr val="0099FF"/>
                </a:solidFill>
                <a:effectLst/>
                <a:latin typeface="Constantia" panose="02030602050306030303" pitchFamily="18" charset="0"/>
              </a:rPr>
              <a:t>center</a:t>
            </a:r>
            <a:endParaRPr lang="en-GB" b="0" dirty="0">
              <a:solidFill>
                <a:srgbClr val="0099FF"/>
              </a:solidFill>
              <a:effectLst/>
              <a:latin typeface="Constantia" panose="02030602050306030303" pitchFamily="18" charset="0"/>
            </a:endParaRPr>
          </a:p>
          <a:p>
            <a:r>
              <a:rPr lang="en-GB" dirty="0">
                <a:solidFill>
                  <a:srgbClr val="495354"/>
                </a:solidFill>
                <a:effectLst/>
                <a:latin typeface="Constantia" panose="02030602050306030303" pitchFamily="18" charset="0"/>
              </a:rPr>
              <a:t>- The </a:t>
            </a:r>
            <a:r>
              <a:rPr lang="en-GB" b="0" dirty="0">
                <a:solidFill>
                  <a:srgbClr val="495354"/>
                </a:solidFill>
                <a:effectLst/>
                <a:latin typeface="Constantia" panose="02030602050306030303" pitchFamily="18" charset="0"/>
              </a:rPr>
              <a:t>respiratory </a:t>
            </a:r>
            <a:r>
              <a:rPr lang="en-GB" b="0" dirty="0" err="1">
                <a:solidFill>
                  <a:srgbClr val="495354"/>
                </a:solidFill>
                <a:effectLst/>
                <a:latin typeface="Constantia" panose="02030602050306030303" pitchFamily="18" charset="0"/>
              </a:rPr>
              <a:t>center</a:t>
            </a:r>
            <a:r>
              <a:rPr lang="en-GB" dirty="0">
                <a:solidFill>
                  <a:srgbClr val="495354"/>
                </a:solidFill>
                <a:effectLst/>
                <a:latin typeface="Constantia" panose="02030602050306030303" pitchFamily="18" charset="0"/>
              </a:rPr>
              <a:t> is a complex group of nuclei located within the pons and medulla</a:t>
            </a:r>
            <a:br>
              <a:rPr lang="en-GB" dirty="0">
                <a:solidFill>
                  <a:srgbClr val="495354"/>
                </a:solidFill>
                <a:effectLst/>
                <a:latin typeface="Constantia" panose="02030602050306030303" pitchFamily="18" charset="0"/>
              </a:rPr>
            </a:br>
            <a:r>
              <a:rPr lang="en-GB" dirty="0">
                <a:solidFill>
                  <a:srgbClr val="495354"/>
                </a:solidFill>
                <a:effectLst/>
                <a:latin typeface="Constantia" panose="02030602050306030303" pitchFamily="18" charset="0"/>
              </a:rPr>
              <a:t>   oblongata. It consists of three parts: </a:t>
            </a:r>
            <a:br>
              <a:rPr lang="en-GB" dirty="0">
                <a:solidFill>
                  <a:srgbClr val="495354"/>
                </a:solidFill>
                <a:effectLst/>
                <a:latin typeface="Constantia" panose="02030602050306030303" pitchFamily="18" charset="0"/>
              </a:rPr>
            </a:br>
            <a:r>
              <a:rPr lang="en-GB" dirty="0">
                <a:solidFill>
                  <a:srgbClr val="495354"/>
                </a:solidFill>
                <a:effectLst/>
                <a:latin typeface="Constantia" panose="02030602050306030303" pitchFamily="18" charset="0"/>
              </a:rPr>
              <a:t>   </a:t>
            </a:r>
            <a:r>
              <a:rPr lang="en-GB" b="1" dirty="0">
                <a:solidFill>
                  <a:srgbClr val="495354"/>
                </a:solidFill>
                <a:effectLst/>
                <a:latin typeface="Constantia" panose="02030602050306030303" pitchFamily="18" charset="0"/>
              </a:rPr>
              <a:t>the dorsal respiratory group, ventral respiratory group and </a:t>
            </a:r>
            <a:r>
              <a:rPr lang="en-GB" b="1" dirty="0" err="1">
                <a:solidFill>
                  <a:srgbClr val="495354"/>
                </a:solidFill>
                <a:effectLst/>
                <a:latin typeface="Constantia" panose="02030602050306030303" pitchFamily="18" charset="0"/>
              </a:rPr>
              <a:t>pneumotaxic</a:t>
            </a:r>
            <a:r>
              <a:rPr lang="en-GB" b="1" dirty="0">
                <a:solidFill>
                  <a:srgbClr val="495354"/>
                </a:solidFill>
                <a:effectLst/>
                <a:latin typeface="Constantia" panose="02030602050306030303" pitchFamily="18" charset="0"/>
              </a:rPr>
              <a:t> </a:t>
            </a:r>
            <a:r>
              <a:rPr lang="en-GB" b="1" dirty="0" err="1">
                <a:solidFill>
                  <a:srgbClr val="495354"/>
                </a:solidFill>
                <a:effectLst/>
                <a:latin typeface="Constantia" panose="02030602050306030303" pitchFamily="18" charset="0"/>
              </a:rPr>
              <a:t>center</a:t>
            </a:r>
            <a:r>
              <a:rPr lang="en-GB" b="1" dirty="0">
                <a:solidFill>
                  <a:srgbClr val="495354"/>
                </a:solidFill>
                <a:effectLst/>
                <a:latin typeface="Constantia" panose="02030602050306030303" pitchFamily="18" charset="0"/>
              </a:rPr>
              <a:t>.</a:t>
            </a:r>
            <a:br>
              <a:rPr lang="en-GB" b="1" dirty="0">
                <a:solidFill>
                  <a:srgbClr val="495354"/>
                </a:solidFill>
                <a:effectLst/>
                <a:latin typeface="Constantia" panose="02030602050306030303" pitchFamily="18" charset="0"/>
              </a:rPr>
            </a:br>
            <a:r>
              <a:rPr lang="en-GB" b="1" dirty="0">
                <a:solidFill>
                  <a:srgbClr val="495354"/>
                </a:solidFill>
                <a:effectLst/>
                <a:latin typeface="Constantia" panose="02030602050306030303" pitchFamily="18" charset="0"/>
              </a:rPr>
              <a:t>   </a:t>
            </a:r>
            <a:r>
              <a:rPr lang="en-GB" dirty="0">
                <a:solidFill>
                  <a:srgbClr val="495354"/>
                </a:solidFill>
                <a:effectLst/>
                <a:latin typeface="Constantia" panose="02030602050306030303" pitchFamily="18" charset="0"/>
              </a:rPr>
              <a:t>The former two are found within the dorsal and ventral medulla, respectively, while the</a:t>
            </a:r>
            <a:br>
              <a:rPr lang="en-GB" dirty="0">
                <a:solidFill>
                  <a:srgbClr val="495354"/>
                </a:solidFill>
                <a:effectLst/>
                <a:latin typeface="Constantia" panose="02030602050306030303" pitchFamily="18" charset="0"/>
              </a:rPr>
            </a:br>
            <a:r>
              <a:rPr lang="en-GB" dirty="0">
                <a:solidFill>
                  <a:srgbClr val="495354"/>
                </a:solidFill>
                <a:effectLst/>
                <a:latin typeface="Constantia" panose="02030602050306030303" pitchFamily="18" charset="0"/>
              </a:rPr>
              <a:t>   latter lies within the rostral pons.</a:t>
            </a:r>
          </a:p>
          <a:p>
            <a:r>
              <a:rPr lang="en-GB" dirty="0">
                <a:solidFill>
                  <a:srgbClr val="495354"/>
                </a:solidFill>
                <a:effectLst/>
                <a:latin typeface="Constantia" panose="02030602050306030303" pitchFamily="18" charset="0"/>
              </a:rPr>
              <a:t>a) The </a:t>
            </a:r>
            <a:r>
              <a:rPr lang="en-GB" b="0" dirty="0">
                <a:solidFill>
                  <a:srgbClr val="495354"/>
                </a:solidFill>
                <a:effectLst/>
                <a:latin typeface="Constantia" panose="02030602050306030303" pitchFamily="18" charset="0"/>
              </a:rPr>
              <a:t>dorsal respiratory group</a:t>
            </a:r>
            <a:r>
              <a:rPr lang="en-GB" dirty="0">
                <a:solidFill>
                  <a:srgbClr val="495354"/>
                </a:solidFill>
                <a:effectLst/>
                <a:latin typeface="Constantia" panose="02030602050306030303" pitchFamily="18" charset="0"/>
              </a:rPr>
              <a:t> is in charge of </a:t>
            </a:r>
            <a:r>
              <a:rPr lang="en-GB" b="0" dirty="0">
                <a:solidFill>
                  <a:srgbClr val="495354"/>
                </a:solidFill>
                <a:effectLst/>
                <a:latin typeface="Constantia" panose="02030602050306030303" pitchFamily="18" charset="0"/>
              </a:rPr>
              <a:t>inspiration</a:t>
            </a:r>
            <a:r>
              <a:rPr lang="en-GB" dirty="0">
                <a:solidFill>
                  <a:srgbClr val="495354"/>
                </a:solidFill>
                <a:effectLst/>
                <a:latin typeface="Constantia" panose="02030602050306030303" pitchFamily="18" charset="0"/>
              </a:rPr>
              <a:t> or inhaling the air, and it plays</a:t>
            </a:r>
            <a:br>
              <a:rPr lang="en-GB" dirty="0">
                <a:solidFill>
                  <a:srgbClr val="495354"/>
                </a:solidFill>
                <a:effectLst/>
                <a:latin typeface="Constantia" panose="02030602050306030303" pitchFamily="18" charset="0"/>
              </a:rPr>
            </a:br>
            <a:r>
              <a:rPr lang="en-GB" dirty="0">
                <a:solidFill>
                  <a:srgbClr val="495354"/>
                </a:solidFill>
                <a:effectLst/>
                <a:latin typeface="Constantia" panose="02030602050306030303" pitchFamily="18" charset="0"/>
              </a:rPr>
              <a:t>    the most fundamental role in the breathing process. The majority of its neurons are </a:t>
            </a:r>
            <a:br>
              <a:rPr lang="en-GB" dirty="0">
                <a:solidFill>
                  <a:srgbClr val="495354"/>
                </a:solidFill>
                <a:effectLst/>
                <a:latin typeface="Constantia" panose="02030602050306030303" pitchFamily="18" charset="0"/>
              </a:rPr>
            </a:br>
            <a:r>
              <a:rPr lang="en-GB" dirty="0">
                <a:solidFill>
                  <a:srgbClr val="495354"/>
                </a:solidFill>
                <a:effectLst/>
                <a:latin typeface="Constantia" panose="02030602050306030303" pitchFamily="18" charset="0"/>
              </a:rPr>
              <a:t>    found within the </a:t>
            </a:r>
            <a:r>
              <a:rPr lang="en-GB" u="sng" dirty="0">
                <a:solidFill>
                  <a:srgbClr val="495354"/>
                </a:solidFill>
                <a:effectLst/>
                <a:latin typeface="Constantia" panose="02030602050306030303" pitchFamily="18" charset="0"/>
              </a:rPr>
              <a:t>nucleus of the solitary tract</a:t>
            </a:r>
            <a:r>
              <a:rPr lang="en-GB" dirty="0">
                <a:solidFill>
                  <a:srgbClr val="495354"/>
                </a:solidFill>
                <a:effectLst/>
                <a:latin typeface="Constantia" panose="02030602050306030303" pitchFamily="18" charset="0"/>
              </a:rPr>
              <a:t>, which receives information from the</a:t>
            </a:r>
            <a:br>
              <a:rPr lang="en-GB" dirty="0">
                <a:solidFill>
                  <a:srgbClr val="495354"/>
                </a:solidFill>
                <a:effectLst/>
                <a:latin typeface="Constantia" panose="02030602050306030303" pitchFamily="18" charset="0"/>
              </a:rPr>
            </a:br>
            <a:r>
              <a:rPr lang="en-GB" dirty="0">
                <a:solidFill>
                  <a:srgbClr val="495354"/>
                </a:solidFill>
                <a:effectLst/>
                <a:latin typeface="Constantia" panose="02030602050306030303" pitchFamily="18" charset="0"/>
              </a:rPr>
              <a:t>    peripheral chemoreceptors about the blood oxygen saturation. Upon receiving this</a:t>
            </a:r>
            <a:br>
              <a:rPr lang="en-GB" dirty="0">
                <a:solidFill>
                  <a:srgbClr val="495354"/>
                </a:solidFill>
                <a:effectLst/>
                <a:latin typeface="Constantia" panose="02030602050306030303" pitchFamily="18" charset="0"/>
              </a:rPr>
            </a:br>
            <a:r>
              <a:rPr lang="en-GB" dirty="0">
                <a:solidFill>
                  <a:srgbClr val="495354"/>
                </a:solidFill>
                <a:effectLst/>
                <a:latin typeface="Constantia" panose="02030602050306030303" pitchFamily="18" charset="0"/>
              </a:rPr>
              <a:t>    information, the dorsal respiratory group stimulates the </a:t>
            </a:r>
            <a:r>
              <a:rPr lang="en-GB" u="sng" dirty="0">
                <a:solidFill>
                  <a:srgbClr val="495354"/>
                </a:solidFill>
                <a:effectLst/>
                <a:latin typeface="Constantia" panose="02030602050306030303" pitchFamily="18" charset="0"/>
              </a:rPr>
              <a:t>phrenic nerve</a:t>
            </a:r>
            <a:r>
              <a:rPr lang="en-GB" dirty="0">
                <a:solidFill>
                  <a:srgbClr val="495354"/>
                </a:solidFill>
                <a:effectLst/>
                <a:latin typeface="Constantia" panose="02030602050306030303" pitchFamily="18" charset="0"/>
              </a:rPr>
              <a:t> to contract</a:t>
            </a:r>
            <a:br>
              <a:rPr lang="en-GB" dirty="0">
                <a:solidFill>
                  <a:srgbClr val="495354"/>
                </a:solidFill>
                <a:effectLst/>
                <a:latin typeface="Constantia" panose="02030602050306030303" pitchFamily="18" charset="0"/>
              </a:rPr>
            </a:br>
            <a:r>
              <a:rPr lang="en-GB" dirty="0">
                <a:solidFill>
                  <a:srgbClr val="495354"/>
                </a:solidFill>
                <a:effectLst/>
                <a:latin typeface="Constantia" panose="02030602050306030303" pitchFamily="18" charset="0"/>
              </a:rPr>
              <a:t>    the </a:t>
            </a:r>
            <a:r>
              <a:rPr lang="en-GB" u="sng" dirty="0">
                <a:solidFill>
                  <a:srgbClr val="495354"/>
                </a:solidFill>
                <a:effectLst/>
                <a:latin typeface="Constantia" panose="02030602050306030303" pitchFamily="18" charset="0"/>
              </a:rPr>
              <a:t>diaphragm</a:t>
            </a:r>
            <a:r>
              <a:rPr lang="en-GB" dirty="0">
                <a:solidFill>
                  <a:srgbClr val="495354"/>
                </a:solidFill>
                <a:effectLst/>
                <a:latin typeface="Constantia" panose="02030602050306030303" pitchFamily="18" charset="0"/>
              </a:rPr>
              <a:t>, as well as the thoracic spinal nerves to contract the </a:t>
            </a:r>
            <a:r>
              <a:rPr lang="en-GB" u="sng" dirty="0">
                <a:solidFill>
                  <a:srgbClr val="495354"/>
                </a:solidFill>
                <a:effectLst/>
                <a:latin typeface="Constantia" panose="02030602050306030303" pitchFamily="18" charset="0"/>
              </a:rPr>
              <a:t>intercostal muscles</a:t>
            </a:r>
            <a:r>
              <a:rPr lang="en-GB" dirty="0">
                <a:solidFill>
                  <a:srgbClr val="495354"/>
                </a:solidFill>
                <a:effectLst/>
                <a:latin typeface="Constantia" panose="02030602050306030303" pitchFamily="18" charset="0"/>
              </a:rPr>
              <a:t>.</a:t>
            </a:r>
            <a:br>
              <a:rPr lang="en-GB" dirty="0">
                <a:solidFill>
                  <a:srgbClr val="495354"/>
                </a:solidFill>
                <a:effectLst/>
                <a:latin typeface="Constantia" panose="02030602050306030303" pitchFamily="18" charset="0"/>
              </a:rPr>
            </a:br>
            <a:r>
              <a:rPr lang="en-GB" dirty="0">
                <a:solidFill>
                  <a:srgbClr val="495354"/>
                </a:solidFill>
                <a:effectLst/>
                <a:latin typeface="Constantia" panose="02030602050306030303" pitchFamily="18" charset="0"/>
              </a:rPr>
              <a:t>    </a:t>
            </a:r>
            <a:r>
              <a:rPr lang="en-GB" u="sng" dirty="0">
                <a:solidFill>
                  <a:srgbClr val="495354"/>
                </a:solidFill>
                <a:effectLst/>
                <a:latin typeface="Constantia" panose="02030602050306030303" pitchFamily="18" charset="0"/>
              </a:rPr>
              <a:t>The end result is inspiration</a:t>
            </a:r>
            <a:r>
              <a:rPr lang="en-GB" dirty="0">
                <a:solidFill>
                  <a:srgbClr val="495354"/>
                </a:solidFill>
                <a:effectLst/>
                <a:latin typeface="Constantia" panose="02030602050306030303" pitchFamily="18" charset="0"/>
              </a:rPr>
              <a:t>.</a:t>
            </a:r>
          </a:p>
          <a:p>
            <a:r>
              <a:rPr lang="en-GB" dirty="0">
                <a:solidFill>
                  <a:srgbClr val="495354"/>
                </a:solidFill>
                <a:effectLst/>
                <a:latin typeface="Constantia" panose="02030602050306030303" pitchFamily="18" charset="0"/>
              </a:rPr>
              <a:t>b) The </a:t>
            </a:r>
            <a:r>
              <a:rPr lang="en-GB" b="0" dirty="0">
                <a:solidFill>
                  <a:srgbClr val="495354"/>
                </a:solidFill>
                <a:effectLst/>
                <a:latin typeface="Constantia" panose="02030602050306030303" pitchFamily="18" charset="0"/>
              </a:rPr>
              <a:t>ventral respiratory group </a:t>
            </a:r>
            <a:r>
              <a:rPr lang="en-GB" dirty="0">
                <a:solidFill>
                  <a:srgbClr val="495354"/>
                </a:solidFill>
                <a:effectLst/>
                <a:latin typeface="Constantia" panose="02030602050306030303" pitchFamily="18" charset="0"/>
              </a:rPr>
              <a:t>consists of the rostral part of the nucleus </a:t>
            </a:r>
            <a:r>
              <a:rPr lang="en-GB" dirty="0" err="1">
                <a:solidFill>
                  <a:srgbClr val="495354"/>
                </a:solidFill>
                <a:effectLst/>
                <a:latin typeface="Constantia" panose="02030602050306030303" pitchFamily="18" charset="0"/>
              </a:rPr>
              <a:t>ambiguus</a:t>
            </a:r>
            <a:r>
              <a:rPr lang="en-GB" dirty="0">
                <a:solidFill>
                  <a:srgbClr val="495354"/>
                </a:solidFill>
                <a:effectLst/>
                <a:latin typeface="Constantia" panose="02030602050306030303" pitchFamily="18" charset="0"/>
              </a:rPr>
              <a:t>, and a</a:t>
            </a:r>
            <a:br>
              <a:rPr lang="en-GB" dirty="0">
                <a:solidFill>
                  <a:srgbClr val="495354"/>
                </a:solidFill>
                <a:effectLst/>
                <a:latin typeface="Constantia" panose="02030602050306030303" pitchFamily="18" charset="0"/>
              </a:rPr>
            </a:br>
            <a:r>
              <a:rPr lang="en-GB" dirty="0">
                <a:solidFill>
                  <a:srgbClr val="495354"/>
                </a:solidFill>
                <a:effectLst/>
                <a:latin typeface="Constantia" panose="02030602050306030303" pitchFamily="18" charset="0"/>
              </a:rPr>
              <a:t>     small satellite nucleus called the nucleus </a:t>
            </a:r>
            <a:r>
              <a:rPr lang="en-GB" dirty="0" err="1">
                <a:solidFill>
                  <a:srgbClr val="495354"/>
                </a:solidFill>
                <a:effectLst/>
                <a:latin typeface="Constantia" panose="02030602050306030303" pitchFamily="18" charset="0"/>
              </a:rPr>
              <a:t>retroambiguus</a:t>
            </a:r>
            <a:r>
              <a:rPr lang="en-GB" dirty="0">
                <a:solidFill>
                  <a:srgbClr val="495354"/>
                </a:solidFill>
                <a:effectLst/>
                <a:latin typeface="Constantia" panose="02030602050306030303" pitchFamily="18" charset="0"/>
              </a:rPr>
              <a:t> which lies caudally to the</a:t>
            </a:r>
            <a:br>
              <a:rPr lang="en-GB" dirty="0">
                <a:solidFill>
                  <a:srgbClr val="495354"/>
                </a:solidFill>
                <a:effectLst/>
                <a:latin typeface="Constantia" panose="02030602050306030303" pitchFamily="18" charset="0"/>
              </a:rPr>
            </a:br>
            <a:r>
              <a:rPr lang="en-GB" dirty="0">
                <a:solidFill>
                  <a:srgbClr val="495354"/>
                </a:solidFill>
                <a:effectLst/>
                <a:latin typeface="Constantia" panose="02030602050306030303" pitchFamily="18" charset="0"/>
              </a:rPr>
              <a:t>     former. These neurons are inactive during normal, non-forced breathing. However,</a:t>
            </a:r>
            <a:br>
              <a:rPr lang="en-GB" dirty="0">
                <a:solidFill>
                  <a:srgbClr val="495354"/>
                </a:solidFill>
                <a:effectLst/>
                <a:latin typeface="Constantia" panose="02030602050306030303" pitchFamily="18" charset="0"/>
              </a:rPr>
            </a:br>
            <a:r>
              <a:rPr lang="en-GB" dirty="0">
                <a:solidFill>
                  <a:srgbClr val="495354"/>
                </a:solidFill>
                <a:effectLst/>
                <a:latin typeface="Constantia" panose="02030602050306030303" pitchFamily="18" charset="0"/>
              </a:rPr>
              <a:t>    when in need of increased pulmonary ventilation, the dorsal respiratory group</a:t>
            </a:r>
            <a:br>
              <a:rPr lang="en-GB" dirty="0">
                <a:solidFill>
                  <a:srgbClr val="495354"/>
                </a:solidFill>
                <a:effectLst/>
                <a:latin typeface="Constantia" panose="02030602050306030303" pitchFamily="18" charset="0"/>
              </a:rPr>
            </a:br>
            <a:r>
              <a:rPr lang="en-GB" dirty="0">
                <a:solidFill>
                  <a:srgbClr val="495354"/>
                </a:solidFill>
                <a:effectLst/>
                <a:latin typeface="Constantia" panose="02030602050306030303" pitchFamily="18" charset="0"/>
              </a:rPr>
              <a:t>    stimulates the ventral group, which in turn stimulates the accessory respiratory</a:t>
            </a:r>
            <a:br>
              <a:rPr lang="en-GB" dirty="0">
                <a:solidFill>
                  <a:srgbClr val="495354"/>
                </a:solidFill>
                <a:effectLst/>
                <a:latin typeface="Constantia" panose="02030602050306030303" pitchFamily="18" charset="0"/>
              </a:rPr>
            </a:br>
            <a:r>
              <a:rPr lang="en-GB" dirty="0">
                <a:solidFill>
                  <a:srgbClr val="495354"/>
                </a:solidFill>
                <a:effectLst/>
                <a:latin typeface="Constantia" panose="02030602050306030303" pitchFamily="18" charset="0"/>
              </a:rPr>
              <a:t>    muscles.</a:t>
            </a:r>
          </a:p>
          <a:p>
            <a:r>
              <a:rPr lang="en-GB" dirty="0">
                <a:solidFill>
                  <a:srgbClr val="495354"/>
                </a:solidFill>
                <a:effectLst/>
                <a:latin typeface="Constantia" panose="02030602050306030303" pitchFamily="18" charset="0"/>
              </a:rPr>
              <a:t>c) The pontine </a:t>
            </a:r>
            <a:r>
              <a:rPr lang="en-GB" b="0" dirty="0" err="1">
                <a:solidFill>
                  <a:srgbClr val="495354"/>
                </a:solidFill>
                <a:effectLst/>
                <a:latin typeface="Constantia" panose="02030602050306030303" pitchFamily="18" charset="0"/>
              </a:rPr>
              <a:t>pneumotaxic</a:t>
            </a:r>
            <a:r>
              <a:rPr lang="en-GB" b="0" dirty="0">
                <a:solidFill>
                  <a:srgbClr val="495354"/>
                </a:solidFill>
                <a:effectLst/>
                <a:latin typeface="Constantia" panose="02030602050306030303" pitchFamily="18" charset="0"/>
              </a:rPr>
              <a:t> </a:t>
            </a:r>
            <a:r>
              <a:rPr lang="en-GB" b="0" dirty="0" err="1">
                <a:solidFill>
                  <a:srgbClr val="495354"/>
                </a:solidFill>
                <a:effectLst/>
                <a:latin typeface="Constantia" panose="02030602050306030303" pitchFamily="18" charset="0"/>
              </a:rPr>
              <a:t>center</a:t>
            </a:r>
            <a:r>
              <a:rPr lang="en-GB" dirty="0">
                <a:solidFill>
                  <a:srgbClr val="495354"/>
                </a:solidFill>
                <a:effectLst/>
                <a:latin typeface="Constantia" panose="02030602050306030303" pitchFamily="18" charset="0"/>
              </a:rPr>
              <a:t> lies within the parabrachial nucleus of the rostral pons</a:t>
            </a:r>
            <a:br>
              <a:rPr lang="en-GB" dirty="0">
                <a:solidFill>
                  <a:srgbClr val="495354"/>
                </a:solidFill>
                <a:effectLst/>
                <a:latin typeface="Constantia" panose="02030602050306030303" pitchFamily="18" charset="0"/>
              </a:rPr>
            </a:br>
            <a:r>
              <a:rPr lang="en-GB" dirty="0">
                <a:solidFill>
                  <a:srgbClr val="495354"/>
                </a:solidFill>
                <a:effectLst/>
                <a:latin typeface="Constantia" panose="02030602050306030303" pitchFamily="18" charset="0"/>
              </a:rPr>
              <a:t>    and it is connected with the dorsal respiratory group of neurons. The main function of</a:t>
            </a:r>
            <a:br>
              <a:rPr lang="en-GB" dirty="0">
                <a:solidFill>
                  <a:srgbClr val="495354"/>
                </a:solidFill>
                <a:effectLst/>
                <a:latin typeface="Constantia" panose="02030602050306030303" pitchFamily="18" charset="0"/>
              </a:rPr>
            </a:br>
            <a:r>
              <a:rPr lang="en-GB" dirty="0">
                <a:solidFill>
                  <a:srgbClr val="495354"/>
                </a:solidFill>
                <a:effectLst/>
                <a:latin typeface="Constantia" panose="02030602050306030303" pitchFamily="18" charset="0"/>
              </a:rPr>
              <a:t>    the </a:t>
            </a:r>
            <a:r>
              <a:rPr lang="en-GB" dirty="0" err="1">
                <a:solidFill>
                  <a:srgbClr val="495354"/>
                </a:solidFill>
                <a:effectLst/>
                <a:latin typeface="Constantia" panose="02030602050306030303" pitchFamily="18" charset="0"/>
              </a:rPr>
              <a:t>pneumotaxic</a:t>
            </a:r>
            <a:r>
              <a:rPr lang="en-GB" dirty="0">
                <a:solidFill>
                  <a:srgbClr val="495354"/>
                </a:solidFill>
                <a:effectLst/>
                <a:latin typeface="Constantia" panose="02030602050306030303" pitchFamily="18" charset="0"/>
              </a:rPr>
              <a:t> </a:t>
            </a:r>
            <a:r>
              <a:rPr lang="en-GB" dirty="0" err="1">
                <a:solidFill>
                  <a:srgbClr val="495354"/>
                </a:solidFill>
                <a:effectLst/>
                <a:latin typeface="Constantia" panose="02030602050306030303" pitchFamily="18" charset="0"/>
              </a:rPr>
              <a:t>center</a:t>
            </a:r>
            <a:r>
              <a:rPr lang="en-GB" dirty="0">
                <a:solidFill>
                  <a:srgbClr val="495354"/>
                </a:solidFill>
                <a:effectLst/>
                <a:latin typeface="Constantia" panose="02030602050306030303" pitchFamily="18" charset="0"/>
              </a:rPr>
              <a:t> is to “turn off” the inspiratory signal from the dorsal respiratory</a:t>
            </a:r>
            <a:br>
              <a:rPr lang="en-GB" dirty="0">
                <a:solidFill>
                  <a:srgbClr val="495354"/>
                </a:solidFill>
                <a:effectLst/>
                <a:latin typeface="Constantia" panose="02030602050306030303" pitchFamily="18" charset="0"/>
              </a:rPr>
            </a:br>
            <a:r>
              <a:rPr lang="en-GB" dirty="0">
                <a:solidFill>
                  <a:srgbClr val="495354"/>
                </a:solidFill>
                <a:effectLst/>
                <a:latin typeface="Constantia" panose="02030602050306030303" pitchFamily="18" charset="0"/>
              </a:rPr>
              <a:t>    group, thus dictating the respiratory cycle and the length of inspiration. Depending on</a:t>
            </a:r>
            <a:br>
              <a:rPr lang="en-GB" dirty="0">
                <a:solidFill>
                  <a:srgbClr val="495354"/>
                </a:solidFill>
                <a:effectLst/>
                <a:latin typeface="Constantia" panose="02030602050306030303" pitchFamily="18" charset="0"/>
              </a:rPr>
            </a:br>
            <a:r>
              <a:rPr lang="en-GB" dirty="0">
                <a:solidFill>
                  <a:srgbClr val="495354"/>
                </a:solidFill>
                <a:effectLst/>
                <a:latin typeface="Constantia" panose="02030602050306030303" pitchFamily="18" charset="0"/>
              </a:rPr>
              <a:t>    the physiological condition, it allows 0.5 to 5 seconds long inspiration.</a:t>
            </a:r>
          </a:p>
        </p:txBody>
      </p:sp>
    </p:spTree>
    <p:extLst>
      <p:ext uri="{BB962C8B-B14F-4D97-AF65-F5344CB8AC3E}">
        <p14:creationId xmlns:p14="http://schemas.microsoft.com/office/powerpoint/2010/main" val="19551751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0178" name="Picture 5" descr="n2a5p1">
            <a:extLst>
              <a:ext uri="{FF2B5EF4-FFF2-40B4-BE49-F238E27FC236}">
                <a16:creationId xmlns:a16="http://schemas.microsoft.com/office/drawing/2014/main" id="{49DFB958-2DD6-9945-7CB2-D377B53CBB08}"/>
              </a:ext>
            </a:extLst>
          </p:cNvPr>
          <p:cNvPicPr>
            <a:picLocks noGrp="1" noChangeAspect="1" noChangeArrowheads="1"/>
          </p:cNvPicPr>
          <p:nvPr>
            <p:ph sz="half" idx="4294967295"/>
          </p:nvPr>
        </p:nvPicPr>
        <p:blipFill>
          <a:blip r:embed="rId2">
            <a:extLst>
              <a:ext uri="{28A0092B-C50C-407E-A947-70E740481C1C}">
                <a14:useLocalDpi xmlns:a14="http://schemas.microsoft.com/office/drawing/2010/main" val="0"/>
              </a:ext>
            </a:extLst>
          </a:blip>
          <a:srcRect l="4347" t="10869" r="4347" b="8696"/>
          <a:stretch>
            <a:fillRect/>
          </a:stretch>
        </p:blipFill>
        <p:spPr>
          <a:xfrm>
            <a:off x="5219700" y="2349500"/>
            <a:ext cx="3505200" cy="3505200"/>
          </a:xfrm>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0179" name="Rectangle 2">
            <a:extLst>
              <a:ext uri="{FF2B5EF4-FFF2-40B4-BE49-F238E27FC236}">
                <a16:creationId xmlns:a16="http://schemas.microsoft.com/office/drawing/2014/main" id="{E1FA3C74-2884-5557-1F2F-968E41DE9407}"/>
              </a:ext>
            </a:extLst>
          </p:cNvPr>
          <p:cNvSpPr>
            <a:spLocks noChangeArrowheads="1"/>
          </p:cNvSpPr>
          <p:nvPr/>
        </p:nvSpPr>
        <p:spPr bwMode="auto">
          <a:xfrm>
            <a:off x="0" y="1304925"/>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tx1"/>
              </a:buClr>
              <a:buFont typeface="Wingdings" panose="05000000000000000000" pitchFamily="2" charset="2"/>
              <a:buChar char="–"/>
              <a:defRPr sz="2800">
                <a:solidFill>
                  <a:schemeClr val="tx1"/>
                </a:solidFill>
                <a:latin typeface="Tahoma" panose="020B0604030504040204" pitchFamily="34" charset="0"/>
              </a:defRPr>
            </a:lvl2pPr>
            <a:lvl3pPr marL="1143000" indent="-228600">
              <a:spcBef>
                <a:spcPct val="20000"/>
              </a:spcBef>
              <a:buClr>
                <a:schemeClr val="hlink"/>
              </a:buClr>
              <a:buFont typeface="Wingdings" panose="05000000000000000000" pitchFamily="2" charset="2"/>
              <a:buChar char="§"/>
              <a:defRPr sz="2400">
                <a:solidFill>
                  <a:schemeClr val="tx1"/>
                </a:solidFill>
                <a:latin typeface="Tahoma" panose="020B0604030504040204" pitchFamily="34" charset="0"/>
              </a:defRPr>
            </a:lvl3pPr>
            <a:lvl4pPr marL="1600200" indent="-228600">
              <a:spcBef>
                <a:spcPct val="20000"/>
              </a:spcBef>
              <a:buFont typeface="Wingdings" panose="05000000000000000000" pitchFamily="2" charset="2"/>
              <a:buChar char="–"/>
              <a:defRPr sz="2000">
                <a:solidFill>
                  <a:schemeClr val="tx1"/>
                </a:solidFill>
                <a:latin typeface="Tahoma" panose="020B0604030504040204" pitchFamily="34" charset="0"/>
              </a:defRPr>
            </a:lvl4pPr>
            <a:lvl5pPr marL="2057400" indent="-228600">
              <a:spcBef>
                <a:spcPct val="20000"/>
              </a:spcBef>
              <a:buClr>
                <a:schemeClr val="hlink"/>
              </a:buClr>
              <a:buFont typeface="Wingdings" panose="05000000000000000000" pitchFamily="2" charset="2"/>
              <a:buChar char="§"/>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9pPr>
          </a:lstStyle>
          <a:p>
            <a:pPr eaLnBrk="1" hangingPunct="1">
              <a:spcBef>
                <a:spcPct val="0"/>
              </a:spcBef>
              <a:buClrTx/>
              <a:buSzTx/>
              <a:buFont typeface="Arial" panose="020B0604020202020204" pitchFamily="34" charset="0"/>
              <a:buNone/>
            </a:pPr>
            <a:endParaRPr lang="en-US" altLang="en-US" sz="1800"/>
          </a:p>
        </p:txBody>
      </p:sp>
      <p:sp>
        <p:nvSpPr>
          <p:cNvPr id="50180" name="Rectangle 3">
            <a:extLst>
              <a:ext uri="{FF2B5EF4-FFF2-40B4-BE49-F238E27FC236}">
                <a16:creationId xmlns:a16="http://schemas.microsoft.com/office/drawing/2014/main" id="{C4C066EB-4F56-0CA2-3BAB-783F99B98A74}"/>
              </a:ext>
            </a:extLst>
          </p:cNvPr>
          <p:cNvSpPr>
            <a:spLocks noGrp="1" noChangeArrowheads="1"/>
          </p:cNvSpPr>
          <p:nvPr>
            <p:ph type="title" idx="4294967295"/>
          </p:nvPr>
        </p:nvSpPr>
        <p:spPr>
          <a:xfrm>
            <a:off x="4572000" y="425450"/>
            <a:ext cx="4572000" cy="838200"/>
          </a:xfrm>
        </p:spPr>
        <p:txBody>
          <a:bodyPr/>
          <a:lstStyle/>
          <a:p>
            <a:pPr eaLnBrk="1" hangingPunct="1"/>
            <a:r>
              <a:rPr lang="en-US" altLang="en-US" sz="4000" b="1" u="sng">
                <a:latin typeface="Constantia" panose="02030602050306030303" pitchFamily="18" charset="0"/>
              </a:rPr>
              <a:t>Medulla Oblongata</a:t>
            </a:r>
          </a:p>
        </p:txBody>
      </p:sp>
      <p:sp>
        <p:nvSpPr>
          <p:cNvPr id="50181" name="Text Placeholder 5">
            <a:extLst>
              <a:ext uri="{FF2B5EF4-FFF2-40B4-BE49-F238E27FC236}">
                <a16:creationId xmlns:a16="http://schemas.microsoft.com/office/drawing/2014/main" id="{4B8299BE-66AB-7570-24A5-B68C351FD9CF}"/>
              </a:ext>
            </a:extLst>
          </p:cNvPr>
          <p:cNvSpPr>
            <a:spLocks noGrp="1" noChangeArrowheads="1"/>
          </p:cNvSpPr>
          <p:nvPr>
            <p:ph type="body" sz="half" idx="4294967295"/>
          </p:nvPr>
        </p:nvSpPr>
        <p:spPr>
          <a:xfrm>
            <a:off x="16975" y="0"/>
            <a:ext cx="4857750" cy="4495800"/>
          </a:xfrm>
        </p:spPr>
        <p:txBody>
          <a:bodyPr/>
          <a:lstStyle/>
          <a:p>
            <a:pPr>
              <a:buFont typeface="Wingdings" panose="05000000000000000000" pitchFamily="2" charset="2"/>
              <a:buNone/>
            </a:pPr>
            <a:r>
              <a:rPr lang="en-GB" altLang="en-US" sz="2000" dirty="0">
                <a:latin typeface="Constantia" panose="02030602050306030303" pitchFamily="18" charset="0"/>
              </a:rPr>
              <a:t>BOUNDARIES</a:t>
            </a:r>
            <a:r>
              <a:rPr lang="sr-Cyrl-CS" altLang="en-US" sz="2000" dirty="0">
                <a:latin typeface="Constantia" panose="02030602050306030303" pitchFamily="18" charset="0"/>
              </a:rPr>
              <a:t>:</a:t>
            </a:r>
            <a:br>
              <a:rPr lang="sr-Cyrl-CS" altLang="en-US" sz="2000" dirty="0">
                <a:latin typeface="Constantia" panose="02030602050306030303" pitchFamily="18" charset="0"/>
              </a:rPr>
            </a:br>
            <a:endParaRPr lang="en-US" altLang="en-US" sz="2000" dirty="0">
              <a:latin typeface="Constantia" panose="02030602050306030303" pitchFamily="18" charset="0"/>
            </a:endParaRPr>
          </a:p>
          <a:p>
            <a:r>
              <a:rPr lang="en-GB" altLang="en-US" sz="2000" dirty="0">
                <a:solidFill>
                  <a:srgbClr val="C00000"/>
                </a:solidFill>
                <a:latin typeface="Constantia" panose="02030602050306030303" pitchFamily="18" charset="0"/>
              </a:rPr>
              <a:t>on ventral (anterior) surface</a:t>
            </a:r>
            <a:r>
              <a:rPr lang="sr-Cyrl-CS" altLang="en-US" sz="2000" dirty="0">
                <a:latin typeface="Constantia" panose="02030602050306030303" pitchFamily="18" charset="0"/>
              </a:rPr>
              <a:t>:</a:t>
            </a:r>
          </a:p>
          <a:p>
            <a:pPr>
              <a:buFont typeface="Wingdings" panose="05000000000000000000" pitchFamily="2" charset="2"/>
              <a:buNone/>
            </a:pPr>
            <a:r>
              <a:rPr lang="sr-Cyrl-CS" altLang="en-US" sz="2000" dirty="0">
                <a:latin typeface="Constantia" panose="02030602050306030303" pitchFamily="18" charset="0"/>
              </a:rPr>
              <a:t>	- </a:t>
            </a:r>
            <a:r>
              <a:rPr lang="en-GB" altLang="en-US" sz="2000" dirty="0">
                <a:latin typeface="Constantia" panose="02030602050306030303" pitchFamily="18" charset="0"/>
              </a:rPr>
              <a:t>inferior</a:t>
            </a:r>
            <a:r>
              <a:rPr lang="sr-Cyrl-CS" altLang="en-US" sz="2000" dirty="0">
                <a:latin typeface="Constantia" panose="02030602050306030303" pitchFamily="18" charset="0"/>
              </a:rPr>
              <a:t>: </a:t>
            </a:r>
            <a:r>
              <a:rPr lang="en-US" altLang="en-US" sz="2000" dirty="0" err="1">
                <a:latin typeface="Constantia" panose="02030602050306030303" pitchFamily="18" charset="0"/>
              </a:rPr>
              <a:t>decussatio</a:t>
            </a:r>
            <a:r>
              <a:rPr lang="en-US" altLang="en-US" sz="2000" dirty="0">
                <a:latin typeface="Constantia" panose="02030602050306030303" pitchFamily="18" charset="0"/>
              </a:rPr>
              <a:t> </a:t>
            </a:r>
            <a:r>
              <a:rPr lang="en-US" altLang="en-US" sz="2000" dirty="0" err="1">
                <a:latin typeface="Constantia" panose="02030602050306030303" pitchFamily="18" charset="0"/>
              </a:rPr>
              <a:t>pyramidum</a:t>
            </a:r>
            <a:endParaRPr lang="en-US" altLang="en-US" sz="2000" dirty="0">
              <a:latin typeface="Constantia" panose="02030602050306030303" pitchFamily="18" charset="0"/>
            </a:endParaRPr>
          </a:p>
          <a:p>
            <a:pPr>
              <a:buNone/>
            </a:pPr>
            <a:r>
              <a:rPr lang="en-US" altLang="en-US" sz="1600" dirty="0">
                <a:latin typeface="Constantia" panose="02030602050306030303" pitchFamily="18" charset="0"/>
              </a:rPr>
              <a:t>           </a:t>
            </a:r>
            <a:r>
              <a:rPr lang="en-GB" altLang="en-US" sz="1600" dirty="0">
                <a:latin typeface="Constantia" panose="02030602050306030303" pitchFamily="18" charset="0"/>
              </a:rPr>
              <a:t>(crossing of the greatest part of corticospinal</a:t>
            </a:r>
            <a:br>
              <a:rPr lang="en-GB" altLang="en-US" sz="1600" dirty="0">
                <a:latin typeface="Constantia" panose="02030602050306030303" pitchFamily="18" charset="0"/>
              </a:rPr>
            </a:br>
            <a:r>
              <a:rPr lang="en-GB" altLang="en-US" sz="1600" dirty="0">
                <a:latin typeface="Constantia" panose="02030602050306030303" pitchFamily="18" charset="0"/>
              </a:rPr>
              <a:t>      tract at the junction of medulla oblongata and</a:t>
            </a:r>
            <a:br>
              <a:rPr lang="en-GB" altLang="en-US" sz="1600" dirty="0">
                <a:latin typeface="Constantia" panose="02030602050306030303" pitchFamily="18" charset="0"/>
              </a:rPr>
            </a:br>
            <a:r>
              <a:rPr lang="en-GB" altLang="en-US" sz="1600" dirty="0">
                <a:latin typeface="Constantia" panose="02030602050306030303" pitchFamily="18" charset="0"/>
              </a:rPr>
              <a:t>      spinal cord)</a:t>
            </a:r>
            <a:endParaRPr lang="en-US" altLang="en-US" sz="1600" dirty="0">
              <a:latin typeface="Constantia" panose="02030602050306030303" pitchFamily="18" charset="0"/>
            </a:endParaRPr>
          </a:p>
          <a:p>
            <a:pPr>
              <a:buFont typeface="Wingdings" panose="05000000000000000000" pitchFamily="2" charset="2"/>
              <a:buNone/>
            </a:pPr>
            <a:r>
              <a:rPr lang="sr-Cyrl-CS" altLang="en-US" sz="2000" dirty="0">
                <a:latin typeface="Constantia" panose="02030602050306030303" pitchFamily="18" charset="0"/>
              </a:rPr>
              <a:t>	- </a:t>
            </a:r>
            <a:r>
              <a:rPr lang="en-GB" altLang="en-US" sz="2000" dirty="0">
                <a:latin typeface="Constantia" panose="02030602050306030303" pitchFamily="18" charset="0"/>
              </a:rPr>
              <a:t>superior</a:t>
            </a:r>
            <a:r>
              <a:rPr lang="sr-Cyrl-CS" altLang="en-US" sz="2000" dirty="0">
                <a:latin typeface="Constantia" panose="02030602050306030303" pitchFamily="18" charset="0"/>
              </a:rPr>
              <a:t>:</a:t>
            </a:r>
            <a:r>
              <a:rPr lang="en-US" altLang="en-US" sz="2000" dirty="0">
                <a:latin typeface="Constantia" panose="02030602050306030303" pitchFamily="18" charset="0"/>
              </a:rPr>
              <a:t> </a:t>
            </a:r>
            <a:r>
              <a:rPr lang="en-US" altLang="en-US" sz="2000" dirty="0" err="1">
                <a:latin typeface="Constantia" panose="02030602050306030303" pitchFamily="18" charset="0"/>
              </a:rPr>
              <a:t>medullopontine</a:t>
            </a:r>
            <a:r>
              <a:rPr lang="en-US" altLang="en-US" sz="2000" dirty="0">
                <a:latin typeface="Constantia" panose="02030602050306030303" pitchFamily="18" charset="0"/>
              </a:rPr>
              <a:t> groove</a:t>
            </a:r>
            <a:br>
              <a:rPr lang="en-US" altLang="en-US" sz="2000" dirty="0">
                <a:latin typeface="Constantia" panose="02030602050306030303" pitchFamily="18" charset="0"/>
              </a:rPr>
            </a:br>
            <a:r>
              <a:rPr lang="en-US" altLang="en-US" sz="2000" dirty="0">
                <a:latin typeface="Constantia" panose="02030602050306030303" pitchFamily="18" charset="0"/>
              </a:rPr>
              <a:t>                   (sulcus </a:t>
            </a:r>
            <a:r>
              <a:rPr lang="en-US" altLang="en-US" sz="2000" dirty="0" err="1">
                <a:latin typeface="Constantia" panose="02030602050306030303" pitchFamily="18" charset="0"/>
              </a:rPr>
              <a:t>medullopontinus</a:t>
            </a:r>
            <a:r>
              <a:rPr lang="en-US" altLang="en-US" sz="2000" dirty="0">
                <a:latin typeface="Constantia" panose="02030602050306030303" pitchFamily="18" charset="0"/>
              </a:rPr>
              <a:t>)</a:t>
            </a:r>
            <a:br>
              <a:rPr lang="sr-Cyrl-CS" altLang="en-US" sz="2000" dirty="0">
                <a:latin typeface="Constantia" panose="02030602050306030303" pitchFamily="18" charset="0"/>
              </a:rPr>
            </a:br>
            <a:endParaRPr lang="en-US" altLang="en-US" sz="2000" dirty="0">
              <a:latin typeface="Constantia" panose="02030602050306030303" pitchFamily="18" charset="0"/>
            </a:endParaRPr>
          </a:p>
          <a:p>
            <a:r>
              <a:rPr lang="en-GB" altLang="en-US" sz="2000" dirty="0">
                <a:solidFill>
                  <a:srgbClr val="C00000"/>
                </a:solidFill>
                <a:latin typeface="Constantia" panose="02030602050306030303" pitchFamily="18" charset="0"/>
              </a:rPr>
              <a:t>on dorsal (posterior) surface</a:t>
            </a:r>
            <a:r>
              <a:rPr lang="sr-Cyrl-CS" altLang="en-US" sz="2000" dirty="0">
                <a:latin typeface="Constantia" panose="02030602050306030303" pitchFamily="18" charset="0"/>
              </a:rPr>
              <a:t>: </a:t>
            </a:r>
          </a:p>
          <a:p>
            <a:pPr>
              <a:buFont typeface="Wingdings" panose="05000000000000000000" pitchFamily="2" charset="2"/>
              <a:buNone/>
            </a:pPr>
            <a:r>
              <a:rPr lang="sr-Cyrl-CS" altLang="en-US" sz="2000" dirty="0">
                <a:latin typeface="Constantia" panose="02030602050306030303" pitchFamily="18" charset="0"/>
              </a:rPr>
              <a:t>	- </a:t>
            </a:r>
            <a:r>
              <a:rPr lang="en-GB" altLang="en-US" sz="2000" dirty="0">
                <a:latin typeface="Constantia" panose="02030602050306030303" pitchFamily="18" charset="0"/>
              </a:rPr>
              <a:t>inferior</a:t>
            </a:r>
            <a:r>
              <a:rPr lang="sr-Cyrl-CS" altLang="en-US" sz="2000" dirty="0">
                <a:latin typeface="Constantia" panose="02030602050306030303" pitchFamily="18" charset="0"/>
              </a:rPr>
              <a:t>: </a:t>
            </a:r>
            <a:r>
              <a:rPr lang="en-GB" altLang="en-US" sz="2000" dirty="0">
                <a:latin typeface="Constantia" panose="02030602050306030303" pitchFamily="18" charset="0"/>
              </a:rPr>
              <a:t>exit of spinal C1 nerve from</a:t>
            </a:r>
            <a:br>
              <a:rPr lang="en-GB" altLang="en-US" sz="2000" dirty="0">
                <a:latin typeface="Constantia" panose="02030602050306030303" pitchFamily="18" charset="0"/>
              </a:rPr>
            </a:br>
            <a:r>
              <a:rPr lang="en-GB" altLang="en-US" sz="2000" dirty="0">
                <a:latin typeface="Constantia" panose="02030602050306030303" pitchFamily="18" charset="0"/>
              </a:rPr>
              <a:t>                 spinal cord</a:t>
            </a:r>
            <a:endParaRPr lang="en-US" altLang="en-US" sz="2000" dirty="0">
              <a:latin typeface="Constantia" panose="02030602050306030303" pitchFamily="18" charset="0"/>
            </a:endParaRPr>
          </a:p>
          <a:p>
            <a:pPr>
              <a:buFont typeface="Wingdings" panose="05000000000000000000" pitchFamily="2" charset="2"/>
              <a:buNone/>
            </a:pPr>
            <a:r>
              <a:rPr lang="sr-Cyrl-CS" altLang="en-US" sz="2000" dirty="0">
                <a:latin typeface="Constantia" panose="02030602050306030303" pitchFamily="18" charset="0"/>
              </a:rPr>
              <a:t>	- </a:t>
            </a:r>
            <a:r>
              <a:rPr lang="en-GB" altLang="en-US" sz="2000" dirty="0">
                <a:latin typeface="Constantia" panose="02030602050306030303" pitchFamily="18" charset="0"/>
              </a:rPr>
              <a:t>superior</a:t>
            </a:r>
            <a:r>
              <a:rPr lang="sr-Cyrl-CS" altLang="en-US" sz="2000" dirty="0">
                <a:latin typeface="Constantia" panose="02030602050306030303" pitchFamily="18" charset="0"/>
              </a:rPr>
              <a:t>:</a:t>
            </a:r>
            <a:r>
              <a:rPr lang="en-US" altLang="en-US" sz="2000" dirty="0">
                <a:latin typeface="Constantia" panose="02030602050306030303" pitchFamily="18" charset="0"/>
              </a:rPr>
              <a:t> striae </a:t>
            </a:r>
            <a:r>
              <a:rPr lang="en-US" altLang="en-US" sz="2000" dirty="0" err="1">
                <a:latin typeface="Constantia" panose="02030602050306030303" pitchFamily="18" charset="0"/>
              </a:rPr>
              <a:t>medullares</a:t>
            </a:r>
            <a:endParaRPr lang="en-US" altLang="en-US" sz="2000" dirty="0">
              <a:latin typeface="Constantia" panose="02030602050306030303" pitchFamily="18" charset="0"/>
            </a:endParaRPr>
          </a:p>
        </p:txBody>
      </p:sp>
      <p:sp>
        <p:nvSpPr>
          <p:cNvPr id="50182" name="TextBox 7">
            <a:extLst>
              <a:ext uri="{FF2B5EF4-FFF2-40B4-BE49-F238E27FC236}">
                <a16:creationId xmlns:a16="http://schemas.microsoft.com/office/drawing/2014/main" id="{36047C0B-46F3-5443-06ED-06058B421A89}"/>
              </a:ext>
            </a:extLst>
          </p:cNvPr>
          <p:cNvSpPr txBox="1">
            <a:spLocks noChangeArrowheads="1"/>
          </p:cNvSpPr>
          <p:nvPr/>
        </p:nvSpPr>
        <p:spPr bwMode="auto">
          <a:xfrm>
            <a:off x="5572125" y="6000750"/>
            <a:ext cx="24447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8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tx1"/>
              </a:buClr>
              <a:buFont typeface="Wingdings" panose="05000000000000000000" pitchFamily="2" charset="2"/>
              <a:buChar char="–"/>
              <a:defRPr sz="2800">
                <a:solidFill>
                  <a:schemeClr val="tx1"/>
                </a:solidFill>
                <a:latin typeface="Tahoma" panose="020B0604030504040204" pitchFamily="34" charset="0"/>
              </a:defRPr>
            </a:lvl2pPr>
            <a:lvl3pPr marL="1143000" indent="-228600">
              <a:spcBef>
                <a:spcPct val="20000"/>
              </a:spcBef>
              <a:buClr>
                <a:schemeClr val="hlink"/>
              </a:buClr>
              <a:buFont typeface="Wingdings" panose="05000000000000000000" pitchFamily="2" charset="2"/>
              <a:buChar char="§"/>
              <a:defRPr sz="2400">
                <a:solidFill>
                  <a:schemeClr val="tx1"/>
                </a:solidFill>
                <a:latin typeface="Tahoma" panose="020B0604030504040204" pitchFamily="34" charset="0"/>
              </a:defRPr>
            </a:lvl3pPr>
            <a:lvl4pPr marL="1600200" indent="-228600">
              <a:spcBef>
                <a:spcPct val="20000"/>
              </a:spcBef>
              <a:buFont typeface="Wingdings" panose="05000000000000000000" pitchFamily="2" charset="2"/>
              <a:buChar char="–"/>
              <a:defRPr sz="2000">
                <a:solidFill>
                  <a:schemeClr val="tx1"/>
                </a:solidFill>
                <a:latin typeface="Tahoma" panose="020B0604030504040204" pitchFamily="34" charset="0"/>
              </a:defRPr>
            </a:lvl4pPr>
            <a:lvl5pPr marL="2057400" indent="-228600">
              <a:spcBef>
                <a:spcPct val="20000"/>
              </a:spcBef>
              <a:buClr>
                <a:schemeClr val="hlink"/>
              </a:buClr>
              <a:buFont typeface="Wingdings" panose="05000000000000000000" pitchFamily="2" charset="2"/>
              <a:buChar char="§"/>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9pPr>
          </a:lstStyle>
          <a:p>
            <a:pPr eaLnBrk="1" hangingPunct="1">
              <a:spcBef>
                <a:spcPct val="0"/>
              </a:spcBef>
              <a:buClrTx/>
              <a:buSzTx/>
              <a:buFont typeface="Arial" panose="020B0604020202020204" pitchFamily="34" charset="0"/>
              <a:buNone/>
            </a:pPr>
            <a:r>
              <a:rPr lang="en-US" altLang="en-US" sz="1800">
                <a:latin typeface="Constantia" panose="02030602050306030303" pitchFamily="18" charset="0"/>
              </a:rPr>
              <a:t>decussatio pyramidum</a:t>
            </a:r>
            <a:endParaRPr lang="en-US" altLang="en-US" sz="1800"/>
          </a:p>
        </p:txBody>
      </p:sp>
      <p:cxnSp>
        <p:nvCxnSpPr>
          <p:cNvPr id="50183" name="Straight Arrow Connector 9">
            <a:extLst>
              <a:ext uri="{FF2B5EF4-FFF2-40B4-BE49-F238E27FC236}">
                <a16:creationId xmlns:a16="http://schemas.microsoft.com/office/drawing/2014/main" id="{01EDBDDC-1502-B724-F141-F6C034721ED7}"/>
              </a:ext>
            </a:extLst>
          </p:cNvPr>
          <p:cNvCxnSpPr>
            <a:cxnSpLocks noChangeShapeType="1"/>
          </p:cNvCxnSpPr>
          <p:nvPr/>
        </p:nvCxnSpPr>
        <p:spPr bwMode="auto">
          <a:xfrm rot="5400000" flipH="1" flipV="1">
            <a:off x="5572126" y="4714875"/>
            <a:ext cx="1928812" cy="928687"/>
          </a:xfrm>
          <a:prstGeom prst="straightConnector1">
            <a:avLst/>
          </a:prstGeom>
          <a:noFill/>
          <a:ln w="9525">
            <a:solidFill>
              <a:srgbClr val="B6DCDF"/>
            </a:solidFill>
            <a:round/>
            <a:headEnd/>
            <a:tailEnd type="arrow" w="med" len="med"/>
          </a:ln>
          <a:extLst>
            <a:ext uri="{909E8E84-426E-40DD-AFC4-6F175D3DCCD1}">
              <a14:hiddenFill xmlns:a14="http://schemas.microsoft.com/office/drawing/2010/main">
                <a:noFill/>
              </a14:hiddenFill>
            </a:ext>
          </a:extLst>
        </p:spPr>
      </p:cxnSp>
      <p:sp>
        <p:nvSpPr>
          <p:cNvPr id="50184" name="TextBox 12">
            <a:extLst>
              <a:ext uri="{FF2B5EF4-FFF2-40B4-BE49-F238E27FC236}">
                <a16:creationId xmlns:a16="http://schemas.microsoft.com/office/drawing/2014/main" id="{050D0D05-8060-E37F-02CF-15BE17EF64B9}"/>
              </a:ext>
            </a:extLst>
          </p:cNvPr>
          <p:cNvSpPr txBox="1">
            <a:spLocks noChangeArrowheads="1"/>
          </p:cNvSpPr>
          <p:nvPr/>
        </p:nvSpPr>
        <p:spPr bwMode="auto">
          <a:xfrm>
            <a:off x="5286375" y="1785938"/>
            <a:ext cx="257987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8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tx1"/>
              </a:buClr>
              <a:buFont typeface="Wingdings" panose="05000000000000000000" pitchFamily="2" charset="2"/>
              <a:buChar char="–"/>
              <a:defRPr sz="2800">
                <a:solidFill>
                  <a:schemeClr val="tx1"/>
                </a:solidFill>
                <a:latin typeface="Tahoma" panose="020B0604030504040204" pitchFamily="34" charset="0"/>
              </a:defRPr>
            </a:lvl2pPr>
            <a:lvl3pPr marL="1143000" indent="-228600">
              <a:spcBef>
                <a:spcPct val="20000"/>
              </a:spcBef>
              <a:buClr>
                <a:schemeClr val="hlink"/>
              </a:buClr>
              <a:buFont typeface="Wingdings" panose="05000000000000000000" pitchFamily="2" charset="2"/>
              <a:buChar char="§"/>
              <a:defRPr sz="2400">
                <a:solidFill>
                  <a:schemeClr val="tx1"/>
                </a:solidFill>
                <a:latin typeface="Tahoma" panose="020B0604030504040204" pitchFamily="34" charset="0"/>
              </a:defRPr>
            </a:lvl3pPr>
            <a:lvl4pPr marL="1600200" indent="-228600">
              <a:spcBef>
                <a:spcPct val="20000"/>
              </a:spcBef>
              <a:buFont typeface="Wingdings" panose="05000000000000000000" pitchFamily="2" charset="2"/>
              <a:buChar char="–"/>
              <a:defRPr sz="2000">
                <a:solidFill>
                  <a:schemeClr val="tx1"/>
                </a:solidFill>
                <a:latin typeface="Tahoma" panose="020B0604030504040204" pitchFamily="34" charset="0"/>
              </a:defRPr>
            </a:lvl4pPr>
            <a:lvl5pPr marL="2057400" indent="-228600">
              <a:spcBef>
                <a:spcPct val="20000"/>
              </a:spcBef>
              <a:buClr>
                <a:schemeClr val="hlink"/>
              </a:buClr>
              <a:buFont typeface="Wingdings" panose="05000000000000000000" pitchFamily="2" charset="2"/>
              <a:buChar char="§"/>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9pPr>
          </a:lstStyle>
          <a:p>
            <a:pPr eaLnBrk="1" hangingPunct="1">
              <a:spcBef>
                <a:spcPct val="0"/>
              </a:spcBef>
              <a:buClrTx/>
              <a:buSzTx/>
              <a:buFont typeface="Arial" panose="020B0604020202020204" pitchFamily="34" charset="0"/>
              <a:buNone/>
            </a:pPr>
            <a:r>
              <a:rPr lang="en-US" altLang="en-US" sz="1800" dirty="0">
                <a:latin typeface="Constantia" panose="02030602050306030303" pitchFamily="18" charset="0"/>
              </a:rPr>
              <a:t>sulcus </a:t>
            </a:r>
            <a:r>
              <a:rPr lang="en-US" altLang="en-US" sz="1800" dirty="0" err="1">
                <a:latin typeface="Constantia" panose="02030602050306030303" pitchFamily="18" charset="0"/>
              </a:rPr>
              <a:t>medullopontinus</a:t>
            </a:r>
            <a:endParaRPr lang="en-US" altLang="en-US" sz="1800" dirty="0"/>
          </a:p>
        </p:txBody>
      </p:sp>
      <p:cxnSp>
        <p:nvCxnSpPr>
          <p:cNvPr id="50185" name="Straight Arrow Connector 13">
            <a:extLst>
              <a:ext uri="{FF2B5EF4-FFF2-40B4-BE49-F238E27FC236}">
                <a16:creationId xmlns:a16="http://schemas.microsoft.com/office/drawing/2014/main" id="{0E116FF0-8B0D-E5D8-45F7-3752BE7FD43F}"/>
              </a:ext>
            </a:extLst>
          </p:cNvPr>
          <p:cNvCxnSpPr>
            <a:cxnSpLocks noChangeShapeType="1"/>
          </p:cNvCxnSpPr>
          <p:nvPr/>
        </p:nvCxnSpPr>
        <p:spPr bwMode="auto">
          <a:xfrm>
            <a:off x="6300788" y="2205038"/>
            <a:ext cx="623887" cy="631825"/>
          </a:xfrm>
          <a:prstGeom prst="straightConnector1">
            <a:avLst/>
          </a:prstGeom>
          <a:noFill/>
          <a:ln w="9525">
            <a:solidFill>
              <a:srgbClr val="B6DCDF"/>
            </a:solidFill>
            <a:round/>
            <a:headEnd/>
            <a:tailEnd type="arrow" w="med" len="med"/>
          </a:ln>
          <a:extLst>
            <a:ext uri="{909E8E84-426E-40DD-AFC4-6F175D3DCCD1}">
              <a14:hiddenFill xmlns:a14="http://schemas.microsoft.com/office/drawing/2010/main">
                <a:noFill/>
              </a14:hiddenFill>
            </a:ext>
          </a:extLst>
        </p:spPr>
      </p:cxnSp>
      <p:pic>
        <p:nvPicPr>
          <p:cNvPr id="50186" name="Picture 2" descr="1-3 Dorsal view">
            <a:extLst>
              <a:ext uri="{FF2B5EF4-FFF2-40B4-BE49-F238E27FC236}">
                <a16:creationId xmlns:a16="http://schemas.microsoft.com/office/drawing/2014/main" id="{5CC0C4CA-09D4-DF4C-96B1-E3B7B6EBF4C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926" t="2222" r="48151" b="2222"/>
          <a:stretch>
            <a:fillRect/>
          </a:stretch>
        </p:blipFill>
        <p:spPr bwMode="auto">
          <a:xfrm>
            <a:off x="3743325" y="4832350"/>
            <a:ext cx="1295400" cy="202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4">
            <a:extLst>
              <a:ext uri="{FF2B5EF4-FFF2-40B4-BE49-F238E27FC236}">
                <a16:creationId xmlns:a16="http://schemas.microsoft.com/office/drawing/2014/main" id="{3CF854E9-7D97-442C-29CA-A8278A88032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8711" t="6258" r="38312" b="37549"/>
          <a:stretch>
            <a:fillRect/>
          </a:stretch>
        </p:blipFill>
        <p:spPr bwMode="auto">
          <a:xfrm>
            <a:off x="540296" y="4803021"/>
            <a:ext cx="2829868" cy="2252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 name="TextBox 2">
            <a:extLst>
              <a:ext uri="{FF2B5EF4-FFF2-40B4-BE49-F238E27FC236}">
                <a16:creationId xmlns:a16="http://schemas.microsoft.com/office/drawing/2014/main" id="{A19B77A6-4D41-8EB0-DECE-DC909044951A}"/>
              </a:ext>
            </a:extLst>
          </p:cNvPr>
          <p:cNvSpPr txBox="1"/>
          <p:nvPr/>
        </p:nvSpPr>
        <p:spPr>
          <a:xfrm>
            <a:off x="16975" y="6310331"/>
            <a:ext cx="813043" cy="369332"/>
          </a:xfrm>
          <a:prstGeom prst="rect">
            <a:avLst/>
          </a:prstGeom>
          <a:noFill/>
        </p:spPr>
        <p:txBody>
          <a:bodyPr wrap="none" rtlCol="0">
            <a:spAutoFit/>
          </a:bodyPr>
          <a:lstStyle/>
          <a:p>
            <a:r>
              <a:rPr lang="en-GB" dirty="0">
                <a:solidFill>
                  <a:srgbClr val="C00000"/>
                </a:solidFill>
              </a:rPr>
              <a:t>dorsal</a:t>
            </a:r>
          </a:p>
        </p:txBody>
      </p:sp>
      <p:sp>
        <p:nvSpPr>
          <p:cNvPr id="5" name="TextBox 4">
            <a:extLst>
              <a:ext uri="{FF2B5EF4-FFF2-40B4-BE49-F238E27FC236}">
                <a16:creationId xmlns:a16="http://schemas.microsoft.com/office/drawing/2014/main" id="{1B065D9D-2A58-D8F2-19C2-C366FCF73281}"/>
              </a:ext>
            </a:extLst>
          </p:cNvPr>
          <p:cNvSpPr txBox="1"/>
          <p:nvPr/>
        </p:nvSpPr>
        <p:spPr>
          <a:xfrm>
            <a:off x="8005763" y="2018355"/>
            <a:ext cx="877163" cy="369332"/>
          </a:xfrm>
          <a:prstGeom prst="rect">
            <a:avLst/>
          </a:prstGeom>
          <a:noFill/>
        </p:spPr>
        <p:txBody>
          <a:bodyPr wrap="none" rtlCol="0">
            <a:spAutoFit/>
          </a:bodyPr>
          <a:lstStyle/>
          <a:p>
            <a:r>
              <a:rPr lang="en-GB" dirty="0">
                <a:solidFill>
                  <a:srgbClr val="C00000"/>
                </a:solidFill>
              </a:rPr>
              <a:t>ventral</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664E307-E7DF-7815-CE9C-E1BD49EBF132}"/>
              </a:ext>
            </a:extLst>
          </p:cNvPr>
          <p:cNvSpPr txBox="1"/>
          <p:nvPr/>
        </p:nvSpPr>
        <p:spPr>
          <a:xfrm>
            <a:off x="107504" y="116632"/>
            <a:ext cx="9036496" cy="5924699"/>
          </a:xfrm>
          <a:prstGeom prst="rect">
            <a:avLst/>
          </a:prstGeom>
          <a:noFill/>
        </p:spPr>
        <p:txBody>
          <a:bodyPr wrap="square">
            <a:spAutoFit/>
          </a:bodyPr>
          <a:lstStyle/>
          <a:p>
            <a:r>
              <a:rPr lang="en-GB" b="0" dirty="0">
                <a:solidFill>
                  <a:srgbClr val="0099FF"/>
                </a:solidFill>
                <a:effectLst/>
                <a:latin typeface="Constantia" panose="02030602050306030303" pitchFamily="18" charset="0"/>
              </a:rPr>
              <a:t>Vasomotor </a:t>
            </a:r>
            <a:r>
              <a:rPr lang="en-GB" b="0" dirty="0" err="1">
                <a:solidFill>
                  <a:srgbClr val="0099FF"/>
                </a:solidFill>
                <a:effectLst/>
                <a:latin typeface="Constantia" panose="02030602050306030303" pitchFamily="18" charset="0"/>
              </a:rPr>
              <a:t>center</a:t>
            </a:r>
            <a:endParaRPr lang="en-GB" b="0" dirty="0">
              <a:solidFill>
                <a:srgbClr val="0099FF"/>
              </a:solidFill>
              <a:effectLst/>
              <a:latin typeface="Constantia" panose="02030602050306030303" pitchFamily="18" charset="0"/>
            </a:endParaRPr>
          </a:p>
          <a:p>
            <a:r>
              <a:rPr lang="en-GB" dirty="0">
                <a:solidFill>
                  <a:srgbClr val="495354"/>
                </a:solidFill>
                <a:effectLst/>
                <a:latin typeface="Constantia" panose="02030602050306030303" pitchFamily="18" charset="0"/>
              </a:rPr>
              <a:t> </a:t>
            </a:r>
            <a:r>
              <a:rPr lang="en-GB" dirty="0">
                <a:effectLst/>
                <a:latin typeface="Constantia" panose="02030602050306030303" pitchFamily="18" charset="0"/>
              </a:rPr>
              <a:t>-The control system of the </a:t>
            </a:r>
            <a:r>
              <a:rPr lang="en-GB" b="0" dirty="0">
                <a:effectLst/>
                <a:latin typeface="Constantia" panose="02030602050306030303" pitchFamily="18" charset="0"/>
              </a:rPr>
              <a:t>arterial blood pressure</a:t>
            </a:r>
            <a:r>
              <a:rPr lang="en-GB" dirty="0">
                <a:effectLst/>
                <a:latin typeface="Constantia" panose="02030602050306030303" pitchFamily="18" charset="0"/>
              </a:rPr>
              <a:t> lies within the vasomotor </a:t>
            </a:r>
            <a:r>
              <a:rPr lang="en-GB" dirty="0" err="1">
                <a:effectLst/>
                <a:latin typeface="Constantia" panose="02030602050306030303" pitchFamily="18" charset="0"/>
              </a:rPr>
              <a:t>center</a:t>
            </a:r>
            <a:r>
              <a:rPr lang="en-GB" dirty="0">
                <a:effectLst/>
                <a:latin typeface="Constantia" panose="02030602050306030303" pitchFamily="18" charset="0"/>
              </a:rPr>
              <a:t> of the</a:t>
            </a:r>
            <a:br>
              <a:rPr lang="en-GB" dirty="0">
                <a:effectLst/>
                <a:latin typeface="Constantia" panose="02030602050306030303" pitchFamily="18" charset="0"/>
              </a:rPr>
            </a:br>
            <a:r>
              <a:rPr lang="en-GB" dirty="0">
                <a:effectLst/>
                <a:latin typeface="Constantia" panose="02030602050306030303" pitchFamily="18" charset="0"/>
              </a:rPr>
              <a:t>   medulla oblongata. Its function is to collect baroreceptor signals from the aortic body</a:t>
            </a:r>
            <a:br>
              <a:rPr lang="en-GB" dirty="0">
                <a:effectLst/>
                <a:latin typeface="Constantia" panose="02030602050306030303" pitchFamily="18" charset="0"/>
              </a:rPr>
            </a:br>
            <a:r>
              <a:rPr lang="en-GB" dirty="0">
                <a:effectLst/>
                <a:latin typeface="Constantia" panose="02030602050306030303" pitchFamily="18" charset="0"/>
              </a:rPr>
              <a:t>   about the blood pressure, and to initiate an autonomic response according to those</a:t>
            </a:r>
            <a:br>
              <a:rPr lang="en-GB" dirty="0">
                <a:effectLst/>
                <a:latin typeface="Constantia" panose="02030602050306030303" pitchFamily="18" charset="0"/>
              </a:rPr>
            </a:br>
            <a:r>
              <a:rPr lang="en-GB" dirty="0">
                <a:effectLst/>
                <a:latin typeface="Constantia" panose="02030602050306030303" pitchFamily="18" charset="0"/>
              </a:rPr>
              <a:t>   information in </a:t>
            </a:r>
            <a:r>
              <a:rPr lang="en-GB" sz="1700" dirty="0">
                <a:effectLst/>
                <a:latin typeface="Constantia" panose="02030602050306030303" pitchFamily="18" charset="0"/>
              </a:rPr>
              <a:t>the following way:</a:t>
            </a:r>
          </a:p>
          <a:p>
            <a:pPr>
              <a:buFont typeface="Arial" panose="020B0604020202020204" pitchFamily="34" charset="0"/>
              <a:buChar char="•"/>
            </a:pPr>
            <a:r>
              <a:rPr lang="en-GB" sz="1700" dirty="0">
                <a:effectLst/>
                <a:latin typeface="Constantia" panose="02030602050306030303" pitchFamily="18" charset="0"/>
              </a:rPr>
              <a:t> To stimulate the </a:t>
            </a:r>
            <a:r>
              <a:rPr lang="en-GB" sz="1700" u="sng" dirty="0">
                <a:effectLst/>
                <a:latin typeface="Constantia" panose="02030602050306030303" pitchFamily="18" charset="0"/>
              </a:rPr>
              <a:t>parasympathetic nervous system</a:t>
            </a:r>
            <a:r>
              <a:rPr lang="en-GB" sz="1700" dirty="0">
                <a:effectLst/>
                <a:latin typeface="Constantia" panose="02030602050306030303" pitchFamily="18" charset="0"/>
              </a:rPr>
              <a:t> through the </a:t>
            </a:r>
            <a:r>
              <a:rPr lang="en-GB" sz="1700" dirty="0" err="1">
                <a:effectLst/>
                <a:latin typeface="Constantia" panose="02030602050306030303" pitchFamily="18" charset="0"/>
              </a:rPr>
              <a:t>vagus</a:t>
            </a:r>
            <a:r>
              <a:rPr lang="en-GB" sz="1700" dirty="0">
                <a:effectLst/>
                <a:latin typeface="Constantia" panose="02030602050306030303" pitchFamily="18" charset="0"/>
              </a:rPr>
              <a:t> nerve and influence</a:t>
            </a:r>
            <a:br>
              <a:rPr lang="en-GB" sz="1700" dirty="0">
                <a:effectLst/>
                <a:latin typeface="Constantia" panose="02030602050306030303" pitchFamily="18" charset="0"/>
              </a:rPr>
            </a:br>
            <a:r>
              <a:rPr lang="en-GB" sz="1700" dirty="0">
                <a:effectLst/>
                <a:latin typeface="Constantia" panose="02030602050306030303" pitchFamily="18" charset="0"/>
              </a:rPr>
              <a:t>   the </a:t>
            </a:r>
            <a:r>
              <a:rPr lang="en-GB" sz="1700" b="0" dirty="0">
                <a:effectLst/>
                <a:latin typeface="Constantia" panose="02030602050306030303" pitchFamily="18" charset="0"/>
              </a:rPr>
              <a:t>heart rate</a:t>
            </a:r>
            <a:r>
              <a:rPr lang="en-GB" sz="1700" dirty="0">
                <a:effectLst/>
                <a:latin typeface="Constantia" panose="02030602050306030303" pitchFamily="18" charset="0"/>
              </a:rPr>
              <a:t>.</a:t>
            </a:r>
          </a:p>
          <a:p>
            <a:pPr>
              <a:buFont typeface="Arial" panose="020B0604020202020204" pitchFamily="34" charset="0"/>
              <a:buChar char="•"/>
            </a:pPr>
            <a:r>
              <a:rPr lang="en-GB" sz="1700" dirty="0">
                <a:effectLst/>
                <a:latin typeface="Constantia" panose="02030602050306030303" pitchFamily="18" charset="0"/>
              </a:rPr>
              <a:t> To initiate the </a:t>
            </a:r>
            <a:r>
              <a:rPr lang="en-GB" sz="1700" b="0" dirty="0">
                <a:effectLst/>
                <a:latin typeface="Constantia" panose="02030602050306030303" pitchFamily="18" charset="0"/>
              </a:rPr>
              <a:t>vasoconstricting</a:t>
            </a:r>
            <a:r>
              <a:rPr lang="en-GB" sz="1700" dirty="0">
                <a:effectLst/>
                <a:latin typeface="Constantia" panose="02030602050306030303" pitchFamily="18" charset="0"/>
              </a:rPr>
              <a:t> </a:t>
            </a:r>
            <a:r>
              <a:rPr lang="en-GB" sz="1700" u="sng" dirty="0">
                <a:effectLst/>
                <a:latin typeface="Constantia" panose="02030602050306030303" pitchFamily="18" charset="0"/>
              </a:rPr>
              <a:t>sympathetic nervous system</a:t>
            </a:r>
            <a:r>
              <a:rPr lang="en-GB" sz="1700" dirty="0">
                <a:effectLst/>
                <a:latin typeface="Constantia" panose="02030602050306030303" pitchFamily="18" charset="0"/>
              </a:rPr>
              <a:t> response through the spinal cord,</a:t>
            </a:r>
            <a:br>
              <a:rPr lang="en-GB" sz="1700" dirty="0">
                <a:effectLst/>
                <a:latin typeface="Constantia" panose="02030602050306030303" pitchFamily="18" charset="0"/>
              </a:rPr>
            </a:br>
            <a:r>
              <a:rPr lang="en-GB" sz="1700" dirty="0">
                <a:effectLst/>
                <a:latin typeface="Constantia" panose="02030602050306030303" pitchFamily="18" charset="0"/>
              </a:rPr>
              <a:t>   all in order to control the diameter of all the arteries, arterioles, veins and venules of the body.</a:t>
            </a:r>
            <a:br>
              <a:rPr lang="en-GB" sz="1700" dirty="0">
                <a:effectLst/>
                <a:latin typeface="Constantia" panose="02030602050306030303" pitchFamily="18" charset="0"/>
              </a:rPr>
            </a:br>
            <a:r>
              <a:rPr lang="en-GB" sz="1700" dirty="0">
                <a:effectLst/>
                <a:latin typeface="Constantia" panose="02030602050306030303" pitchFamily="18" charset="0"/>
              </a:rPr>
              <a:t>- The vasomotor </a:t>
            </a:r>
            <a:r>
              <a:rPr lang="en-GB" sz="1700" dirty="0" err="1">
                <a:effectLst/>
                <a:latin typeface="Constantia" panose="02030602050306030303" pitchFamily="18" charset="0"/>
              </a:rPr>
              <a:t>center</a:t>
            </a:r>
            <a:r>
              <a:rPr lang="en-GB" sz="1700" dirty="0">
                <a:effectLst/>
                <a:latin typeface="Constantia" panose="02030602050306030303" pitchFamily="18" charset="0"/>
              </a:rPr>
              <a:t> is composed of the reticular nuclei of the medulla, which are divided</a:t>
            </a:r>
            <a:br>
              <a:rPr lang="en-GB" sz="1700" dirty="0">
                <a:effectLst/>
                <a:latin typeface="Constantia" panose="02030602050306030303" pitchFamily="18" charset="0"/>
              </a:rPr>
            </a:br>
            <a:r>
              <a:rPr lang="en-GB" sz="1700" dirty="0">
                <a:effectLst/>
                <a:latin typeface="Constantia" panose="02030602050306030303" pitchFamily="18" charset="0"/>
              </a:rPr>
              <a:t>   into three groups:</a:t>
            </a:r>
          </a:p>
          <a:p>
            <a:pPr>
              <a:buFont typeface="Arial" panose="020B0604020202020204" pitchFamily="34" charset="0"/>
              <a:buChar char="•"/>
            </a:pPr>
            <a:r>
              <a:rPr lang="en-GB" sz="1700" b="0" dirty="0">
                <a:effectLst/>
                <a:latin typeface="Constantia" panose="02030602050306030303" pitchFamily="18" charset="0"/>
              </a:rPr>
              <a:t> Vasoconstrictor area</a:t>
            </a:r>
            <a:r>
              <a:rPr lang="en-GB" sz="1700" dirty="0">
                <a:effectLst/>
                <a:latin typeface="Constantia" panose="02030602050306030303" pitchFamily="18" charset="0"/>
              </a:rPr>
              <a:t>, which lies in the anterolateral part of the rostral medulla and connects</a:t>
            </a:r>
            <a:br>
              <a:rPr lang="en-GB" sz="1700" dirty="0">
                <a:effectLst/>
                <a:latin typeface="Constantia" panose="02030602050306030303" pitchFamily="18" charset="0"/>
              </a:rPr>
            </a:br>
            <a:r>
              <a:rPr lang="en-GB" sz="1700" dirty="0">
                <a:effectLst/>
                <a:latin typeface="Constantia" panose="02030602050306030303" pitchFamily="18" charset="0"/>
              </a:rPr>
              <a:t>   with the spinal cord neurons that later contribute to the peripheral sympathetic nerves which</a:t>
            </a:r>
            <a:br>
              <a:rPr lang="en-GB" sz="1700" dirty="0">
                <a:effectLst/>
                <a:latin typeface="Constantia" panose="02030602050306030303" pitchFamily="18" charset="0"/>
              </a:rPr>
            </a:br>
            <a:r>
              <a:rPr lang="en-GB" sz="1700" dirty="0">
                <a:effectLst/>
                <a:latin typeface="Constantia" panose="02030602050306030303" pitchFamily="18" charset="0"/>
              </a:rPr>
              <a:t>   cause systemic vasoconstriction. The vasoconstriction is most potent in the kidneys, skin,</a:t>
            </a:r>
            <a:br>
              <a:rPr lang="en-GB" sz="1700" dirty="0">
                <a:effectLst/>
                <a:latin typeface="Constantia" panose="02030602050306030303" pitchFamily="18" charset="0"/>
              </a:rPr>
            </a:br>
            <a:r>
              <a:rPr lang="en-GB" sz="1700" dirty="0">
                <a:effectLst/>
                <a:latin typeface="Constantia" panose="02030602050306030303" pitchFamily="18" charset="0"/>
              </a:rPr>
              <a:t>   spleen and intestines, and much less potent in the brain and skeletal muscles.</a:t>
            </a:r>
          </a:p>
          <a:p>
            <a:pPr>
              <a:buFont typeface="Arial" panose="020B0604020202020204" pitchFamily="34" charset="0"/>
              <a:buChar char="•"/>
            </a:pPr>
            <a:r>
              <a:rPr lang="en-GB" sz="1700" b="0" dirty="0">
                <a:effectLst/>
                <a:latin typeface="Constantia" panose="02030602050306030303" pitchFamily="18" charset="0"/>
              </a:rPr>
              <a:t> Vasodilator area</a:t>
            </a:r>
            <a:r>
              <a:rPr lang="en-GB" sz="1700" dirty="0">
                <a:effectLst/>
                <a:latin typeface="Constantia" panose="02030602050306030303" pitchFamily="18" charset="0"/>
              </a:rPr>
              <a:t>, which lies in the anterolateral part of the caudal medulla. They connect with</a:t>
            </a:r>
            <a:br>
              <a:rPr lang="en-GB" sz="1700" dirty="0">
                <a:effectLst/>
                <a:latin typeface="Constantia" panose="02030602050306030303" pitchFamily="18" charset="0"/>
              </a:rPr>
            </a:br>
            <a:r>
              <a:rPr lang="en-GB" sz="1700" dirty="0">
                <a:effectLst/>
                <a:latin typeface="Constantia" panose="02030602050306030303" pitchFamily="18" charset="0"/>
              </a:rPr>
              <a:t>   the vasoconstrictor area and inhibit its function when in need, thus causing systemic</a:t>
            </a:r>
            <a:br>
              <a:rPr lang="en-GB" sz="1700" dirty="0">
                <a:effectLst/>
                <a:latin typeface="Constantia" panose="02030602050306030303" pitchFamily="18" charset="0"/>
              </a:rPr>
            </a:br>
            <a:r>
              <a:rPr lang="en-GB" sz="1700" dirty="0">
                <a:effectLst/>
                <a:latin typeface="Constantia" panose="02030602050306030303" pitchFamily="18" charset="0"/>
              </a:rPr>
              <a:t>   vasodilation. Moreover, this area stimulates the </a:t>
            </a:r>
            <a:r>
              <a:rPr lang="en-GB" sz="1700" dirty="0" err="1">
                <a:effectLst/>
                <a:latin typeface="Constantia" panose="02030602050306030303" pitchFamily="18" charset="0"/>
              </a:rPr>
              <a:t>vagus</a:t>
            </a:r>
            <a:r>
              <a:rPr lang="en-GB" sz="1700" dirty="0">
                <a:effectLst/>
                <a:latin typeface="Constantia" panose="02030602050306030303" pitchFamily="18" charset="0"/>
              </a:rPr>
              <a:t> nerve which directly influences the</a:t>
            </a:r>
            <a:br>
              <a:rPr lang="en-GB" sz="1700" dirty="0">
                <a:effectLst/>
                <a:latin typeface="Constantia" panose="02030602050306030303" pitchFamily="18" charset="0"/>
              </a:rPr>
            </a:br>
            <a:r>
              <a:rPr lang="en-GB" sz="1700" dirty="0">
                <a:effectLst/>
                <a:latin typeface="Constantia" panose="02030602050306030303" pitchFamily="18" charset="0"/>
              </a:rPr>
              <a:t>   heart rate by decreasing it.</a:t>
            </a:r>
          </a:p>
          <a:p>
            <a:pPr>
              <a:buFont typeface="Arial" panose="020B0604020202020204" pitchFamily="34" charset="0"/>
              <a:buChar char="•"/>
            </a:pPr>
            <a:r>
              <a:rPr lang="en-GB" sz="1700" b="0" dirty="0">
                <a:effectLst/>
                <a:latin typeface="Constantia" panose="02030602050306030303" pitchFamily="18" charset="0"/>
              </a:rPr>
              <a:t> Sensory area</a:t>
            </a:r>
            <a:r>
              <a:rPr lang="en-GB" sz="1700" dirty="0">
                <a:effectLst/>
                <a:latin typeface="Constantia" panose="02030602050306030303" pitchFamily="18" charset="0"/>
              </a:rPr>
              <a:t>, that lies within the nucleus of the solitary tract and receives baroreceptor</a:t>
            </a:r>
            <a:br>
              <a:rPr lang="en-GB" sz="1700" dirty="0">
                <a:effectLst/>
                <a:latin typeface="Constantia" panose="02030602050306030303" pitchFamily="18" charset="0"/>
              </a:rPr>
            </a:br>
            <a:r>
              <a:rPr lang="en-GB" sz="1700" dirty="0">
                <a:effectLst/>
                <a:latin typeface="Constantia" panose="02030602050306030303" pitchFamily="18" charset="0"/>
              </a:rPr>
              <a:t>   stimuli from the aortic body via the glossopharyngeal nerve. The signals from this nucleus are</a:t>
            </a:r>
            <a:br>
              <a:rPr lang="en-GB" sz="1700" dirty="0">
                <a:effectLst/>
                <a:latin typeface="Constantia" panose="02030602050306030303" pitchFamily="18" charset="0"/>
              </a:rPr>
            </a:br>
            <a:r>
              <a:rPr lang="en-GB" sz="1700" dirty="0">
                <a:effectLst/>
                <a:latin typeface="Constantia" panose="02030602050306030303" pitchFamily="18" charset="0"/>
              </a:rPr>
              <a:t>   then sent to both the vasoconstrictor and vasodilator area in order to control their activity.</a:t>
            </a:r>
          </a:p>
        </p:txBody>
      </p:sp>
    </p:spTree>
    <p:extLst>
      <p:ext uri="{BB962C8B-B14F-4D97-AF65-F5344CB8AC3E}">
        <p14:creationId xmlns:p14="http://schemas.microsoft.com/office/powerpoint/2010/main" val="376163139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F4DE3A1-0694-F0DF-4CB1-4C308F8AFA26}"/>
              </a:ext>
            </a:extLst>
          </p:cNvPr>
          <p:cNvSpPr txBox="1"/>
          <p:nvPr/>
        </p:nvSpPr>
        <p:spPr>
          <a:xfrm>
            <a:off x="143000" y="882000"/>
            <a:ext cx="9001000" cy="5355312"/>
          </a:xfrm>
          <a:prstGeom prst="rect">
            <a:avLst/>
          </a:prstGeom>
          <a:noFill/>
        </p:spPr>
        <p:txBody>
          <a:bodyPr wrap="square">
            <a:spAutoFit/>
          </a:bodyPr>
          <a:lstStyle/>
          <a:p>
            <a:pPr algn="l"/>
            <a:r>
              <a:rPr lang="en-GB" b="0" i="0" dirty="0">
                <a:effectLst/>
                <a:highlight>
                  <a:srgbClr val="FFFFFF"/>
                </a:highlight>
                <a:latin typeface="Constantia" panose="02030602050306030303" pitchFamily="18" charset="0"/>
              </a:rPr>
              <a:t>The white matter of the medulla oblongata is composed of:</a:t>
            </a:r>
          </a:p>
          <a:p>
            <a:pPr algn="l">
              <a:buFont typeface="Arial" panose="020B0604020202020204" pitchFamily="34" charset="0"/>
              <a:buChar char="•"/>
            </a:pPr>
            <a:r>
              <a:rPr lang="en-GB" b="0" i="0" dirty="0">
                <a:effectLst/>
                <a:highlight>
                  <a:srgbClr val="FFFFFF"/>
                </a:highlight>
                <a:latin typeface="Constantia" panose="02030602050306030303" pitchFamily="18" charset="0"/>
              </a:rPr>
              <a:t>Motor tract: corticospinal (pyramidal) tract (the most ventral)</a:t>
            </a:r>
          </a:p>
          <a:p>
            <a:pPr>
              <a:buFont typeface="Arial" panose="020B0604020202020204" pitchFamily="34" charset="0"/>
              <a:buChar char="•"/>
            </a:pPr>
            <a:r>
              <a:rPr lang="en-GB" b="0" i="0" dirty="0">
                <a:effectLst/>
                <a:highlight>
                  <a:srgbClr val="FFFFFF"/>
                </a:highlight>
                <a:latin typeface="Constantia" panose="02030602050306030303" pitchFamily="18" charset="0"/>
              </a:rPr>
              <a:t>Sensory tracts: </a:t>
            </a:r>
            <a:br>
              <a:rPr lang="en-GB" b="0" i="0" dirty="0">
                <a:effectLst/>
                <a:highlight>
                  <a:srgbClr val="FFFFFF"/>
                </a:highlight>
                <a:latin typeface="Constantia" panose="02030602050306030303" pitchFamily="18" charset="0"/>
              </a:rPr>
            </a:br>
            <a:r>
              <a:rPr lang="en-GB" b="0" i="0" dirty="0">
                <a:effectLst/>
                <a:highlight>
                  <a:srgbClr val="FFFFFF"/>
                </a:highlight>
                <a:latin typeface="Constantia" panose="02030602050306030303" pitchFamily="18" charset="0"/>
              </a:rPr>
              <a:t>- cuneate fascicle, gracile fascicle, medial lemniscus (dorsal to pyramidal tract)</a:t>
            </a:r>
            <a:r>
              <a:rPr lang="en-GB" dirty="0">
                <a:highlight>
                  <a:srgbClr val="FFFFFF"/>
                </a:highlight>
                <a:latin typeface="Constantia" panose="02030602050306030303" pitchFamily="18" charset="0"/>
              </a:rPr>
              <a:t> </a:t>
            </a:r>
            <a:br>
              <a:rPr lang="en-GB" b="0" i="0" dirty="0">
                <a:effectLst/>
                <a:highlight>
                  <a:srgbClr val="FFFFFF"/>
                </a:highlight>
                <a:latin typeface="Constantia" panose="02030602050306030303" pitchFamily="18" charset="0"/>
              </a:rPr>
            </a:br>
            <a:r>
              <a:rPr lang="en-GB" b="0" i="0" dirty="0">
                <a:effectLst/>
                <a:highlight>
                  <a:srgbClr val="FFFFFF"/>
                </a:highlight>
                <a:latin typeface="Constantia" panose="02030602050306030303" pitchFamily="18" charset="0"/>
              </a:rPr>
              <a:t>- </a:t>
            </a:r>
            <a:r>
              <a:rPr lang="en-GB" dirty="0">
                <a:highlight>
                  <a:srgbClr val="FFFFFF"/>
                </a:highlight>
                <a:latin typeface="Constantia" panose="02030602050306030303" pitchFamily="18" charset="0"/>
              </a:rPr>
              <a:t>inferior cerebellar peduncle (passes lateral to MLF) - white matter mass that contains</a:t>
            </a:r>
            <a:br>
              <a:rPr lang="en-GB" dirty="0">
                <a:highlight>
                  <a:srgbClr val="FFFFFF"/>
                </a:highlight>
                <a:latin typeface="Constantia" panose="02030602050306030303" pitchFamily="18" charset="0"/>
              </a:rPr>
            </a:br>
            <a:r>
              <a:rPr lang="en-GB" dirty="0">
                <a:highlight>
                  <a:srgbClr val="FFFFFF"/>
                </a:highlight>
                <a:latin typeface="Constantia" panose="02030602050306030303" pitchFamily="18" charset="0"/>
              </a:rPr>
              <a:t>   the tracts connecting the spinal cord with the brainstem and cerebellum. These tracts</a:t>
            </a:r>
            <a:br>
              <a:rPr lang="en-GB" dirty="0">
                <a:highlight>
                  <a:srgbClr val="FFFFFF"/>
                </a:highlight>
                <a:latin typeface="Constantia" panose="02030602050306030303" pitchFamily="18" charset="0"/>
              </a:rPr>
            </a:br>
            <a:r>
              <a:rPr lang="en-GB" dirty="0">
                <a:highlight>
                  <a:srgbClr val="FFFFFF"/>
                </a:highlight>
                <a:latin typeface="Constantia" panose="02030602050306030303" pitchFamily="18" charset="0"/>
              </a:rPr>
              <a:t>   carry proprioceptive somatosensory </a:t>
            </a:r>
            <a:r>
              <a:rPr lang="en-GB" dirty="0" err="1">
                <a:highlight>
                  <a:srgbClr val="FFFFFF"/>
                </a:highlight>
                <a:latin typeface="Constantia" panose="02030602050306030303" pitchFamily="18" charset="0"/>
              </a:rPr>
              <a:t>fibers</a:t>
            </a:r>
            <a:r>
              <a:rPr lang="en-GB" dirty="0">
                <a:highlight>
                  <a:srgbClr val="FFFFFF"/>
                </a:highlight>
                <a:latin typeface="Constantia" panose="02030602050306030303" pitchFamily="18" charset="0"/>
              </a:rPr>
              <a:t>, as well as outputs from the cerebellum that</a:t>
            </a:r>
            <a:br>
              <a:rPr lang="en-GB" dirty="0">
                <a:highlight>
                  <a:srgbClr val="FFFFFF"/>
                </a:highlight>
                <a:latin typeface="Constantia" panose="02030602050306030303" pitchFamily="18" charset="0"/>
              </a:rPr>
            </a:br>
            <a:r>
              <a:rPr lang="en-GB" dirty="0">
                <a:highlight>
                  <a:srgbClr val="FFFFFF"/>
                </a:highlight>
                <a:latin typeface="Constantia" panose="02030602050306030303" pitchFamily="18" charset="0"/>
              </a:rPr>
              <a:t>   regulate posture and balance of the body.</a:t>
            </a:r>
          </a:p>
          <a:p>
            <a:r>
              <a:rPr lang="en-GB" dirty="0">
                <a:highlight>
                  <a:srgbClr val="FFFFFF"/>
                </a:highlight>
                <a:latin typeface="Constantia" panose="02030602050306030303" pitchFamily="18" charset="0"/>
              </a:rPr>
              <a:t>-  </a:t>
            </a:r>
            <a:r>
              <a:rPr lang="en-GB" b="0" i="0" dirty="0">
                <a:effectLst/>
                <a:highlight>
                  <a:srgbClr val="FFFFFF"/>
                </a:highlight>
                <a:latin typeface="Constantia" panose="02030602050306030303" pitchFamily="18" charset="0"/>
              </a:rPr>
              <a:t>spinal tract of the trigeminal nerve – </a:t>
            </a:r>
            <a:r>
              <a:rPr lang="en-GB" dirty="0">
                <a:highlight>
                  <a:srgbClr val="FFFFFF"/>
                </a:highlight>
                <a:latin typeface="Constantia" panose="02030602050306030303" pitchFamily="18" charset="0"/>
              </a:rPr>
              <a:t>c</a:t>
            </a:r>
            <a:r>
              <a:rPr lang="en-GB" b="0" i="0" dirty="0">
                <a:effectLst/>
                <a:highlight>
                  <a:srgbClr val="FFFFFF"/>
                </a:highlight>
                <a:latin typeface="Constantia" panose="02030602050306030303" pitchFamily="18" charset="0"/>
              </a:rPr>
              <a:t>ourses ventral to inferior cerebellar peduncle that</a:t>
            </a:r>
            <a:br>
              <a:rPr lang="en-GB" b="0" i="0" dirty="0">
                <a:effectLst/>
                <a:highlight>
                  <a:srgbClr val="FFFFFF"/>
                </a:highlight>
                <a:latin typeface="Constantia" panose="02030602050306030303" pitchFamily="18" charset="0"/>
              </a:rPr>
            </a:br>
            <a:r>
              <a:rPr lang="en-GB" b="0" i="0" dirty="0">
                <a:effectLst/>
                <a:highlight>
                  <a:srgbClr val="FFFFFF"/>
                </a:highlight>
                <a:latin typeface="Constantia" panose="02030602050306030303" pitchFamily="18" charset="0"/>
              </a:rPr>
              <a:t>    </a:t>
            </a:r>
            <a:r>
              <a:rPr lang="en-GB" dirty="0">
                <a:highlight>
                  <a:srgbClr val="FFFFFF"/>
                </a:highlight>
                <a:latin typeface="Constantia" panose="02030602050306030303" pitchFamily="18" charset="0"/>
              </a:rPr>
              <a:t>carries the sensory information from the face to the spinal nucleus of trigeminal nerve</a:t>
            </a:r>
            <a:r>
              <a:rPr lang="en-GB" dirty="0">
                <a:solidFill>
                  <a:srgbClr val="495354"/>
                </a:solidFill>
                <a:highlight>
                  <a:srgbClr val="FFFFFF"/>
                </a:highlight>
                <a:latin typeface="Constantia" panose="02030602050306030303" pitchFamily="18" charset="0"/>
              </a:rPr>
              <a:t>.</a:t>
            </a:r>
            <a:r>
              <a:rPr lang="en-GB" b="0" i="0" dirty="0">
                <a:effectLst/>
                <a:highlight>
                  <a:srgbClr val="FFFFFF"/>
                </a:highlight>
                <a:latin typeface="Constantia" panose="02030602050306030303" pitchFamily="18" charset="0"/>
              </a:rPr>
              <a:t> - spinocerebellar tract - </a:t>
            </a:r>
            <a:r>
              <a:rPr lang="en-GB" dirty="0">
                <a:highlight>
                  <a:srgbClr val="FFFFFF"/>
                </a:highlight>
                <a:latin typeface="Constantia" panose="02030602050306030303" pitchFamily="18" charset="0"/>
              </a:rPr>
              <a:t>lies anterior to the lateral lenticular nucleus. It carries</a:t>
            </a:r>
            <a:br>
              <a:rPr lang="en-GB" dirty="0">
                <a:highlight>
                  <a:srgbClr val="FFFFFF"/>
                </a:highlight>
                <a:latin typeface="Constantia" panose="02030602050306030303" pitchFamily="18" charset="0"/>
              </a:rPr>
            </a:br>
            <a:r>
              <a:rPr lang="en-GB" dirty="0">
                <a:highlight>
                  <a:srgbClr val="FFFFFF"/>
                </a:highlight>
                <a:latin typeface="Constantia" panose="02030602050306030303" pitchFamily="18" charset="0"/>
              </a:rPr>
              <a:t>    proprioceptive information from the skeletal muscle to the cerebellum.</a:t>
            </a:r>
          </a:p>
          <a:p>
            <a:r>
              <a:rPr lang="en-GB" b="0" i="0" dirty="0">
                <a:effectLst/>
                <a:highlight>
                  <a:srgbClr val="FFFFFF"/>
                </a:highlight>
                <a:latin typeface="Constantia" panose="02030602050306030303" pitchFamily="18" charset="0"/>
              </a:rPr>
              <a:t>- spinothalamic tract - </a:t>
            </a:r>
            <a:r>
              <a:rPr lang="en-GB" dirty="0">
                <a:highlight>
                  <a:srgbClr val="FFFFFF"/>
                </a:highlight>
                <a:latin typeface="Constantia" panose="02030602050306030303" pitchFamily="18" charset="0"/>
              </a:rPr>
              <a:t>passes medial and ventral to the spinocerebellar tract. It conveys</a:t>
            </a:r>
            <a:br>
              <a:rPr lang="en-GB" dirty="0">
                <a:highlight>
                  <a:srgbClr val="FFFFFF"/>
                </a:highlight>
                <a:latin typeface="Constantia" panose="02030602050306030303" pitchFamily="18" charset="0"/>
              </a:rPr>
            </a:br>
            <a:r>
              <a:rPr lang="en-GB" dirty="0">
                <a:highlight>
                  <a:srgbClr val="FFFFFF"/>
                </a:highlight>
                <a:latin typeface="Constantia" panose="02030602050306030303" pitchFamily="18" charset="0"/>
              </a:rPr>
              <a:t>   the information about pain and temperature from the contralateral side of the body to</a:t>
            </a:r>
            <a:br>
              <a:rPr lang="en-GB" dirty="0">
                <a:highlight>
                  <a:srgbClr val="FFFFFF"/>
                </a:highlight>
                <a:latin typeface="Constantia" panose="02030602050306030303" pitchFamily="18" charset="0"/>
              </a:rPr>
            </a:br>
            <a:r>
              <a:rPr lang="en-GB" dirty="0">
                <a:highlight>
                  <a:srgbClr val="FFFFFF"/>
                </a:highlight>
                <a:latin typeface="Constantia" panose="02030602050306030303" pitchFamily="18" charset="0"/>
              </a:rPr>
              <a:t>   the thalamus. </a:t>
            </a:r>
          </a:p>
          <a:p>
            <a:pPr>
              <a:buFont typeface="Arial" panose="020B0604020202020204" pitchFamily="34" charset="0"/>
              <a:buChar char="•"/>
            </a:pPr>
            <a:r>
              <a:rPr lang="en-GB" b="0" i="0" dirty="0">
                <a:effectLst/>
                <a:highlight>
                  <a:srgbClr val="FFFFFF"/>
                </a:highlight>
                <a:latin typeface="Constantia" panose="02030602050306030303" pitchFamily="18" charset="0"/>
              </a:rPr>
              <a:t> The medulla oblongata is also traversed by the medial longitudinal fascicle (MLF),</a:t>
            </a:r>
            <a:br>
              <a:rPr lang="en-GB" b="0" i="0" dirty="0">
                <a:effectLst/>
                <a:highlight>
                  <a:srgbClr val="FFFFFF"/>
                </a:highlight>
                <a:latin typeface="Constantia" panose="02030602050306030303" pitchFamily="18" charset="0"/>
              </a:rPr>
            </a:br>
            <a:r>
              <a:rPr lang="en-GB" b="0" i="0" dirty="0">
                <a:effectLst/>
                <a:highlight>
                  <a:srgbClr val="FFFFFF"/>
                </a:highlight>
                <a:latin typeface="Constantia" panose="02030602050306030303" pitchFamily="18" charset="0"/>
              </a:rPr>
              <a:t>   which connects the nuclei of the oculomotor, trochlear and abducens nerves and makes</a:t>
            </a:r>
            <a:br>
              <a:rPr lang="en-GB" b="0" i="0" dirty="0">
                <a:effectLst/>
                <a:highlight>
                  <a:srgbClr val="FFFFFF"/>
                </a:highlight>
                <a:latin typeface="Constantia" panose="02030602050306030303" pitchFamily="18" charset="0"/>
              </a:rPr>
            </a:br>
            <a:r>
              <a:rPr lang="en-GB" b="0" i="0" dirty="0">
                <a:effectLst/>
                <a:highlight>
                  <a:srgbClr val="FFFFFF"/>
                </a:highlight>
                <a:latin typeface="Constantia" panose="02030602050306030303" pitchFamily="18" charset="0"/>
              </a:rPr>
              <a:t>   sure that the movements of the </a:t>
            </a:r>
            <a:r>
              <a:rPr lang="en-GB" b="0" i="0" u="sng" dirty="0">
                <a:effectLst/>
                <a:highlight>
                  <a:srgbClr val="FFFFFF"/>
                </a:highlight>
                <a:latin typeface="Constantia" panose="02030602050306030303" pitchFamily="18" charset="0"/>
                <a:hlinkClick r:id="rId2">
                  <a:extLst>
                    <a:ext uri="{A12FA001-AC4F-418D-AE19-62706E023703}">
                      <ahyp:hlinkClr xmlns:ahyp="http://schemas.microsoft.com/office/drawing/2018/hyperlinkcolor" val="tx"/>
                    </a:ext>
                  </a:extLst>
                </a:hlinkClick>
              </a:rPr>
              <a:t>eyes</a:t>
            </a:r>
            <a:r>
              <a:rPr lang="en-GB" b="0" i="0" dirty="0">
                <a:effectLst/>
                <a:highlight>
                  <a:srgbClr val="FFFFFF"/>
                </a:highlight>
                <a:latin typeface="Constantia" panose="02030602050306030303" pitchFamily="18" charset="0"/>
              </a:rPr>
              <a:t> are well coordinated relative to the visual stimulus</a:t>
            </a:r>
            <a:br>
              <a:rPr lang="en-GB" b="0" i="0" dirty="0">
                <a:effectLst/>
                <a:highlight>
                  <a:srgbClr val="FFFFFF"/>
                </a:highlight>
                <a:latin typeface="Constantia" panose="02030602050306030303" pitchFamily="18" charset="0"/>
              </a:rPr>
            </a:br>
            <a:r>
              <a:rPr lang="en-GB" b="0" i="0" dirty="0">
                <a:effectLst/>
                <a:highlight>
                  <a:srgbClr val="FFFFFF"/>
                </a:highlight>
                <a:latin typeface="Constantia" panose="02030602050306030303" pitchFamily="18" charset="0"/>
              </a:rPr>
              <a:t>   (saccadic eye movements) – courses dorsal to medial lemniscus</a:t>
            </a:r>
          </a:p>
        </p:txBody>
      </p:sp>
      <p:sp>
        <p:nvSpPr>
          <p:cNvPr id="4" name="Rectangle 3">
            <a:extLst>
              <a:ext uri="{FF2B5EF4-FFF2-40B4-BE49-F238E27FC236}">
                <a16:creationId xmlns:a16="http://schemas.microsoft.com/office/drawing/2014/main" id="{342B4CC3-6677-0A99-4C22-8C17A2692BEF}"/>
              </a:ext>
            </a:extLst>
          </p:cNvPr>
          <p:cNvSpPr txBox="1">
            <a:spLocks noChangeArrowheads="1"/>
          </p:cNvSpPr>
          <p:nvPr/>
        </p:nvSpPr>
        <p:spPr bwMode="auto">
          <a:xfrm>
            <a:off x="395536" y="-27384"/>
            <a:ext cx="8727124"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600" kern="1200">
                <a:solidFill>
                  <a:schemeClr val="tx2"/>
                </a:solidFill>
                <a:latin typeface="+mj-lt"/>
                <a:ea typeface="+mj-ea"/>
                <a:cs typeface="+mj-cs"/>
              </a:defRPr>
            </a:lvl1pPr>
            <a:lvl2pPr algn="ctr" rtl="0" eaLnBrk="0" fontAlgn="base" hangingPunct="0">
              <a:spcBef>
                <a:spcPct val="0"/>
              </a:spcBef>
              <a:spcAft>
                <a:spcPct val="0"/>
              </a:spcAft>
              <a:defRPr sz="3600">
                <a:solidFill>
                  <a:schemeClr val="tx2"/>
                </a:solidFill>
                <a:latin typeface="Arial" panose="020B0604020202020204" pitchFamily="34" charset="0"/>
              </a:defRPr>
            </a:lvl2pPr>
            <a:lvl3pPr algn="ctr" rtl="0" eaLnBrk="0" fontAlgn="base" hangingPunct="0">
              <a:spcBef>
                <a:spcPct val="0"/>
              </a:spcBef>
              <a:spcAft>
                <a:spcPct val="0"/>
              </a:spcAft>
              <a:defRPr sz="3600">
                <a:solidFill>
                  <a:schemeClr val="tx2"/>
                </a:solidFill>
                <a:latin typeface="Arial" panose="020B0604020202020204" pitchFamily="34" charset="0"/>
              </a:defRPr>
            </a:lvl3pPr>
            <a:lvl4pPr algn="ctr" rtl="0" eaLnBrk="0" fontAlgn="base" hangingPunct="0">
              <a:spcBef>
                <a:spcPct val="0"/>
              </a:spcBef>
              <a:spcAft>
                <a:spcPct val="0"/>
              </a:spcAft>
              <a:defRPr sz="3600">
                <a:solidFill>
                  <a:schemeClr val="tx2"/>
                </a:solidFill>
                <a:latin typeface="Arial" panose="020B0604020202020204" pitchFamily="34" charset="0"/>
              </a:defRPr>
            </a:lvl4pPr>
            <a:lvl5pPr algn="ctr" rtl="0" eaLnBrk="0" fontAlgn="base" hangingPunct="0">
              <a:spcBef>
                <a:spcPct val="0"/>
              </a:spcBef>
              <a:spcAft>
                <a:spcPct val="0"/>
              </a:spcAft>
              <a:defRPr sz="3600">
                <a:solidFill>
                  <a:schemeClr val="tx2"/>
                </a:solidFill>
                <a:latin typeface="Arial" panose="020B0604020202020204" pitchFamily="34" charset="0"/>
              </a:defRPr>
            </a:lvl5pPr>
            <a:lvl6pPr marL="457200" algn="ctr" rtl="0" eaLnBrk="0" fontAlgn="base" hangingPunct="0">
              <a:spcBef>
                <a:spcPct val="0"/>
              </a:spcBef>
              <a:spcAft>
                <a:spcPct val="0"/>
              </a:spcAft>
              <a:defRPr sz="3600">
                <a:solidFill>
                  <a:schemeClr val="tx2"/>
                </a:solidFill>
                <a:latin typeface="Arial" panose="020B0604020202020204" pitchFamily="34" charset="0"/>
              </a:defRPr>
            </a:lvl6pPr>
            <a:lvl7pPr marL="914400" algn="ctr" rtl="0" eaLnBrk="0" fontAlgn="base" hangingPunct="0">
              <a:spcBef>
                <a:spcPct val="0"/>
              </a:spcBef>
              <a:spcAft>
                <a:spcPct val="0"/>
              </a:spcAft>
              <a:defRPr sz="3600">
                <a:solidFill>
                  <a:schemeClr val="tx2"/>
                </a:solidFill>
                <a:latin typeface="Arial" panose="020B0604020202020204" pitchFamily="34" charset="0"/>
              </a:defRPr>
            </a:lvl7pPr>
            <a:lvl8pPr marL="1371600" algn="ctr" rtl="0" eaLnBrk="0" fontAlgn="base" hangingPunct="0">
              <a:spcBef>
                <a:spcPct val="0"/>
              </a:spcBef>
              <a:spcAft>
                <a:spcPct val="0"/>
              </a:spcAft>
              <a:defRPr sz="3600">
                <a:solidFill>
                  <a:schemeClr val="tx2"/>
                </a:solidFill>
                <a:latin typeface="Arial" panose="020B0604020202020204" pitchFamily="34" charset="0"/>
              </a:defRPr>
            </a:lvl8pPr>
            <a:lvl9pPr marL="1828800" algn="ctr" rtl="0" eaLnBrk="0" fontAlgn="base" hangingPunct="0">
              <a:spcBef>
                <a:spcPct val="0"/>
              </a:spcBef>
              <a:spcAft>
                <a:spcPct val="0"/>
              </a:spcAft>
              <a:defRPr sz="3600">
                <a:solidFill>
                  <a:schemeClr val="tx2"/>
                </a:solidFill>
                <a:latin typeface="Arial" panose="020B0604020202020204" pitchFamily="34" charset="0"/>
              </a:defRPr>
            </a:lvl9pPr>
          </a:lstStyle>
          <a:p>
            <a:pPr eaLnBrk="1" hangingPunct="1"/>
            <a:r>
              <a:rPr lang="en-US" sz="3200" b="1" u="sng" dirty="0">
                <a:latin typeface="Constantia" panose="02030602050306030303" pitchFamily="18" charset="0"/>
              </a:rPr>
              <a:t>White matter of medulla Oblongata</a:t>
            </a:r>
          </a:p>
        </p:txBody>
      </p:sp>
    </p:spTree>
    <p:extLst>
      <p:ext uri="{BB962C8B-B14F-4D97-AF65-F5344CB8AC3E}">
        <p14:creationId xmlns:p14="http://schemas.microsoft.com/office/powerpoint/2010/main" val="95655058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F4DE3A1-0694-F0DF-4CB1-4C308F8AFA26}"/>
              </a:ext>
            </a:extLst>
          </p:cNvPr>
          <p:cNvSpPr txBox="1"/>
          <p:nvPr/>
        </p:nvSpPr>
        <p:spPr>
          <a:xfrm>
            <a:off x="36553" y="476672"/>
            <a:ext cx="9001000" cy="6324808"/>
          </a:xfrm>
          <a:prstGeom prst="rect">
            <a:avLst/>
          </a:prstGeom>
          <a:noFill/>
        </p:spPr>
        <p:txBody>
          <a:bodyPr wrap="square">
            <a:spAutoFit/>
          </a:bodyPr>
          <a:lstStyle/>
          <a:p>
            <a:pPr algn="l"/>
            <a:r>
              <a:rPr lang="en-GB" sz="1700" b="0" i="0" dirty="0">
                <a:effectLst/>
                <a:highlight>
                  <a:srgbClr val="FFFFFF"/>
                </a:highlight>
                <a:latin typeface="Constantia" panose="02030602050306030303" pitchFamily="18" charset="0"/>
              </a:rPr>
              <a:t>- The tracts within the pons are usually grouped as either transverse or longitudinal. </a:t>
            </a:r>
            <a:br>
              <a:rPr lang="en-GB" sz="1700" b="0" i="0" dirty="0">
                <a:effectLst/>
                <a:highlight>
                  <a:srgbClr val="FFFFFF"/>
                </a:highlight>
                <a:latin typeface="Constantia" panose="02030602050306030303" pitchFamily="18" charset="0"/>
              </a:rPr>
            </a:br>
            <a:r>
              <a:rPr lang="en-GB" sz="1700" b="0" i="0" dirty="0">
                <a:effectLst/>
                <a:highlight>
                  <a:srgbClr val="FFFFFF"/>
                </a:highlight>
                <a:latin typeface="Constantia" panose="02030602050306030303" pitchFamily="18" charset="0"/>
              </a:rPr>
              <a:t>- The </a:t>
            </a:r>
            <a:r>
              <a:rPr lang="en-GB" sz="1700" b="0" i="0" u="sng" dirty="0">
                <a:effectLst/>
                <a:highlight>
                  <a:srgbClr val="FFFFFF"/>
                </a:highlight>
                <a:latin typeface="Constantia" panose="02030602050306030303" pitchFamily="18" charset="0"/>
              </a:rPr>
              <a:t>transverse tracts </a:t>
            </a:r>
            <a:r>
              <a:rPr lang="en-GB" sz="1700" b="0" i="0" dirty="0">
                <a:effectLst/>
                <a:highlight>
                  <a:srgbClr val="FFFFFF"/>
                </a:highlight>
                <a:latin typeface="Constantia" panose="02030602050306030303" pitchFamily="18" charset="0"/>
              </a:rPr>
              <a:t>consist of </a:t>
            </a:r>
            <a:r>
              <a:rPr lang="en-GB" sz="1700" b="0" i="0" dirty="0" err="1">
                <a:effectLst/>
                <a:highlight>
                  <a:srgbClr val="FFFFFF"/>
                </a:highlight>
                <a:latin typeface="Constantia" panose="02030602050306030303" pitchFamily="18" charset="0"/>
              </a:rPr>
              <a:t>fibers</a:t>
            </a:r>
            <a:r>
              <a:rPr lang="en-GB" sz="1700" b="0" i="0" dirty="0">
                <a:effectLst/>
                <a:highlight>
                  <a:srgbClr val="FFFFFF"/>
                </a:highlight>
                <a:latin typeface="Constantia" panose="02030602050306030303" pitchFamily="18" charset="0"/>
              </a:rPr>
              <a:t> of the cochlear nucleus and the pontocerebellar</a:t>
            </a:r>
            <a:r>
              <a:rPr lang="en-GB" sz="1700" dirty="0">
                <a:highlight>
                  <a:srgbClr val="FFFFFF"/>
                </a:highlight>
                <a:latin typeface="Constantia" panose="02030602050306030303" pitchFamily="18" charset="0"/>
              </a:rPr>
              <a:t> </a:t>
            </a:r>
            <a:r>
              <a:rPr lang="en-GB" sz="1700" b="0" i="0" dirty="0">
                <a:effectLst/>
                <a:highlight>
                  <a:srgbClr val="FFFFFF"/>
                </a:highlight>
                <a:latin typeface="Constantia" panose="02030602050306030303" pitchFamily="18" charset="0"/>
              </a:rPr>
              <a:t>tracts.</a:t>
            </a:r>
          </a:p>
          <a:p>
            <a:pPr algn="l"/>
            <a:r>
              <a:rPr lang="en-GB" sz="1700" b="0" i="0" dirty="0">
                <a:effectLst/>
                <a:highlight>
                  <a:srgbClr val="FFFFFF"/>
                </a:highlight>
                <a:latin typeface="Constantia" panose="02030602050306030303" pitchFamily="18" charset="0"/>
              </a:rPr>
              <a:t>- The </a:t>
            </a:r>
            <a:r>
              <a:rPr lang="en-GB" sz="1700" b="0" i="0" u="sng" dirty="0">
                <a:effectLst/>
                <a:highlight>
                  <a:srgbClr val="FFFFFF"/>
                </a:highlight>
                <a:latin typeface="Constantia" panose="02030602050306030303" pitchFamily="18" charset="0"/>
              </a:rPr>
              <a:t>longitudinal tracts </a:t>
            </a:r>
            <a:r>
              <a:rPr lang="en-GB" sz="1700" b="0" i="0" dirty="0">
                <a:effectLst/>
                <a:highlight>
                  <a:srgbClr val="FFFFFF"/>
                </a:highlight>
                <a:latin typeface="Constantia" panose="02030602050306030303" pitchFamily="18" charset="0"/>
              </a:rPr>
              <a:t>are further </a:t>
            </a:r>
            <a:r>
              <a:rPr lang="en-GB" sz="1700" b="0" i="0" dirty="0" err="1">
                <a:effectLst/>
                <a:highlight>
                  <a:srgbClr val="FFFFFF"/>
                </a:highlight>
                <a:latin typeface="Constantia" panose="02030602050306030303" pitchFamily="18" charset="0"/>
              </a:rPr>
              <a:t>subgrouped</a:t>
            </a:r>
            <a:r>
              <a:rPr lang="en-GB" sz="1700" b="0" i="0" dirty="0">
                <a:effectLst/>
                <a:highlight>
                  <a:srgbClr val="FFFFFF"/>
                </a:highlight>
                <a:latin typeface="Constantia" panose="02030602050306030303" pitchFamily="18" charset="0"/>
              </a:rPr>
              <a:t> into ascending and descending </a:t>
            </a:r>
            <a:r>
              <a:rPr lang="en-GB" sz="1700" b="0" i="0" dirty="0" err="1">
                <a:effectLst/>
                <a:highlight>
                  <a:srgbClr val="FFFFFF"/>
                </a:highlight>
                <a:latin typeface="Constantia" panose="02030602050306030303" pitchFamily="18" charset="0"/>
              </a:rPr>
              <a:t>fibers</a:t>
            </a:r>
            <a:r>
              <a:rPr lang="en-GB" sz="1700" dirty="0">
                <a:highlight>
                  <a:srgbClr val="FFFFFF"/>
                </a:highlight>
                <a:latin typeface="Constantia" panose="02030602050306030303" pitchFamily="18" charset="0"/>
              </a:rPr>
              <a:t>:</a:t>
            </a:r>
            <a:endParaRPr lang="en-GB" sz="1700" b="0" i="0" dirty="0">
              <a:effectLst/>
              <a:highlight>
                <a:srgbClr val="FFFFFF"/>
              </a:highlight>
              <a:latin typeface="Constantia" panose="02030602050306030303" pitchFamily="18" charset="0"/>
            </a:endParaRPr>
          </a:p>
          <a:p>
            <a:pPr algn="l">
              <a:buFont typeface="Arial" panose="020B0604020202020204" pitchFamily="34" charset="0"/>
              <a:buChar char="•"/>
            </a:pPr>
            <a:r>
              <a:rPr lang="en-GB" sz="1700" b="0" i="0" dirty="0">
                <a:effectLst/>
                <a:highlight>
                  <a:srgbClr val="FFFFFF"/>
                </a:highlight>
                <a:latin typeface="Constantia" panose="02030602050306030303" pitchFamily="18" charset="0"/>
              </a:rPr>
              <a:t>The ascending </a:t>
            </a:r>
            <a:r>
              <a:rPr lang="en-GB" sz="1700" b="0" i="0" dirty="0" err="1">
                <a:effectLst/>
                <a:highlight>
                  <a:srgbClr val="FFFFFF"/>
                </a:highlight>
                <a:latin typeface="Constantia" panose="02030602050306030303" pitchFamily="18" charset="0"/>
              </a:rPr>
              <a:t>fibers</a:t>
            </a:r>
            <a:r>
              <a:rPr lang="en-GB" sz="1700" b="0" i="0" dirty="0">
                <a:effectLst/>
                <a:highlight>
                  <a:srgbClr val="FFFFFF"/>
                </a:highlight>
                <a:latin typeface="Constantia" panose="02030602050306030303" pitchFamily="18" charset="0"/>
              </a:rPr>
              <a:t> consist of the:</a:t>
            </a:r>
            <a:br>
              <a:rPr lang="en-GB" sz="1700" b="0" i="0" dirty="0">
                <a:effectLst/>
                <a:highlight>
                  <a:srgbClr val="FFFFFF"/>
                </a:highlight>
                <a:latin typeface="Constantia" panose="02030602050306030303" pitchFamily="18" charset="0"/>
              </a:rPr>
            </a:br>
            <a:r>
              <a:rPr lang="en-GB" sz="1700" b="0" i="0" dirty="0">
                <a:effectLst/>
                <a:highlight>
                  <a:srgbClr val="FFFFFF"/>
                </a:highlight>
                <a:latin typeface="Constantia" panose="02030602050306030303" pitchFamily="18" charset="0"/>
              </a:rPr>
              <a:t>   - medial lemniscus (runs posterior to the corticospinal tract)</a:t>
            </a:r>
            <a:br>
              <a:rPr lang="en-GB" sz="1700" b="0" i="0" dirty="0">
                <a:effectLst/>
                <a:highlight>
                  <a:srgbClr val="FFFFFF"/>
                </a:highlight>
                <a:latin typeface="Constantia" panose="02030602050306030303" pitchFamily="18" charset="0"/>
              </a:rPr>
            </a:br>
            <a:r>
              <a:rPr lang="en-GB" sz="1700" b="0" i="0" dirty="0">
                <a:effectLst/>
                <a:highlight>
                  <a:srgbClr val="FFFFFF"/>
                </a:highlight>
                <a:latin typeface="Constantia" panose="02030602050306030303" pitchFamily="18" charset="0"/>
              </a:rPr>
              <a:t>  - lateral lemniscus (runs lateral to the spinothalamic tract in the ventral aspect of the</a:t>
            </a:r>
            <a:br>
              <a:rPr lang="en-GB" sz="1700" b="0" i="0" dirty="0">
                <a:effectLst/>
                <a:highlight>
                  <a:srgbClr val="FFFFFF"/>
                </a:highlight>
                <a:latin typeface="Constantia" panose="02030602050306030303" pitchFamily="18" charset="0"/>
              </a:rPr>
            </a:br>
            <a:r>
              <a:rPr lang="en-GB" sz="1700" b="0" i="0" dirty="0">
                <a:effectLst/>
                <a:highlight>
                  <a:srgbClr val="FFFFFF"/>
                </a:highlight>
                <a:latin typeface="Constantia" panose="02030602050306030303" pitchFamily="18" charset="0"/>
              </a:rPr>
              <a:t>    pontine tegmentum and is the part of auditory pathway), </a:t>
            </a:r>
            <a:br>
              <a:rPr lang="en-GB" sz="1700" b="0" i="0" dirty="0">
                <a:effectLst/>
                <a:highlight>
                  <a:srgbClr val="FFFFFF"/>
                </a:highlight>
                <a:latin typeface="Constantia" panose="02030602050306030303" pitchFamily="18" charset="0"/>
              </a:rPr>
            </a:br>
            <a:r>
              <a:rPr lang="en-GB" sz="1700" b="0" i="0" dirty="0">
                <a:effectLst/>
                <a:highlight>
                  <a:srgbClr val="FFFFFF"/>
                </a:highlight>
                <a:latin typeface="Constantia" panose="02030602050306030303" pitchFamily="18" charset="0"/>
              </a:rPr>
              <a:t>  - spinothalamic tract (spinal</a:t>
            </a:r>
            <a:r>
              <a:rPr lang="en-GB" sz="1700" dirty="0">
                <a:highlight>
                  <a:srgbClr val="FFFFFF"/>
                </a:highlight>
                <a:latin typeface="Constantia" panose="02030602050306030303" pitchFamily="18" charset="0"/>
              </a:rPr>
              <a:t> </a:t>
            </a:r>
            <a:r>
              <a:rPr lang="en-GB" sz="1700" b="0" i="0" dirty="0">
                <a:effectLst/>
                <a:highlight>
                  <a:srgbClr val="FFFFFF"/>
                </a:highlight>
                <a:latin typeface="Constantia" panose="02030602050306030303" pitchFamily="18" charset="0"/>
              </a:rPr>
              <a:t>lemniscus) (ascends within the ventral aspect of the</a:t>
            </a:r>
            <a:br>
              <a:rPr lang="en-GB" sz="1700" b="0" i="0" dirty="0">
                <a:effectLst/>
                <a:highlight>
                  <a:srgbClr val="FFFFFF"/>
                </a:highlight>
                <a:latin typeface="Constantia" panose="02030602050306030303" pitchFamily="18" charset="0"/>
              </a:rPr>
            </a:br>
            <a:r>
              <a:rPr lang="en-GB" sz="1700" b="0" i="0" dirty="0">
                <a:effectLst/>
                <a:highlight>
                  <a:srgbClr val="FFFFFF"/>
                </a:highlight>
                <a:latin typeface="Constantia" panose="02030602050306030303" pitchFamily="18" charset="0"/>
              </a:rPr>
              <a:t>     pontine tegmentum between the medial and lateral lemnisci</a:t>
            </a:r>
            <a:r>
              <a:rPr lang="en-GB" sz="1700" dirty="0">
                <a:solidFill>
                  <a:srgbClr val="495354"/>
                </a:solidFill>
                <a:highlight>
                  <a:srgbClr val="FFFFFF"/>
                </a:highlight>
                <a:latin typeface="PlutoSansLight"/>
              </a:rPr>
              <a:t>)</a:t>
            </a:r>
            <a:br>
              <a:rPr lang="en-GB" sz="1700" dirty="0">
                <a:solidFill>
                  <a:srgbClr val="495354"/>
                </a:solidFill>
                <a:highlight>
                  <a:srgbClr val="FFFFFF"/>
                </a:highlight>
                <a:latin typeface="PlutoSansLight"/>
              </a:rPr>
            </a:br>
            <a:r>
              <a:rPr lang="en-GB" sz="1700" dirty="0">
                <a:solidFill>
                  <a:srgbClr val="495354"/>
                </a:solidFill>
                <a:highlight>
                  <a:srgbClr val="FFFFFF"/>
                </a:highlight>
                <a:latin typeface="PlutoSansLight"/>
              </a:rPr>
              <a:t>  -</a:t>
            </a:r>
            <a:r>
              <a:rPr lang="en-GB" sz="1700" dirty="0">
                <a:highlight>
                  <a:srgbClr val="FFFFFF"/>
                </a:highlight>
                <a:latin typeface="Constantia" panose="02030602050306030303" pitchFamily="18" charset="0"/>
              </a:rPr>
              <a:t> </a:t>
            </a:r>
            <a:r>
              <a:rPr lang="en-GB" sz="1700" b="0" i="0" dirty="0">
                <a:effectLst/>
                <a:highlight>
                  <a:srgbClr val="FFFFFF"/>
                </a:highlight>
                <a:latin typeface="Constantia" panose="02030602050306030303" pitchFamily="18" charset="0"/>
              </a:rPr>
              <a:t>trigeminal lemniscus (</a:t>
            </a:r>
            <a:r>
              <a:rPr lang="en-GB" sz="1700" b="0" i="0" dirty="0" err="1">
                <a:effectLst/>
                <a:highlight>
                  <a:srgbClr val="FFFFFF"/>
                </a:highlight>
                <a:latin typeface="Constantia" panose="02030602050306030303" pitchFamily="18" charset="0"/>
              </a:rPr>
              <a:t>trigeminothalamic</a:t>
            </a:r>
            <a:r>
              <a:rPr lang="en-GB" sz="1700" b="0" i="0" dirty="0">
                <a:effectLst/>
                <a:highlight>
                  <a:srgbClr val="FFFFFF"/>
                </a:highlight>
                <a:latin typeface="Constantia" panose="02030602050306030303" pitchFamily="18" charset="0"/>
              </a:rPr>
              <a:t> tract) (ascends on the lateral aspect of the</a:t>
            </a:r>
            <a:br>
              <a:rPr lang="en-GB" sz="1700" b="0" i="0" dirty="0">
                <a:effectLst/>
                <a:highlight>
                  <a:srgbClr val="FFFFFF"/>
                </a:highlight>
                <a:latin typeface="Constantia" panose="02030602050306030303" pitchFamily="18" charset="0"/>
              </a:rPr>
            </a:br>
            <a:r>
              <a:rPr lang="en-GB" sz="1700" b="0" i="0" dirty="0">
                <a:effectLst/>
                <a:highlight>
                  <a:srgbClr val="FFFFFF"/>
                </a:highlight>
                <a:latin typeface="Constantia" panose="02030602050306030303" pitchFamily="18" charset="0"/>
              </a:rPr>
              <a:t>    tegmentum</a:t>
            </a:r>
            <a:r>
              <a:rPr lang="en-GB" sz="1700" dirty="0">
                <a:solidFill>
                  <a:srgbClr val="495354"/>
                </a:solidFill>
                <a:highlight>
                  <a:srgbClr val="FFFFFF"/>
                </a:highlight>
                <a:latin typeface="PlutoSansLight"/>
              </a:rPr>
              <a:t>)</a:t>
            </a:r>
            <a:r>
              <a:rPr lang="en-GB" sz="1700" b="0" i="0" dirty="0">
                <a:effectLst/>
                <a:highlight>
                  <a:srgbClr val="FFFFFF"/>
                </a:highlight>
                <a:latin typeface="Constantia" panose="02030602050306030303" pitchFamily="18" charset="0"/>
              </a:rPr>
              <a:t> </a:t>
            </a:r>
            <a:br>
              <a:rPr lang="en-GB" sz="1700" b="0" i="0" dirty="0">
                <a:effectLst/>
                <a:highlight>
                  <a:srgbClr val="FFFFFF"/>
                </a:highlight>
                <a:latin typeface="Constantia" panose="02030602050306030303" pitchFamily="18" charset="0"/>
              </a:rPr>
            </a:br>
            <a:r>
              <a:rPr lang="en-GB" sz="1700" b="0" i="0" dirty="0">
                <a:effectLst/>
                <a:highlight>
                  <a:srgbClr val="FFFFFF"/>
                </a:highlight>
                <a:latin typeface="Constantia" panose="02030602050306030303" pitchFamily="18" charset="0"/>
              </a:rPr>
              <a:t>  - superior cerebellar peduncle (</a:t>
            </a:r>
            <a:r>
              <a:rPr lang="en-GB" sz="1700" b="0" i="0" u="sng" dirty="0">
                <a:effectLst/>
                <a:highlight>
                  <a:srgbClr val="FFFFFF"/>
                </a:highlight>
                <a:latin typeface="Constantia" panose="02030602050306030303" pitchFamily="18" charset="0"/>
              </a:rPr>
              <a:t>ascend from the cerebellum into the midbrain at the level</a:t>
            </a:r>
            <a:br>
              <a:rPr lang="en-GB" sz="1700" b="0" i="0" u="sng" dirty="0">
                <a:effectLst/>
                <a:highlight>
                  <a:srgbClr val="FFFFFF"/>
                </a:highlight>
                <a:latin typeface="Constantia" panose="02030602050306030303" pitchFamily="18" charset="0"/>
              </a:rPr>
            </a:br>
            <a:r>
              <a:rPr lang="en-GB" sz="1700" b="0" i="0" dirty="0">
                <a:effectLst/>
                <a:highlight>
                  <a:srgbClr val="FFFFFF"/>
                </a:highlight>
                <a:latin typeface="Constantia" panose="02030602050306030303" pitchFamily="18" charset="0"/>
              </a:rPr>
              <a:t>     </a:t>
            </a:r>
            <a:r>
              <a:rPr lang="en-GB" sz="1700" b="0" i="0" u="sng" dirty="0">
                <a:effectLst/>
                <a:highlight>
                  <a:srgbClr val="FFFFFF"/>
                </a:highlight>
                <a:latin typeface="Constantia" panose="02030602050306030303" pitchFamily="18" charset="0"/>
              </a:rPr>
              <a:t>of the inferior colliculus. It conveys efferent </a:t>
            </a:r>
            <a:r>
              <a:rPr lang="en-GB" sz="1700" b="0" i="0" u="sng" dirty="0" err="1">
                <a:effectLst/>
                <a:highlight>
                  <a:srgbClr val="FFFFFF"/>
                </a:highlight>
                <a:latin typeface="Constantia" panose="02030602050306030303" pitchFamily="18" charset="0"/>
              </a:rPr>
              <a:t>fibers</a:t>
            </a:r>
            <a:r>
              <a:rPr lang="en-GB" sz="1700" b="0" i="0" u="sng" dirty="0">
                <a:effectLst/>
                <a:highlight>
                  <a:srgbClr val="FFFFFF"/>
                </a:highlight>
                <a:latin typeface="Constantia" panose="02030602050306030303" pitchFamily="18" charset="0"/>
              </a:rPr>
              <a:t> from various nuclei in the</a:t>
            </a:r>
            <a:br>
              <a:rPr lang="en-GB" sz="1700" b="0" i="0" u="sng" dirty="0">
                <a:effectLst/>
                <a:highlight>
                  <a:srgbClr val="FFFFFF"/>
                </a:highlight>
                <a:latin typeface="Constantia" panose="02030602050306030303" pitchFamily="18" charset="0"/>
              </a:rPr>
            </a:br>
            <a:r>
              <a:rPr lang="en-GB" sz="1700" b="0" i="0" dirty="0">
                <a:effectLst/>
                <a:highlight>
                  <a:srgbClr val="FFFFFF"/>
                </a:highlight>
                <a:latin typeface="Constantia" panose="02030602050306030303" pitchFamily="18" charset="0"/>
              </a:rPr>
              <a:t>    </a:t>
            </a:r>
            <a:r>
              <a:rPr lang="en-GB" sz="1700" b="0" i="0" u="sng" dirty="0">
                <a:effectLst/>
                <a:highlight>
                  <a:srgbClr val="FFFFFF"/>
                </a:highlight>
                <a:latin typeface="Constantia" panose="02030602050306030303" pitchFamily="18" charset="0"/>
              </a:rPr>
              <a:t>cerebellum to the contralateral red nucleus of the midbrain and thalamus)</a:t>
            </a:r>
          </a:p>
          <a:p>
            <a:pPr algn="l">
              <a:buFont typeface="Arial" panose="020B0604020202020204" pitchFamily="34" charset="0"/>
              <a:buChar char="•"/>
            </a:pPr>
            <a:r>
              <a:rPr lang="en-GB" sz="1700" b="0" i="0" dirty="0">
                <a:effectLst/>
                <a:highlight>
                  <a:srgbClr val="FFFFFF"/>
                </a:highlight>
                <a:latin typeface="Constantia" panose="02030602050306030303" pitchFamily="18" charset="0"/>
              </a:rPr>
              <a:t>The descending tracts, which travel through the basilar pons, include:</a:t>
            </a:r>
            <a:br>
              <a:rPr lang="en-GB" sz="1700" b="0" i="0" dirty="0">
                <a:effectLst/>
                <a:highlight>
                  <a:srgbClr val="FFFFFF"/>
                </a:highlight>
                <a:latin typeface="Constantia" panose="02030602050306030303" pitchFamily="18" charset="0"/>
              </a:rPr>
            </a:br>
            <a:r>
              <a:rPr lang="en-GB" sz="1700" b="0" i="0" dirty="0">
                <a:effectLst/>
                <a:highlight>
                  <a:srgbClr val="FFFFFF"/>
                </a:highlight>
                <a:latin typeface="Constantia" panose="02030602050306030303" pitchFamily="18" charset="0"/>
              </a:rPr>
              <a:t>    - the corticospinal (within the pons, this tract appears as several separated bundles),</a:t>
            </a:r>
            <a:br>
              <a:rPr lang="en-GB" sz="1700" b="0" i="0" dirty="0">
                <a:effectLst/>
                <a:highlight>
                  <a:srgbClr val="FFFFFF"/>
                </a:highlight>
                <a:latin typeface="Constantia" panose="02030602050306030303" pitchFamily="18" charset="0"/>
              </a:rPr>
            </a:br>
            <a:r>
              <a:rPr lang="en-GB" sz="1700" b="0" i="0" dirty="0">
                <a:effectLst/>
                <a:highlight>
                  <a:srgbClr val="FFFFFF"/>
                </a:highlight>
                <a:latin typeface="Constantia" panose="02030602050306030303" pitchFamily="18" charset="0"/>
              </a:rPr>
              <a:t>     - corticobulbar (</a:t>
            </a:r>
            <a:r>
              <a:rPr lang="en-GB" sz="1700" b="0" i="0" dirty="0" err="1">
                <a:effectLst/>
                <a:highlight>
                  <a:srgbClr val="FFFFFF"/>
                </a:highlight>
                <a:latin typeface="Constantia" panose="02030602050306030303" pitchFamily="18" charset="0"/>
              </a:rPr>
              <a:t>corticonuclear</a:t>
            </a:r>
            <a:r>
              <a:rPr lang="en-GB" sz="1700" b="0" i="0" dirty="0">
                <a:effectLst/>
                <a:highlight>
                  <a:srgbClr val="FFFFFF"/>
                </a:highlight>
                <a:latin typeface="Constantia" panose="02030602050306030303" pitchFamily="18" charset="0"/>
              </a:rPr>
              <a:t>) </a:t>
            </a:r>
            <a:br>
              <a:rPr lang="en-GB" sz="1700" b="0" i="0" dirty="0">
                <a:effectLst/>
                <a:highlight>
                  <a:srgbClr val="FFFFFF"/>
                </a:highlight>
                <a:latin typeface="Constantia" panose="02030602050306030303" pitchFamily="18" charset="0"/>
              </a:rPr>
            </a:br>
            <a:r>
              <a:rPr lang="en-GB" sz="1700" b="0" i="0" dirty="0">
                <a:effectLst/>
                <a:highlight>
                  <a:srgbClr val="FFFFFF"/>
                </a:highlight>
                <a:latin typeface="Constantia" panose="02030602050306030303" pitchFamily="18" charset="0"/>
              </a:rPr>
              <a:t>     - corticopontine tracts (</a:t>
            </a:r>
            <a:r>
              <a:rPr lang="en-GB" sz="1600" b="0" i="0" dirty="0">
                <a:effectLst/>
                <a:highlight>
                  <a:srgbClr val="FFFFFF"/>
                </a:highlight>
                <a:latin typeface="Constantia" panose="02030602050306030303" pitchFamily="18" charset="0"/>
              </a:rPr>
              <a:t>a large group of </a:t>
            </a:r>
            <a:r>
              <a:rPr lang="en-GB" sz="1600" b="0" i="0" dirty="0" err="1">
                <a:effectLst/>
                <a:highlight>
                  <a:srgbClr val="FFFFFF"/>
                </a:highlight>
                <a:latin typeface="Constantia" panose="02030602050306030303" pitchFamily="18" charset="0"/>
              </a:rPr>
              <a:t>fibers</a:t>
            </a:r>
            <a:r>
              <a:rPr lang="en-GB" sz="1600" b="0" i="0" dirty="0">
                <a:effectLst/>
                <a:highlight>
                  <a:srgbClr val="FFFFFF"/>
                </a:highlight>
                <a:latin typeface="Constantia" panose="02030602050306030303" pitchFamily="18" charset="0"/>
              </a:rPr>
              <a:t> that originate from almost all regions of the</a:t>
            </a:r>
            <a:br>
              <a:rPr lang="en-GB" sz="1600" b="0" i="0" dirty="0">
                <a:effectLst/>
                <a:highlight>
                  <a:srgbClr val="FFFFFF"/>
                </a:highlight>
                <a:latin typeface="Constantia" panose="02030602050306030303" pitchFamily="18" charset="0"/>
              </a:rPr>
            </a:br>
            <a:r>
              <a:rPr lang="en-GB" sz="1600" b="0" i="0" dirty="0">
                <a:effectLst/>
                <a:highlight>
                  <a:srgbClr val="FFFFFF"/>
                </a:highlight>
                <a:latin typeface="Constantia" panose="02030602050306030303" pitchFamily="18" charset="0"/>
              </a:rPr>
              <a:t>        cerebral cortex and terminate on neurons in the ipsilateral pontine nuclei that in turn project</a:t>
            </a:r>
            <a:br>
              <a:rPr lang="en-GB" sz="1600" b="0" i="0" dirty="0">
                <a:effectLst/>
                <a:highlight>
                  <a:srgbClr val="FFFFFF"/>
                </a:highlight>
                <a:latin typeface="Constantia" panose="02030602050306030303" pitchFamily="18" charset="0"/>
              </a:rPr>
            </a:br>
            <a:r>
              <a:rPr lang="en-GB" sz="1600" b="0" i="0" dirty="0">
                <a:effectLst/>
                <a:highlight>
                  <a:srgbClr val="FFFFFF"/>
                </a:highlight>
                <a:latin typeface="Constantia" panose="02030602050306030303" pitchFamily="18" charset="0"/>
              </a:rPr>
              <a:t>       pontocerebellar </a:t>
            </a:r>
            <a:r>
              <a:rPr lang="en-GB" sz="1600" b="0" i="0" dirty="0" err="1">
                <a:effectLst/>
                <a:highlight>
                  <a:srgbClr val="FFFFFF"/>
                </a:highlight>
                <a:latin typeface="Constantia" panose="02030602050306030303" pitchFamily="18" charset="0"/>
              </a:rPr>
              <a:t>fibers</a:t>
            </a:r>
            <a:r>
              <a:rPr lang="en-GB" sz="1600" b="0" i="0" dirty="0">
                <a:effectLst/>
                <a:highlight>
                  <a:srgbClr val="FFFFFF"/>
                </a:highlight>
                <a:latin typeface="Constantia" panose="02030602050306030303" pitchFamily="18" charset="0"/>
              </a:rPr>
              <a:t> to the contralateral cerebellum via the middle cerebellar peduncle,</a:t>
            </a:r>
            <a:br>
              <a:rPr lang="en-GB" sz="1600" b="0" i="0" dirty="0">
                <a:effectLst/>
                <a:highlight>
                  <a:srgbClr val="FFFFFF"/>
                </a:highlight>
                <a:latin typeface="Constantia" panose="02030602050306030303" pitchFamily="18" charset="0"/>
              </a:rPr>
            </a:br>
            <a:r>
              <a:rPr lang="en-GB" sz="1600" b="0" i="0" dirty="0">
                <a:effectLst/>
                <a:highlight>
                  <a:srgbClr val="FFFFFF"/>
                </a:highlight>
                <a:latin typeface="Constantia" panose="02030602050306030303" pitchFamily="18" charset="0"/>
              </a:rPr>
              <a:t>       establishing the </a:t>
            </a:r>
            <a:r>
              <a:rPr lang="en-GB" sz="1600" b="0" i="0" dirty="0" err="1">
                <a:effectLst/>
                <a:highlight>
                  <a:srgbClr val="FFFFFF"/>
                </a:highlight>
                <a:latin typeface="Constantia" panose="02030602050306030303" pitchFamily="18" charset="0"/>
              </a:rPr>
              <a:t>corticopontocerebellar</a:t>
            </a:r>
            <a:r>
              <a:rPr lang="en-GB" sz="1600" b="0" i="0" dirty="0">
                <a:effectLst/>
                <a:highlight>
                  <a:srgbClr val="FFFFFF"/>
                </a:highlight>
                <a:latin typeface="Constantia" panose="02030602050306030303" pitchFamily="18" charset="0"/>
              </a:rPr>
              <a:t> system.</a:t>
            </a:r>
            <a:endParaRPr lang="en-GB" sz="1700" b="0" i="0" dirty="0">
              <a:effectLst/>
              <a:highlight>
                <a:srgbClr val="FFFFFF"/>
              </a:highlight>
              <a:latin typeface="Constantia" panose="02030602050306030303" pitchFamily="18" charset="0"/>
            </a:endParaRPr>
          </a:p>
          <a:p>
            <a:pPr algn="l">
              <a:buFont typeface="Arial" panose="020B0604020202020204" pitchFamily="34" charset="0"/>
              <a:buChar char="•"/>
            </a:pPr>
            <a:r>
              <a:rPr lang="en-GB" sz="1700" dirty="0">
                <a:highlight>
                  <a:srgbClr val="FFFFFF"/>
                </a:highlight>
                <a:latin typeface="Constantia" panose="02030602050306030303" pitchFamily="18" charset="0"/>
              </a:rPr>
              <a:t> </a:t>
            </a:r>
            <a:r>
              <a:rPr lang="en-GB" sz="1700" i="0" dirty="0">
                <a:effectLst/>
                <a:highlight>
                  <a:srgbClr val="FFFFFF"/>
                </a:highlight>
                <a:latin typeface="Constantia" panose="02030602050306030303" pitchFamily="18" charset="0"/>
              </a:rPr>
              <a:t>Also found within the dorsal pons are the </a:t>
            </a:r>
            <a:r>
              <a:rPr lang="en-GB" sz="1700" b="1" i="0" dirty="0">
                <a:effectLst/>
                <a:highlight>
                  <a:srgbClr val="FFFFFF"/>
                </a:highlight>
                <a:latin typeface="Constantia" panose="02030602050306030303" pitchFamily="18" charset="0"/>
              </a:rPr>
              <a:t>medial longitudinal fasciculus </a:t>
            </a:r>
            <a:r>
              <a:rPr lang="en-GB" sz="1700" i="0" dirty="0">
                <a:effectLst/>
                <a:highlight>
                  <a:srgbClr val="FFFFFF"/>
                </a:highlight>
                <a:latin typeface="Constantia" panose="02030602050306030303" pitchFamily="18" charset="0"/>
              </a:rPr>
              <a:t>and</a:t>
            </a:r>
            <a:br>
              <a:rPr lang="en-GB" sz="1700" i="0" dirty="0">
                <a:effectLst/>
                <a:highlight>
                  <a:srgbClr val="FFFFFF"/>
                </a:highlight>
                <a:latin typeface="Constantia" panose="02030602050306030303" pitchFamily="18" charset="0"/>
              </a:rPr>
            </a:br>
            <a:r>
              <a:rPr lang="en-GB" sz="1700" i="0" dirty="0">
                <a:effectLst/>
                <a:highlight>
                  <a:srgbClr val="FFFFFF"/>
                </a:highlight>
                <a:latin typeface="Constantia" panose="02030602050306030303" pitchFamily="18" charset="0"/>
              </a:rPr>
              <a:t>  </a:t>
            </a:r>
            <a:r>
              <a:rPr lang="en-GB" sz="1700" b="1" i="0" dirty="0">
                <a:effectLst/>
                <a:highlight>
                  <a:srgbClr val="FFFFFF"/>
                </a:highlight>
                <a:latin typeface="Constantia" panose="02030602050306030303" pitchFamily="18" charset="0"/>
              </a:rPr>
              <a:t>the central tegmental tract</a:t>
            </a:r>
            <a:r>
              <a:rPr lang="en-GB" sz="1700" i="0" dirty="0">
                <a:effectLst/>
                <a:highlight>
                  <a:srgbClr val="FFFFFF"/>
                </a:highlight>
                <a:latin typeface="Constantia" panose="02030602050306030303" pitchFamily="18" charset="0"/>
              </a:rPr>
              <a:t>, which contain both ascending and descending </a:t>
            </a:r>
            <a:r>
              <a:rPr lang="en-GB" sz="1700" i="0" dirty="0" err="1">
                <a:effectLst/>
                <a:highlight>
                  <a:srgbClr val="FFFFFF"/>
                </a:highlight>
                <a:latin typeface="Constantia" panose="02030602050306030303" pitchFamily="18" charset="0"/>
              </a:rPr>
              <a:t>fiber</a:t>
            </a:r>
            <a:r>
              <a:rPr lang="en-GB" sz="1700" i="0" dirty="0">
                <a:effectLst/>
                <a:highlight>
                  <a:srgbClr val="FFFFFF"/>
                </a:highlight>
                <a:latin typeface="Constantia" panose="02030602050306030303" pitchFamily="18" charset="0"/>
              </a:rPr>
              <a:t> tracts</a:t>
            </a:r>
            <a:br>
              <a:rPr lang="en-GB" sz="1700" i="0" dirty="0">
                <a:effectLst/>
                <a:highlight>
                  <a:srgbClr val="FFFFFF"/>
                </a:highlight>
                <a:latin typeface="Constantia" panose="02030602050306030303" pitchFamily="18" charset="0"/>
              </a:rPr>
            </a:br>
            <a:r>
              <a:rPr lang="en-GB" sz="1700" i="0" dirty="0">
                <a:effectLst/>
                <a:highlight>
                  <a:srgbClr val="FFFFFF"/>
                </a:highlight>
                <a:latin typeface="Constantia" panose="02030602050306030303" pitchFamily="18" charset="0"/>
              </a:rPr>
              <a:t>  from various sources including the surrounding nuclei.</a:t>
            </a:r>
          </a:p>
        </p:txBody>
      </p:sp>
      <p:sp>
        <p:nvSpPr>
          <p:cNvPr id="4" name="Rectangle 3">
            <a:extLst>
              <a:ext uri="{FF2B5EF4-FFF2-40B4-BE49-F238E27FC236}">
                <a16:creationId xmlns:a16="http://schemas.microsoft.com/office/drawing/2014/main" id="{342B4CC3-6677-0A99-4C22-8C17A2692BEF}"/>
              </a:ext>
            </a:extLst>
          </p:cNvPr>
          <p:cNvSpPr txBox="1">
            <a:spLocks noChangeArrowheads="1"/>
          </p:cNvSpPr>
          <p:nvPr/>
        </p:nvSpPr>
        <p:spPr bwMode="auto">
          <a:xfrm>
            <a:off x="395536" y="-27384"/>
            <a:ext cx="8727124" cy="504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600" kern="1200">
                <a:solidFill>
                  <a:schemeClr val="tx2"/>
                </a:solidFill>
                <a:latin typeface="+mj-lt"/>
                <a:ea typeface="+mj-ea"/>
                <a:cs typeface="+mj-cs"/>
              </a:defRPr>
            </a:lvl1pPr>
            <a:lvl2pPr algn="ctr" rtl="0" eaLnBrk="0" fontAlgn="base" hangingPunct="0">
              <a:spcBef>
                <a:spcPct val="0"/>
              </a:spcBef>
              <a:spcAft>
                <a:spcPct val="0"/>
              </a:spcAft>
              <a:defRPr sz="3600">
                <a:solidFill>
                  <a:schemeClr val="tx2"/>
                </a:solidFill>
                <a:latin typeface="Arial" panose="020B0604020202020204" pitchFamily="34" charset="0"/>
              </a:defRPr>
            </a:lvl2pPr>
            <a:lvl3pPr algn="ctr" rtl="0" eaLnBrk="0" fontAlgn="base" hangingPunct="0">
              <a:spcBef>
                <a:spcPct val="0"/>
              </a:spcBef>
              <a:spcAft>
                <a:spcPct val="0"/>
              </a:spcAft>
              <a:defRPr sz="3600">
                <a:solidFill>
                  <a:schemeClr val="tx2"/>
                </a:solidFill>
                <a:latin typeface="Arial" panose="020B0604020202020204" pitchFamily="34" charset="0"/>
              </a:defRPr>
            </a:lvl3pPr>
            <a:lvl4pPr algn="ctr" rtl="0" eaLnBrk="0" fontAlgn="base" hangingPunct="0">
              <a:spcBef>
                <a:spcPct val="0"/>
              </a:spcBef>
              <a:spcAft>
                <a:spcPct val="0"/>
              </a:spcAft>
              <a:defRPr sz="3600">
                <a:solidFill>
                  <a:schemeClr val="tx2"/>
                </a:solidFill>
                <a:latin typeface="Arial" panose="020B0604020202020204" pitchFamily="34" charset="0"/>
              </a:defRPr>
            </a:lvl4pPr>
            <a:lvl5pPr algn="ctr" rtl="0" eaLnBrk="0" fontAlgn="base" hangingPunct="0">
              <a:spcBef>
                <a:spcPct val="0"/>
              </a:spcBef>
              <a:spcAft>
                <a:spcPct val="0"/>
              </a:spcAft>
              <a:defRPr sz="3600">
                <a:solidFill>
                  <a:schemeClr val="tx2"/>
                </a:solidFill>
                <a:latin typeface="Arial" panose="020B0604020202020204" pitchFamily="34" charset="0"/>
              </a:defRPr>
            </a:lvl5pPr>
            <a:lvl6pPr marL="457200" algn="ctr" rtl="0" eaLnBrk="0" fontAlgn="base" hangingPunct="0">
              <a:spcBef>
                <a:spcPct val="0"/>
              </a:spcBef>
              <a:spcAft>
                <a:spcPct val="0"/>
              </a:spcAft>
              <a:defRPr sz="3600">
                <a:solidFill>
                  <a:schemeClr val="tx2"/>
                </a:solidFill>
                <a:latin typeface="Arial" panose="020B0604020202020204" pitchFamily="34" charset="0"/>
              </a:defRPr>
            </a:lvl6pPr>
            <a:lvl7pPr marL="914400" algn="ctr" rtl="0" eaLnBrk="0" fontAlgn="base" hangingPunct="0">
              <a:spcBef>
                <a:spcPct val="0"/>
              </a:spcBef>
              <a:spcAft>
                <a:spcPct val="0"/>
              </a:spcAft>
              <a:defRPr sz="3600">
                <a:solidFill>
                  <a:schemeClr val="tx2"/>
                </a:solidFill>
                <a:latin typeface="Arial" panose="020B0604020202020204" pitchFamily="34" charset="0"/>
              </a:defRPr>
            </a:lvl7pPr>
            <a:lvl8pPr marL="1371600" algn="ctr" rtl="0" eaLnBrk="0" fontAlgn="base" hangingPunct="0">
              <a:spcBef>
                <a:spcPct val="0"/>
              </a:spcBef>
              <a:spcAft>
                <a:spcPct val="0"/>
              </a:spcAft>
              <a:defRPr sz="3600">
                <a:solidFill>
                  <a:schemeClr val="tx2"/>
                </a:solidFill>
                <a:latin typeface="Arial" panose="020B0604020202020204" pitchFamily="34" charset="0"/>
              </a:defRPr>
            </a:lvl8pPr>
            <a:lvl9pPr marL="1828800" algn="ctr" rtl="0" eaLnBrk="0" fontAlgn="base" hangingPunct="0">
              <a:spcBef>
                <a:spcPct val="0"/>
              </a:spcBef>
              <a:spcAft>
                <a:spcPct val="0"/>
              </a:spcAft>
              <a:defRPr sz="3600">
                <a:solidFill>
                  <a:schemeClr val="tx2"/>
                </a:solidFill>
                <a:latin typeface="Arial" panose="020B0604020202020204" pitchFamily="34" charset="0"/>
              </a:defRPr>
            </a:lvl9pPr>
          </a:lstStyle>
          <a:p>
            <a:pPr eaLnBrk="1" hangingPunct="1"/>
            <a:r>
              <a:rPr lang="en-US" sz="3200" b="1" u="sng" dirty="0">
                <a:latin typeface="Constantia" panose="02030602050306030303" pitchFamily="18" charset="0"/>
              </a:rPr>
              <a:t>White matter of pons</a:t>
            </a:r>
          </a:p>
        </p:txBody>
      </p:sp>
    </p:spTree>
    <p:extLst>
      <p:ext uri="{BB962C8B-B14F-4D97-AF65-F5344CB8AC3E}">
        <p14:creationId xmlns:p14="http://schemas.microsoft.com/office/powerpoint/2010/main" val="82124240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F4DE3A1-0694-F0DF-4CB1-4C308F8AFA26}"/>
              </a:ext>
            </a:extLst>
          </p:cNvPr>
          <p:cNvSpPr txBox="1"/>
          <p:nvPr/>
        </p:nvSpPr>
        <p:spPr>
          <a:xfrm>
            <a:off x="36552" y="476672"/>
            <a:ext cx="9107447" cy="7417415"/>
          </a:xfrm>
          <a:prstGeom prst="rect">
            <a:avLst/>
          </a:prstGeom>
          <a:noFill/>
        </p:spPr>
        <p:txBody>
          <a:bodyPr wrap="square">
            <a:spAutoFit/>
          </a:bodyPr>
          <a:lstStyle/>
          <a:p>
            <a:pPr algn="l"/>
            <a:r>
              <a:rPr lang="en-GB" sz="1700" b="0" i="0" dirty="0">
                <a:effectLst/>
                <a:highlight>
                  <a:srgbClr val="FFFFFF"/>
                </a:highlight>
                <a:latin typeface="Constantia" panose="02030602050306030303" pitchFamily="18" charset="0"/>
              </a:rPr>
              <a:t>- On the cross-section of the midbrain, we can see that the cerebral peduncles consist of</a:t>
            </a:r>
            <a:br>
              <a:rPr lang="en-GB" sz="1700" b="0" i="0" dirty="0">
                <a:effectLst/>
                <a:highlight>
                  <a:srgbClr val="FFFFFF"/>
                </a:highlight>
                <a:latin typeface="Constantia" panose="02030602050306030303" pitchFamily="18" charset="0"/>
              </a:rPr>
            </a:br>
            <a:r>
              <a:rPr lang="en-GB" sz="1700" b="0" i="0" dirty="0">
                <a:effectLst/>
                <a:highlight>
                  <a:srgbClr val="FFFFFF"/>
                </a:highlight>
                <a:latin typeface="Constantia" panose="02030602050306030303" pitchFamily="18" charset="0"/>
              </a:rPr>
              <a:t>   the ventral and dorsal regions. </a:t>
            </a:r>
            <a:br>
              <a:rPr lang="en-GB" sz="1700" b="0" i="0" dirty="0">
                <a:effectLst/>
                <a:highlight>
                  <a:srgbClr val="FFFFFF"/>
                </a:highlight>
                <a:latin typeface="Constantia" panose="02030602050306030303" pitchFamily="18" charset="0"/>
              </a:rPr>
            </a:br>
            <a:r>
              <a:rPr lang="en-GB" sz="1700" b="0" i="0" dirty="0">
                <a:effectLst/>
                <a:highlight>
                  <a:srgbClr val="FFFFFF"/>
                </a:highlight>
                <a:latin typeface="Constantia" panose="02030602050306030303" pitchFamily="18" charset="0"/>
              </a:rPr>
              <a:t>   The ventral region of is called the crus cerebri and contains the </a:t>
            </a:r>
            <a:r>
              <a:rPr lang="en-GB" sz="1700" b="0" i="0" u="sng" dirty="0">
                <a:effectLst/>
                <a:highlight>
                  <a:srgbClr val="FFFFFF"/>
                </a:highlight>
                <a:latin typeface="Constantia" panose="02030602050306030303" pitchFamily="18" charset="0"/>
              </a:rPr>
              <a:t>white matter</a:t>
            </a:r>
            <a:r>
              <a:rPr lang="en-GB" sz="1700" b="0" i="0" dirty="0">
                <a:effectLst/>
                <a:highlight>
                  <a:srgbClr val="FFFFFF"/>
                </a:highlight>
                <a:latin typeface="Constantia" panose="02030602050306030303" pitchFamily="18" charset="0"/>
              </a:rPr>
              <a:t> from</a:t>
            </a:r>
            <a:r>
              <a:rPr lang="en-GB" sz="1700" dirty="0">
                <a:highlight>
                  <a:srgbClr val="FFFFFF"/>
                </a:highlight>
                <a:latin typeface="Constantia" panose="02030602050306030303" pitchFamily="18" charset="0"/>
              </a:rPr>
              <a:t> </a:t>
            </a:r>
            <a:r>
              <a:rPr lang="en-GB" sz="1700" b="0" i="0" dirty="0">
                <a:effectLst/>
                <a:highlight>
                  <a:srgbClr val="FFFFFF"/>
                </a:highlight>
                <a:latin typeface="Constantia" panose="02030602050306030303" pitchFamily="18" charset="0"/>
              </a:rPr>
              <a:t>the cortex. </a:t>
            </a:r>
            <a:br>
              <a:rPr lang="en-GB" sz="1700" b="0" i="0" dirty="0">
                <a:effectLst/>
                <a:highlight>
                  <a:srgbClr val="FFFFFF"/>
                </a:highlight>
                <a:latin typeface="Constantia" panose="02030602050306030303" pitchFamily="18" charset="0"/>
              </a:rPr>
            </a:br>
            <a:r>
              <a:rPr lang="en-GB" sz="1700" b="0" i="0" dirty="0">
                <a:effectLst/>
                <a:highlight>
                  <a:srgbClr val="FFFFFF"/>
                </a:highlight>
                <a:latin typeface="Constantia" panose="02030602050306030303" pitchFamily="18" charset="0"/>
              </a:rPr>
              <a:t>   The dorsal regions of the crura are continuous with each other and together are called the</a:t>
            </a:r>
            <a:br>
              <a:rPr lang="en-GB" sz="1700" b="0" i="0" dirty="0">
                <a:effectLst/>
                <a:highlight>
                  <a:srgbClr val="FFFFFF"/>
                </a:highlight>
                <a:latin typeface="Constantia" panose="02030602050306030303" pitchFamily="18" charset="0"/>
              </a:rPr>
            </a:br>
            <a:r>
              <a:rPr lang="en-GB" sz="1700" b="0" i="0" dirty="0">
                <a:effectLst/>
                <a:highlight>
                  <a:srgbClr val="FFFFFF"/>
                </a:highlight>
                <a:latin typeface="Constantia" panose="02030602050306030303" pitchFamily="18" charset="0"/>
              </a:rPr>
              <a:t>   tegmentum of the midbrain. The tegmentum contains certain neural pathways, reticular</a:t>
            </a:r>
            <a:br>
              <a:rPr lang="en-GB" sz="1700" b="0" i="0" dirty="0">
                <a:effectLst/>
                <a:highlight>
                  <a:srgbClr val="FFFFFF"/>
                </a:highlight>
                <a:latin typeface="Constantia" panose="02030602050306030303" pitchFamily="18" charset="0"/>
              </a:rPr>
            </a:br>
            <a:r>
              <a:rPr lang="en-GB" sz="1700" b="0" i="0" dirty="0">
                <a:effectLst/>
                <a:highlight>
                  <a:srgbClr val="FFFFFF"/>
                </a:highlight>
                <a:latin typeface="Constantia" panose="02030602050306030303" pitchFamily="18" charset="0"/>
              </a:rPr>
              <a:t>   formation, and cranial nerve nuclei. The tegmentum is separated from the crura cerebri by</a:t>
            </a:r>
            <a:br>
              <a:rPr lang="en-GB" sz="1700" b="0" i="0" dirty="0">
                <a:effectLst/>
                <a:highlight>
                  <a:srgbClr val="FFFFFF"/>
                </a:highlight>
                <a:latin typeface="Constantia" panose="02030602050306030303" pitchFamily="18" charset="0"/>
              </a:rPr>
            </a:br>
            <a:r>
              <a:rPr lang="en-GB" sz="1700" b="0" i="0" dirty="0">
                <a:effectLst/>
                <a:highlight>
                  <a:srgbClr val="FFFFFF"/>
                </a:highlight>
                <a:latin typeface="Constantia" panose="02030602050306030303" pitchFamily="18" charset="0"/>
              </a:rPr>
              <a:t>   the substantia nigra</a:t>
            </a:r>
            <a:r>
              <a:rPr lang="en-GB" sz="1700" b="0" i="0" dirty="0">
                <a:solidFill>
                  <a:srgbClr val="495354"/>
                </a:solidFill>
                <a:effectLst/>
                <a:highlight>
                  <a:srgbClr val="FFFFFF"/>
                </a:highlight>
                <a:latin typeface="Constantia" panose="02030602050306030303" pitchFamily="18" charset="0"/>
              </a:rPr>
              <a:t>.</a:t>
            </a:r>
          </a:p>
          <a:p>
            <a:pPr algn="l">
              <a:buFont typeface="Arial" panose="020B0604020202020204" pitchFamily="34" charset="0"/>
              <a:buChar char="•"/>
            </a:pPr>
            <a:r>
              <a:rPr lang="en-GB" sz="1700" dirty="0">
                <a:highlight>
                  <a:srgbClr val="FFFFFF"/>
                </a:highlight>
                <a:latin typeface="Constantia" panose="02030602050306030303" pitchFamily="18" charset="0"/>
              </a:rPr>
              <a:t>- </a:t>
            </a:r>
            <a:r>
              <a:rPr lang="en-GB" sz="1700" b="1" dirty="0">
                <a:highlight>
                  <a:srgbClr val="FFFFFF"/>
                </a:highlight>
                <a:latin typeface="Constantia" panose="02030602050306030303" pitchFamily="18" charset="0"/>
              </a:rPr>
              <a:t>The crus cerebri </a:t>
            </a:r>
            <a:r>
              <a:rPr lang="en-GB" sz="1700" dirty="0">
                <a:highlight>
                  <a:srgbClr val="FFFFFF"/>
                </a:highlight>
                <a:latin typeface="Constantia" panose="02030602050306030303" pitchFamily="18" charset="0"/>
              </a:rPr>
              <a:t>is the most ventral area of each cerebral peduncle. It is composed of three</a:t>
            </a:r>
            <a:br>
              <a:rPr lang="en-GB" sz="1700" dirty="0">
                <a:highlight>
                  <a:srgbClr val="FFFFFF"/>
                </a:highlight>
                <a:latin typeface="Constantia" panose="02030602050306030303" pitchFamily="18" charset="0"/>
              </a:rPr>
            </a:br>
            <a:r>
              <a:rPr lang="en-GB" sz="1700" dirty="0">
                <a:highlight>
                  <a:srgbClr val="FFFFFF"/>
                </a:highlight>
                <a:latin typeface="Constantia" panose="02030602050306030303" pitchFamily="18" charset="0"/>
              </a:rPr>
              <a:t>   descending pathways which have specific arrangement. These pathways are also collectively</a:t>
            </a:r>
            <a:br>
              <a:rPr lang="en-GB" sz="1700" dirty="0">
                <a:highlight>
                  <a:srgbClr val="FFFFFF"/>
                </a:highlight>
                <a:latin typeface="Constantia" panose="02030602050306030303" pitchFamily="18" charset="0"/>
              </a:rPr>
            </a:br>
            <a:r>
              <a:rPr lang="en-GB" sz="1700" dirty="0">
                <a:highlight>
                  <a:srgbClr val="FFFFFF"/>
                </a:highlight>
                <a:latin typeface="Constantia" panose="02030602050306030303" pitchFamily="18" charset="0"/>
              </a:rPr>
              <a:t>   called the longitudinal pontine </a:t>
            </a:r>
            <a:r>
              <a:rPr lang="en-GB" sz="1700" dirty="0" err="1">
                <a:highlight>
                  <a:srgbClr val="FFFFFF"/>
                </a:highlight>
                <a:latin typeface="Constantia" panose="02030602050306030303" pitchFamily="18" charset="0"/>
              </a:rPr>
              <a:t>fibers</a:t>
            </a:r>
            <a:r>
              <a:rPr lang="en-GB" sz="1700" dirty="0">
                <a:highlight>
                  <a:srgbClr val="FFFFFF"/>
                </a:highlight>
                <a:latin typeface="Constantia" panose="02030602050306030303" pitchFamily="18" charset="0"/>
              </a:rPr>
              <a:t>:  </a:t>
            </a:r>
            <a:br>
              <a:rPr lang="en-GB" sz="1700" dirty="0">
                <a:highlight>
                  <a:srgbClr val="FFFFFF"/>
                </a:highlight>
                <a:latin typeface="Constantia" panose="02030602050306030303" pitchFamily="18" charset="0"/>
              </a:rPr>
            </a:br>
            <a:r>
              <a:rPr lang="en-GB" sz="1700" dirty="0">
                <a:highlight>
                  <a:srgbClr val="FFFFFF"/>
                </a:highlight>
                <a:latin typeface="Constantia" panose="02030602050306030303" pitchFamily="18" charset="0"/>
              </a:rPr>
              <a:t>   - </a:t>
            </a:r>
            <a:r>
              <a:rPr lang="en-GB" sz="1700" b="0" i="0" dirty="0">
                <a:effectLst/>
                <a:highlight>
                  <a:srgbClr val="FFFFFF"/>
                </a:highlight>
                <a:latin typeface="Constantia" panose="02030602050306030303" pitchFamily="18" charset="0"/>
              </a:rPr>
              <a:t>Corticospinal and </a:t>
            </a:r>
            <a:r>
              <a:rPr lang="en-GB" sz="1700" b="0" i="0" dirty="0" err="1">
                <a:effectLst/>
                <a:highlight>
                  <a:srgbClr val="FFFFFF"/>
                </a:highlight>
                <a:latin typeface="Constantia" panose="02030602050306030303" pitchFamily="18" charset="0"/>
              </a:rPr>
              <a:t>corticonuclear</a:t>
            </a:r>
            <a:r>
              <a:rPr lang="en-GB" sz="1700" b="0" i="0" dirty="0">
                <a:effectLst/>
                <a:highlight>
                  <a:srgbClr val="FFFFFF"/>
                </a:highlight>
                <a:latin typeface="Constantia" panose="02030602050306030303" pitchFamily="18" charset="0"/>
              </a:rPr>
              <a:t> pathways, that occupy the</a:t>
            </a:r>
            <a:r>
              <a:rPr lang="en-GB" sz="1700" dirty="0">
                <a:highlight>
                  <a:srgbClr val="FFFFFF"/>
                </a:highlight>
                <a:latin typeface="Constantia" panose="02030602050306030303" pitchFamily="18" charset="0"/>
              </a:rPr>
              <a:t> </a:t>
            </a:r>
            <a:r>
              <a:rPr lang="en-GB" sz="1700" b="0" i="0" dirty="0">
                <a:effectLst/>
                <a:highlight>
                  <a:srgbClr val="FFFFFF"/>
                </a:highlight>
                <a:latin typeface="Constantia" panose="02030602050306030303" pitchFamily="18" charset="0"/>
              </a:rPr>
              <a:t>central 2/3 of each crus cerebri;</a:t>
            </a:r>
            <a:br>
              <a:rPr lang="en-GB" sz="1700" b="0" i="0" dirty="0">
                <a:effectLst/>
                <a:highlight>
                  <a:srgbClr val="FFFFFF"/>
                </a:highlight>
                <a:latin typeface="Constantia" panose="02030602050306030303" pitchFamily="18" charset="0"/>
              </a:rPr>
            </a:br>
            <a:r>
              <a:rPr lang="en-GB" sz="1700" b="0" i="0" dirty="0">
                <a:effectLst/>
                <a:highlight>
                  <a:srgbClr val="FFFFFF"/>
                </a:highlight>
                <a:latin typeface="Constantia" panose="02030602050306030303" pitchFamily="18" charset="0"/>
              </a:rPr>
              <a:t>   - Corticopontine pathways, which are divided into the </a:t>
            </a:r>
            <a:r>
              <a:rPr lang="en-GB" sz="1700" b="0" i="0" dirty="0" err="1">
                <a:effectLst/>
                <a:highlight>
                  <a:srgbClr val="FFFFFF"/>
                </a:highlight>
                <a:latin typeface="Constantia" panose="02030602050306030303" pitchFamily="18" charset="0"/>
              </a:rPr>
              <a:t>frontopontine</a:t>
            </a:r>
            <a:r>
              <a:rPr lang="en-GB" sz="1700" b="0" i="0" dirty="0">
                <a:effectLst/>
                <a:highlight>
                  <a:srgbClr val="FFFFFF"/>
                </a:highlight>
                <a:latin typeface="Constantia" panose="02030602050306030303" pitchFamily="18" charset="0"/>
              </a:rPr>
              <a:t> and </a:t>
            </a:r>
            <a:r>
              <a:rPr lang="en-GB" sz="1700" b="0" i="0" dirty="0" err="1">
                <a:effectLst/>
                <a:highlight>
                  <a:srgbClr val="FFFFFF"/>
                </a:highlight>
                <a:latin typeface="Constantia" panose="02030602050306030303" pitchFamily="18" charset="0"/>
              </a:rPr>
              <a:t>temporopontine</a:t>
            </a:r>
            <a:br>
              <a:rPr lang="en-GB" sz="1700" dirty="0">
                <a:highlight>
                  <a:srgbClr val="FFFFFF"/>
                </a:highlight>
                <a:latin typeface="Constantia" panose="02030602050306030303" pitchFamily="18" charset="0"/>
              </a:rPr>
            </a:br>
            <a:r>
              <a:rPr lang="en-GB" sz="1700" dirty="0">
                <a:highlight>
                  <a:srgbClr val="FFFFFF"/>
                </a:highlight>
                <a:latin typeface="Constantia" panose="02030602050306030303" pitchFamily="18" charset="0"/>
              </a:rPr>
              <a:t>     </a:t>
            </a:r>
            <a:r>
              <a:rPr lang="en-GB" sz="1700" b="0" i="0" dirty="0">
                <a:effectLst/>
                <a:highlight>
                  <a:srgbClr val="FFFFFF"/>
                </a:highlight>
                <a:latin typeface="Constantia" panose="02030602050306030303" pitchFamily="18" charset="0"/>
              </a:rPr>
              <a:t>tracts based on from which part of the cerebral cortex they originate. The </a:t>
            </a:r>
            <a:r>
              <a:rPr lang="en-GB" sz="1700" b="0" i="0" dirty="0" err="1">
                <a:effectLst/>
                <a:highlight>
                  <a:srgbClr val="FFFFFF"/>
                </a:highlight>
                <a:latin typeface="Constantia" panose="02030602050306030303" pitchFamily="18" charset="0"/>
              </a:rPr>
              <a:t>frontopontine</a:t>
            </a:r>
            <a:br>
              <a:rPr lang="en-GB" sz="1700" dirty="0">
                <a:highlight>
                  <a:srgbClr val="FFFFFF"/>
                </a:highlight>
                <a:latin typeface="Constantia" panose="02030602050306030303" pitchFamily="18" charset="0"/>
              </a:rPr>
            </a:br>
            <a:r>
              <a:rPr lang="en-GB" sz="1700" dirty="0">
                <a:highlight>
                  <a:srgbClr val="FFFFFF"/>
                </a:highlight>
                <a:latin typeface="Constantia" panose="02030602050306030303" pitchFamily="18" charset="0"/>
              </a:rPr>
              <a:t>     </a:t>
            </a:r>
            <a:r>
              <a:rPr lang="en-GB" sz="1700" b="0" i="0" dirty="0">
                <a:effectLst/>
                <a:highlight>
                  <a:srgbClr val="FFFFFF"/>
                </a:highlight>
                <a:latin typeface="Constantia" panose="02030602050306030303" pitchFamily="18" charset="0"/>
              </a:rPr>
              <a:t>tract occupies the medial sixth of ipsilateral crus, while the </a:t>
            </a:r>
            <a:r>
              <a:rPr lang="en-GB" sz="1700" b="0" i="0" dirty="0" err="1">
                <a:effectLst/>
                <a:highlight>
                  <a:srgbClr val="FFFFFF"/>
                </a:highlight>
                <a:latin typeface="Constantia" panose="02030602050306030303" pitchFamily="18" charset="0"/>
              </a:rPr>
              <a:t>temporopontine</a:t>
            </a:r>
            <a:r>
              <a:rPr lang="en-GB" sz="1700" b="0" i="0" dirty="0">
                <a:effectLst/>
                <a:highlight>
                  <a:srgbClr val="FFFFFF"/>
                </a:highlight>
                <a:latin typeface="Constantia" panose="02030602050306030303" pitchFamily="18" charset="0"/>
              </a:rPr>
              <a:t> tract composes</a:t>
            </a:r>
            <a:br>
              <a:rPr lang="en-GB" sz="1700" b="0" i="0" dirty="0">
                <a:effectLst/>
                <a:highlight>
                  <a:srgbClr val="FFFFFF"/>
                </a:highlight>
                <a:latin typeface="Constantia" panose="02030602050306030303" pitchFamily="18" charset="0"/>
              </a:rPr>
            </a:br>
            <a:r>
              <a:rPr lang="en-GB" sz="1700" b="0" i="0" dirty="0">
                <a:effectLst/>
                <a:highlight>
                  <a:srgbClr val="FFFFFF"/>
                </a:highlight>
                <a:latin typeface="Constantia" panose="02030602050306030303" pitchFamily="18" charset="0"/>
              </a:rPr>
              <a:t>     the lateral sixth of ipsilateral crus.</a:t>
            </a:r>
          </a:p>
          <a:p>
            <a:pPr algn="l"/>
            <a:r>
              <a:rPr lang="en-GB" sz="1700" dirty="0">
                <a:highlight>
                  <a:srgbClr val="FFFFFF"/>
                </a:highlight>
                <a:latin typeface="Constantia" panose="02030602050306030303" pitchFamily="18" charset="0"/>
              </a:rPr>
              <a:t> </a:t>
            </a:r>
            <a:r>
              <a:rPr lang="en-GB" sz="1700" b="1" dirty="0">
                <a:highlight>
                  <a:srgbClr val="FFFFFF"/>
                </a:highlight>
                <a:latin typeface="Constantia" panose="02030602050306030303" pitchFamily="18" charset="0"/>
              </a:rPr>
              <a:t>Tegmentum</a:t>
            </a:r>
            <a:r>
              <a:rPr lang="en-GB" sz="1700" dirty="0">
                <a:highlight>
                  <a:srgbClr val="FFFFFF"/>
                </a:highlight>
                <a:latin typeface="Constantia" panose="02030602050306030303" pitchFamily="18" charset="0"/>
              </a:rPr>
              <a:t> consists of grey matter and these </a:t>
            </a:r>
            <a:r>
              <a:rPr lang="en-GB" sz="1700" u="sng" dirty="0">
                <a:highlight>
                  <a:srgbClr val="FFFFFF"/>
                </a:highlight>
                <a:latin typeface="Constantia" panose="02030602050306030303" pitchFamily="18" charset="0"/>
              </a:rPr>
              <a:t>ascending</a:t>
            </a:r>
            <a:r>
              <a:rPr lang="en-GB" sz="1700" dirty="0">
                <a:highlight>
                  <a:srgbClr val="FFFFFF"/>
                </a:highlight>
                <a:latin typeface="Constantia" panose="02030602050306030303" pitchFamily="18" charset="0"/>
              </a:rPr>
              <a:t> pathways:</a:t>
            </a:r>
            <a:br>
              <a:rPr lang="en-GB" sz="1700" b="0" i="0" dirty="0">
                <a:effectLst/>
                <a:highlight>
                  <a:srgbClr val="FFFFFF"/>
                </a:highlight>
                <a:latin typeface="Constantia" panose="02030602050306030303" pitchFamily="18" charset="0"/>
              </a:rPr>
            </a:br>
            <a:r>
              <a:rPr lang="en-GB" sz="1700" b="0" i="0" dirty="0">
                <a:effectLst/>
                <a:highlight>
                  <a:srgbClr val="FFFFFF"/>
                </a:highlight>
                <a:latin typeface="Constantia" panose="02030602050306030303" pitchFamily="18" charset="0"/>
              </a:rPr>
              <a:t>      - superior cerebellar peduncles</a:t>
            </a:r>
            <a:br>
              <a:rPr lang="en-GB" sz="1700" b="0" i="0" dirty="0">
                <a:effectLst/>
                <a:highlight>
                  <a:srgbClr val="FFFFFF"/>
                </a:highlight>
                <a:latin typeface="Constantia" panose="02030602050306030303" pitchFamily="18" charset="0"/>
              </a:rPr>
            </a:br>
            <a:r>
              <a:rPr lang="en-GB" sz="1700" b="0" i="0" dirty="0">
                <a:effectLst/>
                <a:highlight>
                  <a:srgbClr val="FFFFFF"/>
                </a:highlight>
                <a:latin typeface="Constantia" panose="02030602050306030303" pitchFamily="18" charset="0"/>
              </a:rPr>
              <a:t>      - medial longitudinal fasciculus (located just dorsal to the decussation of the superior</a:t>
            </a:r>
            <a:br>
              <a:rPr lang="en-GB" sz="1700" b="0" i="0" dirty="0">
                <a:effectLst/>
                <a:highlight>
                  <a:srgbClr val="FFFFFF"/>
                </a:highlight>
                <a:latin typeface="Constantia" panose="02030602050306030303" pitchFamily="18" charset="0"/>
              </a:rPr>
            </a:br>
            <a:r>
              <a:rPr lang="en-GB" sz="1700" b="0" i="0" dirty="0">
                <a:effectLst/>
                <a:highlight>
                  <a:srgbClr val="FFFFFF"/>
                </a:highlight>
                <a:latin typeface="Constantia" panose="02030602050306030303" pitchFamily="18" charset="0"/>
              </a:rPr>
              <a:t>        cerebellar peduncle)</a:t>
            </a:r>
            <a:br>
              <a:rPr lang="en-GB" sz="1700" b="0" i="0" dirty="0">
                <a:effectLst/>
                <a:highlight>
                  <a:srgbClr val="FFFFFF"/>
                </a:highlight>
                <a:latin typeface="Constantia" panose="02030602050306030303" pitchFamily="18" charset="0"/>
              </a:rPr>
            </a:br>
            <a:r>
              <a:rPr lang="en-GB" sz="1700" b="0" i="0" dirty="0">
                <a:effectLst/>
                <a:highlight>
                  <a:srgbClr val="FFFFFF"/>
                </a:highlight>
                <a:latin typeface="Constantia" panose="02030602050306030303" pitchFamily="18" charset="0"/>
              </a:rPr>
              <a:t>      - medial lemniscus</a:t>
            </a:r>
            <a:br>
              <a:rPr lang="en-GB" sz="1700" b="0" i="0" dirty="0">
                <a:effectLst/>
                <a:highlight>
                  <a:srgbClr val="FFFFFF"/>
                </a:highlight>
                <a:latin typeface="Constantia" panose="02030602050306030303" pitchFamily="18" charset="0"/>
              </a:rPr>
            </a:br>
            <a:r>
              <a:rPr lang="en-GB" sz="1700" b="0" i="0" dirty="0">
                <a:effectLst/>
                <a:highlight>
                  <a:srgbClr val="FFFFFF"/>
                </a:highlight>
                <a:latin typeface="Constantia" panose="02030602050306030303" pitchFamily="18" charset="0"/>
              </a:rPr>
              <a:t>      - lateral lemniscus</a:t>
            </a:r>
            <a:br>
              <a:rPr lang="en-GB" sz="1700" b="0" i="0" dirty="0">
                <a:effectLst/>
                <a:highlight>
                  <a:srgbClr val="FFFFFF"/>
                </a:highlight>
                <a:latin typeface="Constantia" panose="02030602050306030303" pitchFamily="18" charset="0"/>
              </a:rPr>
            </a:br>
            <a:r>
              <a:rPr lang="en-GB" sz="1700" b="0" i="0" dirty="0">
                <a:effectLst/>
                <a:highlight>
                  <a:srgbClr val="FFFFFF"/>
                </a:highlight>
                <a:latin typeface="Constantia" panose="02030602050306030303" pitchFamily="18" charset="0"/>
              </a:rPr>
              <a:t>      - trigeminal lemniscus </a:t>
            </a:r>
            <a:br>
              <a:rPr lang="en-GB" sz="1700" b="0" i="0" dirty="0">
                <a:effectLst/>
                <a:highlight>
                  <a:srgbClr val="FFFFFF"/>
                </a:highlight>
                <a:latin typeface="Constantia" panose="02030602050306030303" pitchFamily="18" charset="0"/>
              </a:rPr>
            </a:br>
            <a:r>
              <a:rPr lang="en-GB" sz="1700" b="0" i="0" dirty="0">
                <a:effectLst/>
                <a:highlight>
                  <a:srgbClr val="FFFFFF"/>
                </a:highlight>
                <a:latin typeface="Constantia" panose="02030602050306030303" pitchFamily="18" charset="0"/>
              </a:rPr>
              <a:t>      - spinal lemniscus.</a:t>
            </a:r>
            <a:br>
              <a:rPr lang="en-GB" sz="1700" b="0" i="0" dirty="0">
                <a:effectLst/>
                <a:highlight>
                  <a:srgbClr val="FFFFFF"/>
                </a:highlight>
                <a:latin typeface="Constantia" panose="02030602050306030303" pitchFamily="18" charset="0"/>
              </a:rPr>
            </a:br>
            <a:r>
              <a:rPr lang="en-GB" sz="1700" b="0" i="0" dirty="0">
                <a:effectLst/>
                <a:highlight>
                  <a:srgbClr val="FFFFFF"/>
                </a:highlight>
                <a:latin typeface="Constantia" panose="02030602050306030303" pitchFamily="18" charset="0"/>
              </a:rPr>
              <a:t>     </a:t>
            </a:r>
          </a:p>
          <a:p>
            <a:pPr algn="l"/>
            <a:endParaRPr lang="en-GB" sz="1700" b="0" i="0" dirty="0">
              <a:effectLst/>
              <a:highlight>
                <a:srgbClr val="FFFFFF"/>
              </a:highlight>
              <a:latin typeface="Constantia" panose="02030602050306030303" pitchFamily="18" charset="0"/>
            </a:endParaRPr>
          </a:p>
          <a:p>
            <a:endParaRPr lang="en-GB" sz="1700" i="0" dirty="0">
              <a:effectLst/>
              <a:highlight>
                <a:srgbClr val="FFFFFF"/>
              </a:highlight>
              <a:latin typeface="Constantia" panose="02030602050306030303" pitchFamily="18" charset="0"/>
            </a:endParaRPr>
          </a:p>
          <a:p>
            <a:pPr algn="l"/>
            <a:r>
              <a:rPr lang="en-GB" sz="1700" dirty="0">
                <a:highlight>
                  <a:srgbClr val="FFFFFF"/>
                </a:highlight>
                <a:latin typeface="Constantia" panose="02030602050306030303" pitchFamily="18" charset="0"/>
              </a:rPr>
              <a:t>-</a:t>
            </a:r>
            <a:endParaRPr lang="en-GB" sz="1700" i="0" dirty="0">
              <a:effectLst/>
              <a:highlight>
                <a:srgbClr val="FFFFFF"/>
              </a:highlight>
              <a:latin typeface="Constantia" panose="02030602050306030303" pitchFamily="18" charset="0"/>
            </a:endParaRPr>
          </a:p>
        </p:txBody>
      </p:sp>
      <p:sp>
        <p:nvSpPr>
          <p:cNvPr id="4" name="Rectangle 3">
            <a:extLst>
              <a:ext uri="{FF2B5EF4-FFF2-40B4-BE49-F238E27FC236}">
                <a16:creationId xmlns:a16="http://schemas.microsoft.com/office/drawing/2014/main" id="{342B4CC3-6677-0A99-4C22-8C17A2692BEF}"/>
              </a:ext>
            </a:extLst>
          </p:cNvPr>
          <p:cNvSpPr txBox="1">
            <a:spLocks noChangeArrowheads="1"/>
          </p:cNvSpPr>
          <p:nvPr/>
        </p:nvSpPr>
        <p:spPr bwMode="auto">
          <a:xfrm>
            <a:off x="395536" y="-27384"/>
            <a:ext cx="8727124" cy="504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600" kern="1200">
                <a:solidFill>
                  <a:schemeClr val="tx2"/>
                </a:solidFill>
                <a:latin typeface="+mj-lt"/>
                <a:ea typeface="+mj-ea"/>
                <a:cs typeface="+mj-cs"/>
              </a:defRPr>
            </a:lvl1pPr>
            <a:lvl2pPr algn="ctr" rtl="0" eaLnBrk="0" fontAlgn="base" hangingPunct="0">
              <a:spcBef>
                <a:spcPct val="0"/>
              </a:spcBef>
              <a:spcAft>
                <a:spcPct val="0"/>
              </a:spcAft>
              <a:defRPr sz="3600">
                <a:solidFill>
                  <a:schemeClr val="tx2"/>
                </a:solidFill>
                <a:latin typeface="Arial" panose="020B0604020202020204" pitchFamily="34" charset="0"/>
              </a:defRPr>
            </a:lvl2pPr>
            <a:lvl3pPr algn="ctr" rtl="0" eaLnBrk="0" fontAlgn="base" hangingPunct="0">
              <a:spcBef>
                <a:spcPct val="0"/>
              </a:spcBef>
              <a:spcAft>
                <a:spcPct val="0"/>
              </a:spcAft>
              <a:defRPr sz="3600">
                <a:solidFill>
                  <a:schemeClr val="tx2"/>
                </a:solidFill>
                <a:latin typeface="Arial" panose="020B0604020202020204" pitchFamily="34" charset="0"/>
              </a:defRPr>
            </a:lvl3pPr>
            <a:lvl4pPr algn="ctr" rtl="0" eaLnBrk="0" fontAlgn="base" hangingPunct="0">
              <a:spcBef>
                <a:spcPct val="0"/>
              </a:spcBef>
              <a:spcAft>
                <a:spcPct val="0"/>
              </a:spcAft>
              <a:defRPr sz="3600">
                <a:solidFill>
                  <a:schemeClr val="tx2"/>
                </a:solidFill>
                <a:latin typeface="Arial" panose="020B0604020202020204" pitchFamily="34" charset="0"/>
              </a:defRPr>
            </a:lvl4pPr>
            <a:lvl5pPr algn="ctr" rtl="0" eaLnBrk="0" fontAlgn="base" hangingPunct="0">
              <a:spcBef>
                <a:spcPct val="0"/>
              </a:spcBef>
              <a:spcAft>
                <a:spcPct val="0"/>
              </a:spcAft>
              <a:defRPr sz="3600">
                <a:solidFill>
                  <a:schemeClr val="tx2"/>
                </a:solidFill>
                <a:latin typeface="Arial" panose="020B0604020202020204" pitchFamily="34" charset="0"/>
              </a:defRPr>
            </a:lvl5pPr>
            <a:lvl6pPr marL="457200" algn="ctr" rtl="0" eaLnBrk="0" fontAlgn="base" hangingPunct="0">
              <a:spcBef>
                <a:spcPct val="0"/>
              </a:spcBef>
              <a:spcAft>
                <a:spcPct val="0"/>
              </a:spcAft>
              <a:defRPr sz="3600">
                <a:solidFill>
                  <a:schemeClr val="tx2"/>
                </a:solidFill>
                <a:latin typeface="Arial" panose="020B0604020202020204" pitchFamily="34" charset="0"/>
              </a:defRPr>
            </a:lvl6pPr>
            <a:lvl7pPr marL="914400" algn="ctr" rtl="0" eaLnBrk="0" fontAlgn="base" hangingPunct="0">
              <a:spcBef>
                <a:spcPct val="0"/>
              </a:spcBef>
              <a:spcAft>
                <a:spcPct val="0"/>
              </a:spcAft>
              <a:defRPr sz="3600">
                <a:solidFill>
                  <a:schemeClr val="tx2"/>
                </a:solidFill>
                <a:latin typeface="Arial" panose="020B0604020202020204" pitchFamily="34" charset="0"/>
              </a:defRPr>
            </a:lvl7pPr>
            <a:lvl8pPr marL="1371600" algn="ctr" rtl="0" eaLnBrk="0" fontAlgn="base" hangingPunct="0">
              <a:spcBef>
                <a:spcPct val="0"/>
              </a:spcBef>
              <a:spcAft>
                <a:spcPct val="0"/>
              </a:spcAft>
              <a:defRPr sz="3600">
                <a:solidFill>
                  <a:schemeClr val="tx2"/>
                </a:solidFill>
                <a:latin typeface="Arial" panose="020B0604020202020204" pitchFamily="34" charset="0"/>
              </a:defRPr>
            </a:lvl8pPr>
            <a:lvl9pPr marL="1828800" algn="ctr" rtl="0" eaLnBrk="0" fontAlgn="base" hangingPunct="0">
              <a:spcBef>
                <a:spcPct val="0"/>
              </a:spcBef>
              <a:spcAft>
                <a:spcPct val="0"/>
              </a:spcAft>
              <a:defRPr sz="3600">
                <a:solidFill>
                  <a:schemeClr val="tx2"/>
                </a:solidFill>
                <a:latin typeface="Arial" panose="020B0604020202020204" pitchFamily="34" charset="0"/>
              </a:defRPr>
            </a:lvl9pPr>
          </a:lstStyle>
          <a:p>
            <a:pPr eaLnBrk="1" hangingPunct="1"/>
            <a:r>
              <a:rPr lang="en-US" sz="3200" b="1" u="sng" dirty="0">
                <a:latin typeface="Constantia" panose="02030602050306030303" pitchFamily="18" charset="0"/>
              </a:rPr>
              <a:t>White matter of mesencephalon</a:t>
            </a:r>
          </a:p>
        </p:txBody>
      </p:sp>
    </p:spTree>
    <p:extLst>
      <p:ext uri="{BB962C8B-B14F-4D97-AF65-F5344CB8AC3E}">
        <p14:creationId xmlns:p14="http://schemas.microsoft.com/office/powerpoint/2010/main" val="331578266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F4DE3A1-0694-F0DF-4CB1-4C308F8AFA26}"/>
              </a:ext>
            </a:extLst>
          </p:cNvPr>
          <p:cNvSpPr txBox="1"/>
          <p:nvPr/>
        </p:nvSpPr>
        <p:spPr>
          <a:xfrm>
            <a:off x="36552" y="476672"/>
            <a:ext cx="9107447" cy="3231654"/>
          </a:xfrm>
          <a:prstGeom prst="rect">
            <a:avLst/>
          </a:prstGeom>
          <a:noFill/>
        </p:spPr>
        <p:txBody>
          <a:bodyPr wrap="square">
            <a:spAutoFit/>
          </a:bodyPr>
          <a:lstStyle/>
          <a:p>
            <a:pPr algn="l"/>
            <a:r>
              <a:rPr lang="en-GB" sz="1700" b="0" i="0" dirty="0">
                <a:effectLst/>
                <a:highlight>
                  <a:srgbClr val="FFFFFF"/>
                </a:highlight>
                <a:latin typeface="Constantia" panose="02030602050306030303" pitchFamily="18" charset="0"/>
              </a:rPr>
              <a:t>  - </a:t>
            </a:r>
            <a:r>
              <a:rPr lang="en-GB" sz="1700" b="0" i="0" u="sng" dirty="0">
                <a:effectLst/>
                <a:highlight>
                  <a:srgbClr val="FFFFFF"/>
                </a:highlight>
                <a:latin typeface="Constantia" panose="02030602050306030303" pitchFamily="18" charset="0"/>
              </a:rPr>
              <a:t>Superior cerebellar peduncles </a:t>
            </a:r>
            <a:r>
              <a:rPr lang="en-GB" sz="1700" b="0" i="0" dirty="0">
                <a:effectLst/>
                <a:highlight>
                  <a:srgbClr val="FFFFFF"/>
                </a:highlight>
                <a:latin typeface="Constantia" panose="02030602050306030303" pitchFamily="18" charset="0"/>
              </a:rPr>
              <a:t>- </a:t>
            </a:r>
            <a:r>
              <a:rPr lang="en-GB" sz="1700" b="0" i="0" dirty="0">
                <a:effectLst/>
                <a:latin typeface="Constantia" panose="02030602050306030303" pitchFamily="18" charset="0"/>
              </a:rPr>
              <a:t>paired white matter bundles that connect the cerebellum</a:t>
            </a:r>
            <a:br>
              <a:rPr lang="en-GB" sz="1700" b="0" i="0" dirty="0">
                <a:effectLst/>
                <a:latin typeface="Constantia" panose="02030602050306030303" pitchFamily="18" charset="0"/>
              </a:rPr>
            </a:br>
            <a:r>
              <a:rPr lang="en-GB" sz="1700" b="0" i="0" dirty="0">
                <a:effectLst/>
                <a:latin typeface="Constantia" panose="02030602050306030303" pitchFamily="18" charset="0"/>
              </a:rPr>
              <a:t>    with the midbrain. They ascend from the cerebellum and enter the midbrain at the level of</a:t>
            </a:r>
            <a:br>
              <a:rPr lang="en-GB" sz="1700" b="0" i="0" dirty="0">
                <a:effectLst/>
                <a:latin typeface="Constantia" panose="02030602050306030303" pitchFamily="18" charset="0"/>
              </a:rPr>
            </a:br>
            <a:r>
              <a:rPr lang="en-GB" sz="1700" b="0" i="0" dirty="0">
                <a:effectLst/>
                <a:latin typeface="Constantia" panose="02030602050306030303" pitchFamily="18" charset="0"/>
              </a:rPr>
              <a:t>    the inferior colliculi. The </a:t>
            </a:r>
            <a:r>
              <a:rPr lang="en-GB" sz="1700" b="0" i="0" dirty="0" err="1">
                <a:effectLst/>
                <a:latin typeface="Constantia" panose="02030602050306030303" pitchFamily="18" charset="0"/>
              </a:rPr>
              <a:t>fibers</a:t>
            </a:r>
            <a:r>
              <a:rPr lang="en-GB" sz="1700" b="0" i="0" dirty="0">
                <a:effectLst/>
                <a:latin typeface="Constantia" panose="02030602050306030303" pitchFamily="18" charset="0"/>
              </a:rPr>
              <a:t> are located centrally in the ventral part of the tegmentum of</a:t>
            </a:r>
            <a:br>
              <a:rPr lang="en-GB" sz="1700" b="0" i="0" dirty="0">
                <a:effectLst/>
                <a:latin typeface="Constantia" panose="02030602050306030303" pitchFamily="18" charset="0"/>
              </a:rPr>
            </a:br>
            <a:r>
              <a:rPr lang="en-GB" sz="1700" b="0" i="0" dirty="0">
                <a:effectLst/>
                <a:latin typeface="Constantia" panose="02030602050306030303" pitchFamily="18" charset="0"/>
              </a:rPr>
              <a:t>    </a:t>
            </a:r>
            <a:r>
              <a:rPr lang="en-GB" sz="1700" b="0" i="0" dirty="0" err="1">
                <a:effectLst/>
                <a:latin typeface="Constantia" panose="02030602050306030303" pitchFamily="18" charset="0"/>
              </a:rPr>
              <a:t>mesencehalon</a:t>
            </a:r>
            <a:r>
              <a:rPr lang="en-GB" sz="1700" b="0" i="0" dirty="0">
                <a:effectLst/>
                <a:latin typeface="Constantia" panose="02030602050306030303" pitchFamily="18" charset="0"/>
              </a:rPr>
              <a:t>. They decussate at the inferior colliculi level, forming a commissure of</a:t>
            </a:r>
            <a:br>
              <a:rPr lang="en-GB" sz="1700" b="0" i="0" dirty="0">
                <a:effectLst/>
                <a:latin typeface="Constantia" panose="02030602050306030303" pitchFamily="18" charset="0"/>
              </a:rPr>
            </a:br>
            <a:r>
              <a:rPr lang="en-GB" sz="1700" b="0" i="0" dirty="0">
                <a:effectLst/>
                <a:latin typeface="Constantia" panose="02030602050306030303" pitchFamily="18" charset="0"/>
              </a:rPr>
              <a:t>    </a:t>
            </a:r>
            <a:r>
              <a:rPr lang="en-GB" sz="1700" b="0" i="0" dirty="0" err="1">
                <a:effectLst/>
                <a:latin typeface="Constantia" panose="02030602050306030303" pitchFamily="18" charset="0"/>
              </a:rPr>
              <a:t>Wernekinck</a:t>
            </a:r>
            <a:r>
              <a:rPr lang="en-GB" sz="1700" b="0" i="0" dirty="0">
                <a:effectLst/>
                <a:latin typeface="Constantia" panose="02030602050306030303" pitchFamily="18" charset="0"/>
              </a:rPr>
              <a:t>. After decussating, the </a:t>
            </a:r>
            <a:r>
              <a:rPr lang="en-GB" sz="1700" b="0" i="0" dirty="0" err="1">
                <a:effectLst/>
                <a:latin typeface="Constantia" panose="02030602050306030303" pitchFamily="18" charset="0"/>
              </a:rPr>
              <a:t>fibers</a:t>
            </a:r>
            <a:r>
              <a:rPr lang="en-GB" sz="1700" b="0" i="0" dirty="0">
                <a:effectLst/>
                <a:latin typeface="Constantia" panose="02030602050306030303" pitchFamily="18" charset="0"/>
              </a:rPr>
              <a:t> divide into ascending and descending bundles.</a:t>
            </a:r>
          </a:p>
          <a:p>
            <a:pPr algn="l"/>
            <a:r>
              <a:rPr lang="en-GB" sz="1700" b="0" i="0" dirty="0">
                <a:effectLst/>
                <a:latin typeface="Constantia" panose="02030602050306030303" pitchFamily="18" charset="0"/>
              </a:rPr>
              <a:t>        - The ascending bundle consists of the cerebellothalamic tract and </a:t>
            </a:r>
            <a:r>
              <a:rPr lang="en-GB" sz="1700" b="0" i="0" dirty="0" err="1">
                <a:effectLst/>
                <a:latin typeface="Constantia" panose="02030602050306030303" pitchFamily="18" charset="0"/>
              </a:rPr>
              <a:t>cerebellorubral</a:t>
            </a:r>
            <a:r>
              <a:rPr lang="en-GB" sz="1700" b="0" i="0" dirty="0">
                <a:effectLst/>
                <a:latin typeface="Constantia" panose="02030602050306030303" pitchFamily="18" charset="0"/>
              </a:rPr>
              <a:t> tracts.</a:t>
            </a:r>
            <a:br>
              <a:rPr lang="en-GB" sz="1700" b="0" i="0" dirty="0">
                <a:effectLst/>
                <a:latin typeface="Constantia" panose="02030602050306030303" pitchFamily="18" charset="0"/>
              </a:rPr>
            </a:br>
            <a:r>
              <a:rPr lang="en-GB" sz="1700" b="0" i="0" dirty="0">
                <a:effectLst/>
                <a:latin typeface="Constantia" panose="02030602050306030303" pitchFamily="18" charset="0"/>
              </a:rPr>
              <a:t>           The former continues its pathway through the brainstem to reach the ventrolateral</a:t>
            </a:r>
            <a:br>
              <a:rPr lang="en-GB" sz="1700" b="0" i="0" dirty="0">
                <a:effectLst/>
                <a:latin typeface="Constantia" panose="02030602050306030303" pitchFamily="18" charset="0"/>
              </a:rPr>
            </a:br>
            <a:r>
              <a:rPr lang="en-GB" sz="1700" b="0" i="0" dirty="0">
                <a:effectLst/>
                <a:latin typeface="Constantia" panose="02030602050306030303" pitchFamily="18" charset="0"/>
              </a:rPr>
              <a:t>           nucleus of the thalamus, while the latter synapses with the contralateral red nucleus. </a:t>
            </a:r>
            <a:br>
              <a:rPr lang="en-GB" sz="1700" b="0" i="0" dirty="0">
                <a:effectLst/>
                <a:latin typeface="Constantia" panose="02030602050306030303" pitchFamily="18" charset="0"/>
              </a:rPr>
            </a:br>
            <a:r>
              <a:rPr lang="en-GB" sz="1700" b="0" i="0" dirty="0">
                <a:effectLst/>
                <a:latin typeface="Constantia" panose="02030602050306030303" pitchFamily="18" charset="0"/>
              </a:rPr>
              <a:t>          A small amount of the ascending </a:t>
            </a:r>
            <a:r>
              <a:rPr lang="en-GB" sz="1700" b="0" i="0" dirty="0" err="1">
                <a:effectLst/>
                <a:latin typeface="Constantia" panose="02030602050306030303" pitchFamily="18" charset="0"/>
              </a:rPr>
              <a:t>fibers</a:t>
            </a:r>
            <a:r>
              <a:rPr lang="en-GB" sz="1700" b="0" i="0" dirty="0">
                <a:effectLst/>
                <a:latin typeface="Constantia" panose="02030602050306030303" pitchFamily="18" charset="0"/>
              </a:rPr>
              <a:t> synapses with the periaqueductal </a:t>
            </a:r>
            <a:r>
              <a:rPr lang="en-GB" sz="1700" b="0" i="0" dirty="0" err="1">
                <a:effectLst/>
                <a:latin typeface="Constantia" panose="02030602050306030303" pitchFamily="18" charset="0"/>
              </a:rPr>
              <a:t>gray</a:t>
            </a:r>
            <a:r>
              <a:rPr lang="en-GB" sz="1700" b="0" i="0" dirty="0">
                <a:effectLst/>
                <a:latin typeface="Constantia" panose="02030602050306030303" pitchFamily="18" charset="0"/>
              </a:rPr>
              <a:t> and</a:t>
            </a:r>
            <a:br>
              <a:rPr lang="en-GB" sz="1700" b="0" i="0" dirty="0">
                <a:effectLst/>
                <a:latin typeface="Constantia" panose="02030602050306030303" pitchFamily="18" charset="0"/>
              </a:rPr>
            </a:br>
            <a:r>
              <a:rPr lang="en-GB" sz="1700" b="0" i="0" dirty="0">
                <a:effectLst/>
                <a:latin typeface="Constantia" panose="02030602050306030303" pitchFamily="18" charset="0"/>
              </a:rPr>
              <a:t>          reticular formation.</a:t>
            </a:r>
          </a:p>
          <a:p>
            <a:pPr algn="l"/>
            <a:r>
              <a:rPr lang="en-GB" sz="1700" b="0" i="0" dirty="0">
                <a:effectLst/>
                <a:latin typeface="Constantia" panose="02030602050306030303" pitchFamily="18" charset="0"/>
              </a:rPr>
              <a:t>        - The descending bundle consists of the </a:t>
            </a:r>
            <a:r>
              <a:rPr lang="en-GB" sz="1700" b="0" i="0" dirty="0" err="1">
                <a:effectLst/>
                <a:latin typeface="Constantia" panose="02030602050306030303" pitchFamily="18" charset="0"/>
              </a:rPr>
              <a:t>fibers</a:t>
            </a:r>
            <a:r>
              <a:rPr lang="en-GB" sz="1700" b="0" i="0" dirty="0">
                <a:effectLst/>
                <a:latin typeface="Constantia" panose="02030602050306030303" pitchFamily="18" charset="0"/>
              </a:rPr>
              <a:t> that synapse with the reticular formation of</a:t>
            </a:r>
            <a:br>
              <a:rPr lang="en-GB" sz="1700" b="0" i="0" dirty="0">
                <a:effectLst/>
                <a:latin typeface="Constantia" panose="02030602050306030303" pitchFamily="18" charset="0"/>
              </a:rPr>
            </a:br>
            <a:r>
              <a:rPr lang="en-GB" sz="1700" b="0" i="0" dirty="0">
                <a:effectLst/>
                <a:latin typeface="Constantia" panose="02030602050306030303" pitchFamily="18" charset="0"/>
              </a:rPr>
              <a:t>          the pons and medulla, as well as with the olivary nuclei.</a:t>
            </a:r>
            <a:endParaRPr lang="en-GB" sz="1700" b="0" i="0" dirty="0">
              <a:effectLst/>
              <a:highlight>
                <a:srgbClr val="FFFFFF"/>
              </a:highlight>
              <a:latin typeface="Constantia" panose="02030602050306030303" pitchFamily="18" charset="0"/>
            </a:endParaRPr>
          </a:p>
        </p:txBody>
      </p:sp>
      <p:sp>
        <p:nvSpPr>
          <p:cNvPr id="4" name="Rectangle 3">
            <a:extLst>
              <a:ext uri="{FF2B5EF4-FFF2-40B4-BE49-F238E27FC236}">
                <a16:creationId xmlns:a16="http://schemas.microsoft.com/office/drawing/2014/main" id="{342B4CC3-6677-0A99-4C22-8C17A2692BEF}"/>
              </a:ext>
            </a:extLst>
          </p:cNvPr>
          <p:cNvSpPr txBox="1">
            <a:spLocks noChangeArrowheads="1"/>
          </p:cNvSpPr>
          <p:nvPr/>
        </p:nvSpPr>
        <p:spPr bwMode="auto">
          <a:xfrm>
            <a:off x="395536" y="-27384"/>
            <a:ext cx="8727124" cy="504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600" kern="1200">
                <a:solidFill>
                  <a:schemeClr val="tx2"/>
                </a:solidFill>
                <a:latin typeface="+mj-lt"/>
                <a:ea typeface="+mj-ea"/>
                <a:cs typeface="+mj-cs"/>
              </a:defRPr>
            </a:lvl1pPr>
            <a:lvl2pPr algn="ctr" rtl="0" eaLnBrk="0" fontAlgn="base" hangingPunct="0">
              <a:spcBef>
                <a:spcPct val="0"/>
              </a:spcBef>
              <a:spcAft>
                <a:spcPct val="0"/>
              </a:spcAft>
              <a:defRPr sz="3600">
                <a:solidFill>
                  <a:schemeClr val="tx2"/>
                </a:solidFill>
                <a:latin typeface="Arial" panose="020B0604020202020204" pitchFamily="34" charset="0"/>
              </a:defRPr>
            </a:lvl2pPr>
            <a:lvl3pPr algn="ctr" rtl="0" eaLnBrk="0" fontAlgn="base" hangingPunct="0">
              <a:spcBef>
                <a:spcPct val="0"/>
              </a:spcBef>
              <a:spcAft>
                <a:spcPct val="0"/>
              </a:spcAft>
              <a:defRPr sz="3600">
                <a:solidFill>
                  <a:schemeClr val="tx2"/>
                </a:solidFill>
                <a:latin typeface="Arial" panose="020B0604020202020204" pitchFamily="34" charset="0"/>
              </a:defRPr>
            </a:lvl3pPr>
            <a:lvl4pPr algn="ctr" rtl="0" eaLnBrk="0" fontAlgn="base" hangingPunct="0">
              <a:spcBef>
                <a:spcPct val="0"/>
              </a:spcBef>
              <a:spcAft>
                <a:spcPct val="0"/>
              </a:spcAft>
              <a:defRPr sz="3600">
                <a:solidFill>
                  <a:schemeClr val="tx2"/>
                </a:solidFill>
                <a:latin typeface="Arial" panose="020B0604020202020204" pitchFamily="34" charset="0"/>
              </a:defRPr>
            </a:lvl4pPr>
            <a:lvl5pPr algn="ctr" rtl="0" eaLnBrk="0" fontAlgn="base" hangingPunct="0">
              <a:spcBef>
                <a:spcPct val="0"/>
              </a:spcBef>
              <a:spcAft>
                <a:spcPct val="0"/>
              </a:spcAft>
              <a:defRPr sz="3600">
                <a:solidFill>
                  <a:schemeClr val="tx2"/>
                </a:solidFill>
                <a:latin typeface="Arial" panose="020B0604020202020204" pitchFamily="34" charset="0"/>
              </a:defRPr>
            </a:lvl5pPr>
            <a:lvl6pPr marL="457200" algn="ctr" rtl="0" eaLnBrk="0" fontAlgn="base" hangingPunct="0">
              <a:spcBef>
                <a:spcPct val="0"/>
              </a:spcBef>
              <a:spcAft>
                <a:spcPct val="0"/>
              </a:spcAft>
              <a:defRPr sz="3600">
                <a:solidFill>
                  <a:schemeClr val="tx2"/>
                </a:solidFill>
                <a:latin typeface="Arial" panose="020B0604020202020204" pitchFamily="34" charset="0"/>
              </a:defRPr>
            </a:lvl6pPr>
            <a:lvl7pPr marL="914400" algn="ctr" rtl="0" eaLnBrk="0" fontAlgn="base" hangingPunct="0">
              <a:spcBef>
                <a:spcPct val="0"/>
              </a:spcBef>
              <a:spcAft>
                <a:spcPct val="0"/>
              </a:spcAft>
              <a:defRPr sz="3600">
                <a:solidFill>
                  <a:schemeClr val="tx2"/>
                </a:solidFill>
                <a:latin typeface="Arial" panose="020B0604020202020204" pitchFamily="34" charset="0"/>
              </a:defRPr>
            </a:lvl7pPr>
            <a:lvl8pPr marL="1371600" algn="ctr" rtl="0" eaLnBrk="0" fontAlgn="base" hangingPunct="0">
              <a:spcBef>
                <a:spcPct val="0"/>
              </a:spcBef>
              <a:spcAft>
                <a:spcPct val="0"/>
              </a:spcAft>
              <a:defRPr sz="3600">
                <a:solidFill>
                  <a:schemeClr val="tx2"/>
                </a:solidFill>
                <a:latin typeface="Arial" panose="020B0604020202020204" pitchFamily="34" charset="0"/>
              </a:defRPr>
            </a:lvl8pPr>
            <a:lvl9pPr marL="1828800" algn="ctr" rtl="0" eaLnBrk="0" fontAlgn="base" hangingPunct="0">
              <a:spcBef>
                <a:spcPct val="0"/>
              </a:spcBef>
              <a:spcAft>
                <a:spcPct val="0"/>
              </a:spcAft>
              <a:defRPr sz="3600">
                <a:solidFill>
                  <a:schemeClr val="tx2"/>
                </a:solidFill>
                <a:latin typeface="Arial" panose="020B0604020202020204" pitchFamily="34" charset="0"/>
              </a:defRPr>
            </a:lvl9pPr>
          </a:lstStyle>
          <a:p>
            <a:pPr eaLnBrk="1" hangingPunct="1"/>
            <a:r>
              <a:rPr lang="en-US" sz="3200" b="1" u="sng" dirty="0">
                <a:latin typeface="Constantia" panose="02030602050306030303" pitchFamily="18" charset="0"/>
              </a:rPr>
              <a:t>White matter of mesencephalon</a:t>
            </a:r>
          </a:p>
        </p:txBody>
      </p:sp>
      <p:pic>
        <p:nvPicPr>
          <p:cNvPr id="2" name="Picture 4">
            <a:extLst>
              <a:ext uri="{FF2B5EF4-FFF2-40B4-BE49-F238E27FC236}">
                <a16:creationId xmlns:a16="http://schemas.microsoft.com/office/drawing/2014/main" id="{B36A4078-B930-82A2-4FD2-55A782E6270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8711" t="6258" r="38312" b="37549"/>
          <a:stretch>
            <a:fillRect/>
          </a:stretch>
        </p:blipFill>
        <p:spPr bwMode="auto">
          <a:xfrm>
            <a:off x="36553" y="3708747"/>
            <a:ext cx="3959384" cy="31513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xnSp>
        <p:nvCxnSpPr>
          <p:cNvPr id="6" name="Straight Connector 5">
            <a:extLst>
              <a:ext uri="{FF2B5EF4-FFF2-40B4-BE49-F238E27FC236}">
                <a16:creationId xmlns:a16="http://schemas.microsoft.com/office/drawing/2014/main" id="{E7E5580B-B9DC-D306-9D6A-19D2B8EA9F14}"/>
              </a:ext>
            </a:extLst>
          </p:cNvPr>
          <p:cNvCxnSpPr/>
          <p:nvPr/>
        </p:nvCxnSpPr>
        <p:spPr bwMode="auto">
          <a:xfrm>
            <a:off x="179512" y="5112000"/>
            <a:ext cx="864096" cy="0"/>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1506" name="Picture 2" descr="Brachium conjunctivum; emerges from the upper and medial parts of the white matter of each hemisphere and is placed under cover of the upper part of the cerebellum; consists of &#10;&#10;1. Efferent fibers, the cerebellothalamic tract that runs from a cerebellar hemisphere to the contralateral thalamus &#10;2. Cerebellorubral tract that runs from a cerebellar hemisphere to the red nucleus &#10;3. Afferent tracts, most prominently the ventral spinocerebellar tract (other afferent tracts are the trigeminothalamic fibers, tectocerebellar fibers, and noradrenergic fibers from the locus ceruleus">
            <a:extLst>
              <a:ext uri="{FF2B5EF4-FFF2-40B4-BE49-F238E27FC236}">
                <a16:creationId xmlns:a16="http://schemas.microsoft.com/office/drawing/2014/main" id="{3E6B8E86-31DF-9D79-50E2-CEEB346899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4088" y="3696746"/>
            <a:ext cx="3158321" cy="30446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912870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BB1071E-3175-882C-7219-1789278223FD}"/>
              </a:ext>
            </a:extLst>
          </p:cNvPr>
          <p:cNvSpPr txBox="1"/>
          <p:nvPr/>
        </p:nvSpPr>
        <p:spPr>
          <a:xfrm>
            <a:off x="71418" y="836712"/>
            <a:ext cx="9001000" cy="5909310"/>
          </a:xfrm>
          <a:prstGeom prst="rect">
            <a:avLst/>
          </a:prstGeom>
          <a:noFill/>
        </p:spPr>
        <p:txBody>
          <a:bodyPr wrap="square">
            <a:spAutoFit/>
          </a:bodyPr>
          <a:lstStyle/>
          <a:p>
            <a:pPr algn="l"/>
            <a:r>
              <a:rPr lang="en-GB" b="0" i="0" dirty="0">
                <a:solidFill>
                  <a:srgbClr val="202122"/>
                </a:solidFill>
                <a:effectLst/>
                <a:highlight>
                  <a:srgbClr val="FFFFFF"/>
                </a:highlight>
                <a:latin typeface="Constantia" panose="02030602050306030303" pitchFamily="18" charset="0"/>
              </a:rPr>
              <a:t>The </a:t>
            </a:r>
            <a:r>
              <a:rPr lang="en-GB" b="1" i="0" dirty="0">
                <a:solidFill>
                  <a:srgbClr val="202122"/>
                </a:solidFill>
                <a:effectLst/>
                <a:highlight>
                  <a:srgbClr val="FFFFFF"/>
                </a:highlight>
                <a:latin typeface="Constantia" panose="02030602050306030303" pitchFamily="18" charset="0"/>
              </a:rPr>
              <a:t>rhomboid fossa</a:t>
            </a:r>
            <a:r>
              <a:rPr lang="en-GB" b="0" i="0" dirty="0">
                <a:solidFill>
                  <a:srgbClr val="202122"/>
                </a:solidFill>
                <a:effectLst/>
                <a:highlight>
                  <a:srgbClr val="FFFFFF"/>
                </a:highlight>
                <a:latin typeface="Constantia" panose="02030602050306030303" pitchFamily="18" charset="0"/>
              </a:rPr>
              <a:t> is a </a:t>
            </a:r>
            <a:r>
              <a:rPr lang="en-GB" b="0" i="0" u="none" strike="noStrike" dirty="0">
                <a:effectLst/>
                <a:highlight>
                  <a:srgbClr val="FFFFFF"/>
                </a:highlight>
                <a:latin typeface="Constantia" panose="02030602050306030303" pitchFamily="18" charset="0"/>
              </a:rPr>
              <a:t>rhombus</a:t>
            </a:r>
            <a:r>
              <a:rPr lang="en-GB" b="0" i="0" dirty="0">
                <a:solidFill>
                  <a:srgbClr val="202122"/>
                </a:solidFill>
                <a:effectLst/>
                <a:highlight>
                  <a:srgbClr val="FFFFFF"/>
                </a:highlight>
                <a:latin typeface="Constantia" panose="02030602050306030303" pitchFamily="18" charset="0"/>
              </a:rPr>
              <a:t>-shaped depression that is the anterior part of the </a:t>
            </a:r>
            <a:r>
              <a:rPr lang="en-GB" b="0" i="0" u="none" strike="noStrike" dirty="0">
                <a:effectLst/>
                <a:highlight>
                  <a:srgbClr val="FFFFFF"/>
                </a:highlight>
                <a:latin typeface="Constantia" panose="02030602050306030303" pitchFamily="18" charset="0"/>
              </a:rPr>
              <a:t>4</a:t>
            </a:r>
            <a:r>
              <a:rPr lang="en-GB" b="0" i="0" u="none" strike="noStrike" baseline="30000" dirty="0">
                <a:effectLst/>
                <a:highlight>
                  <a:srgbClr val="FFFFFF"/>
                </a:highlight>
                <a:latin typeface="Constantia" panose="02030602050306030303" pitchFamily="18" charset="0"/>
              </a:rPr>
              <a:t>th</a:t>
            </a:r>
            <a:r>
              <a:rPr lang="en-GB" b="0" i="0" u="none" strike="noStrike" dirty="0">
                <a:effectLst/>
                <a:highlight>
                  <a:srgbClr val="FFFFFF"/>
                </a:highlight>
                <a:latin typeface="Constantia" panose="02030602050306030303" pitchFamily="18" charset="0"/>
              </a:rPr>
              <a:t> ventricle</a:t>
            </a:r>
            <a:r>
              <a:rPr lang="en-GB" b="0" i="0" dirty="0">
                <a:solidFill>
                  <a:srgbClr val="202122"/>
                </a:solidFill>
                <a:effectLst/>
                <a:highlight>
                  <a:srgbClr val="FFFFFF"/>
                </a:highlight>
                <a:latin typeface="Constantia" panose="02030602050306030303" pitchFamily="18" charset="0"/>
              </a:rPr>
              <a:t>. Its anterior wall, formed by the dorsal surface of the </a:t>
            </a:r>
            <a:r>
              <a:rPr lang="en-GB" b="0" i="0" u="none" strike="noStrike" dirty="0">
                <a:effectLst/>
                <a:highlight>
                  <a:srgbClr val="FFFFFF"/>
                </a:highlight>
                <a:latin typeface="Constantia" panose="02030602050306030303" pitchFamily="18" charset="0"/>
              </a:rPr>
              <a:t>pons</a:t>
            </a:r>
            <a:r>
              <a:rPr lang="en-GB" b="0" i="0" dirty="0">
                <a:effectLst/>
                <a:highlight>
                  <a:srgbClr val="FFFFFF"/>
                </a:highlight>
                <a:latin typeface="Constantia" panose="02030602050306030303" pitchFamily="18" charset="0"/>
              </a:rPr>
              <a:t> and the </a:t>
            </a:r>
            <a:r>
              <a:rPr lang="en-GB" b="0" i="0" u="none" strike="noStrike" dirty="0">
                <a:effectLst/>
                <a:highlight>
                  <a:srgbClr val="FFFFFF"/>
                </a:highlight>
                <a:latin typeface="Constantia" panose="02030602050306030303" pitchFamily="18" charset="0"/>
              </a:rPr>
              <a:t>medulla oblongata</a:t>
            </a:r>
            <a:r>
              <a:rPr lang="en-GB" b="0" i="0" dirty="0">
                <a:solidFill>
                  <a:srgbClr val="202122"/>
                </a:solidFill>
                <a:effectLst/>
                <a:highlight>
                  <a:srgbClr val="FFFFFF"/>
                </a:highlight>
                <a:latin typeface="Constantia" panose="02030602050306030303" pitchFamily="18" charset="0"/>
              </a:rPr>
              <a:t>, constitutes the floor of the fourth ventricle.</a:t>
            </a:r>
          </a:p>
          <a:p>
            <a:pPr lvl="0"/>
            <a:r>
              <a:rPr lang="en-GB" b="0" i="0" dirty="0">
                <a:solidFill>
                  <a:srgbClr val="202122"/>
                </a:solidFill>
                <a:effectLst/>
                <a:highlight>
                  <a:srgbClr val="FFFFFF"/>
                </a:highlight>
                <a:latin typeface="Constantia" panose="02030602050306030303" pitchFamily="18" charset="0"/>
              </a:rPr>
              <a:t>It is covered by a thin layer of </a:t>
            </a:r>
            <a:r>
              <a:rPr lang="en-GB" b="0" i="0" u="none" strike="noStrike" dirty="0">
                <a:effectLst/>
                <a:highlight>
                  <a:srgbClr val="FFFFFF"/>
                </a:highlight>
                <a:latin typeface="Constantia" panose="02030602050306030303" pitchFamily="18" charset="0"/>
              </a:rPr>
              <a:t>grey matter</a:t>
            </a:r>
            <a:r>
              <a:rPr lang="en-GB" b="0" i="0" dirty="0">
                <a:effectLst/>
                <a:highlight>
                  <a:srgbClr val="FFFFFF"/>
                </a:highlight>
                <a:latin typeface="Constantia" panose="02030602050306030303" pitchFamily="18" charset="0"/>
              </a:rPr>
              <a:t> </a:t>
            </a:r>
            <a:r>
              <a:rPr lang="en-GB" b="0" i="0" dirty="0">
                <a:solidFill>
                  <a:srgbClr val="202122"/>
                </a:solidFill>
                <a:effectLst/>
                <a:highlight>
                  <a:srgbClr val="FFFFFF"/>
                </a:highlight>
                <a:latin typeface="Constantia" panose="02030602050306030303" pitchFamily="18" charset="0"/>
              </a:rPr>
              <a:t>continuous with that of the </a:t>
            </a:r>
            <a:r>
              <a:rPr lang="en-GB" b="0" i="0" u="none" strike="noStrike" dirty="0">
                <a:effectLst/>
                <a:highlight>
                  <a:srgbClr val="FFFFFF"/>
                </a:highlight>
                <a:latin typeface="Constantia" panose="02030602050306030303" pitchFamily="18" charset="0"/>
              </a:rPr>
              <a:t>spinal cord</a:t>
            </a:r>
            <a:r>
              <a:rPr lang="en-GB" b="0" i="0" dirty="0">
                <a:solidFill>
                  <a:srgbClr val="202122"/>
                </a:solidFill>
                <a:effectLst/>
                <a:highlight>
                  <a:srgbClr val="FFFFFF"/>
                </a:highlight>
                <a:latin typeface="Constantia" panose="02030602050306030303" pitchFamily="18" charset="0"/>
              </a:rPr>
              <a:t>; superficial to this is a thin lamina of </a:t>
            </a:r>
            <a:r>
              <a:rPr lang="en-GB" b="0" i="0" u="none" strike="noStrike" dirty="0">
                <a:effectLst/>
                <a:highlight>
                  <a:srgbClr val="FFFFFF"/>
                </a:highlight>
                <a:latin typeface="Constantia" panose="02030602050306030303" pitchFamily="18" charset="0"/>
              </a:rPr>
              <a:t>neuroglia</a:t>
            </a:r>
            <a:r>
              <a:rPr lang="en-GB" b="0" i="0" dirty="0">
                <a:solidFill>
                  <a:srgbClr val="202122"/>
                </a:solidFill>
                <a:effectLst/>
                <a:highlight>
                  <a:srgbClr val="FFFFFF"/>
                </a:highlight>
                <a:latin typeface="Constantia" panose="02030602050306030303" pitchFamily="18" charset="0"/>
              </a:rPr>
              <a:t> which constitutes the </a:t>
            </a:r>
            <a:r>
              <a:rPr lang="en-GB" b="0" i="0" u="none" strike="noStrike" dirty="0">
                <a:effectLst/>
                <a:highlight>
                  <a:srgbClr val="FFFFFF"/>
                </a:highlight>
                <a:latin typeface="Constantia" panose="02030602050306030303" pitchFamily="18" charset="0"/>
              </a:rPr>
              <a:t>ependyma</a:t>
            </a:r>
            <a:r>
              <a:rPr lang="en-GB" b="0" i="0" dirty="0">
                <a:solidFill>
                  <a:srgbClr val="202122"/>
                </a:solidFill>
                <a:effectLst/>
                <a:highlight>
                  <a:srgbClr val="FFFFFF"/>
                </a:highlight>
                <a:latin typeface="Constantia" panose="02030602050306030303" pitchFamily="18" charset="0"/>
              </a:rPr>
              <a:t> of the ventricle and supports a layer of ciliated </a:t>
            </a:r>
            <a:r>
              <a:rPr lang="en-GB" b="0" i="0" u="none" strike="noStrike" dirty="0">
                <a:effectLst/>
                <a:highlight>
                  <a:srgbClr val="FFFFFF"/>
                </a:highlight>
                <a:latin typeface="Constantia" panose="02030602050306030303" pitchFamily="18" charset="0"/>
              </a:rPr>
              <a:t>epithelium</a:t>
            </a:r>
            <a:r>
              <a:rPr lang="en-GB" b="0" i="0" dirty="0">
                <a:solidFill>
                  <a:srgbClr val="202122"/>
                </a:solidFill>
                <a:effectLst/>
                <a:highlight>
                  <a:srgbClr val="FFFFFF"/>
                </a:highlight>
                <a:latin typeface="Constantia" panose="02030602050306030303" pitchFamily="18" charset="0"/>
              </a:rPr>
              <a:t>.</a:t>
            </a:r>
            <a:r>
              <a:rPr lang="en-US" altLang="en-US" dirty="0">
                <a:solidFill>
                  <a:srgbClr val="202122"/>
                </a:solidFill>
                <a:latin typeface="Constantia" panose="02030602050306030303" pitchFamily="18" charset="0"/>
                <a:cs typeface="Arial" panose="020B0604020202020204" pitchFamily="34" charset="0"/>
              </a:rPr>
              <a:t> The fossa consists of three parts, superior, intermediate, and inferior:</a:t>
            </a:r>
            <a:endParaRPr lang="en-US" altLang="en-US" dirty="0">
              <a:latin typeface="Constantia" panose="02030602050306030303" pitchFamily="18" charset="0"/>
            </a:endParaRPr>
          </a:p>
          <a:p>
            <a:pPr lvl="0"/>
            <a:r>
              <a:rPr lang="en-US" altLang="en-US" b="1" dirty="0">
                <a:solidFill>
                  <a:srgbClr val="202122"/>
                </a:solidFill>
                <a:latin typeface="Constantia" panose="02030602050306030303" pitchFamily="18" charset="0"/>
                <a:cs typeface="Arial" panose="020B0604020202020204" pitchFamily="34" charset="0"/>
              </a:rPr>
              <a:t>The superior part</a:t>
            </a:r>
          </a:p>
          <a:p>
            <a:pPr marL="180975" lvl="1" indent="-180975"/>
            <a:r>
              <a:rPr lang="en-US" altLang="en-US" dirty="0">
                <a:solidFill>
                  <a:srgbClr val="202122"/>
                </a:solidFill>
                <a:latin typeface="Constantia" panose="02030602050306030303" pitchFamily="18" charset="0"/>
                <a:cs typeface="Arial" panose="020B0604020202020204" pitchFamily="34" charset="0"/>
              </a:rPr>
              <a:t> - triangular in shape and limited laterally by the </a:t>
            </a:r>
            <a:r>
              <a:rPr lang="en-US" altLang="en-US" dirty="0">
                <a:latin typeface="Constantia" panose="02030602050306030303" pitchFamily="18" charset="0"/>
                <a:cs typeface="Arial" panose="020B0604020202020204" pitchFamily="34" charset="0"/>
              </a:rPr>
              <a:t>superior cerebellar peduncle</a:t>
            </a:r>
            <a:r>
              <a:rPr lang="en-US" altLang="en-US" dirty="0">
                <a:solidFill>
                  <a:srgbClr val="202122"/>
                </a:solidFill>
                <a:latin typeface="Constantia" panose="02030602050306030303" pitchFamily="18" charset="0"/>
                <a:cs typeface="Arial" panose="020B0604020202020204" pitchFamily="34" charset="0"/>
              </a:rPr>
              <a:t>; its apex,</a:t>
            </a:r>
            <a:br>
              <a:rPr lang="en-US" altLang="en-US" dirty="0">
                <a:solidFill>
                  <a:srgbClr val="202122"/>
                </a:solidFill>
                <a:latin typeface="Constantia" panose="02030602050306030303" pitchFamily="18" charset="0"/>
                <a:cs typeface="Arial" panose="020B0604020202020204" pitchFamily="34" charset="0"/>
              </a:rPr>
            </a:br>
            <a:r>
              <a:rPr lang="en-US" altLang="en-US" dirty="0">
                <a:solidFill>
                  <a:srgbClr val="202122"/>
                </a:solidFill>
                <a:latin typeface="Constantia" panose="02030602050306030303" pitchFamily="18" charset="0"/>
                <a:cs typeface="Arial" panose="020B0604020202020204" pitchFamily="34" charset="0"/>
              </a:rPr>
              <a:t>directed upward, is continuous with the </a:t>
            </a:r>
            <a:r>
              <a:rPr lang="en-US" altLang="en-US" dirty="0">
                <a:latin typeface="Constantia" panose="02030602050306030303" pitchFamily="18" charset="0"/>
                <a:cs typeface="Arial" panose="020B0604020202020204" pitchFamily="34" charset="0"/>
              </a:rPr>
              <a:t>cerebral aqueduct</a:t>
            </a:r>
            <a:r>
              <a:rPr lang="en-US" altLang="en-US" dirty="0">
                <a:solidFill>
                  <a:srgbClr val="202122"/>
                </a:solidFill>
                <a:latin typeface="Constantia" panose="02030602050306030303" pitchFamily="18" charset="0"/>
                <a:cs typeface="Arial" panose="020B0604020202020204" pitchFamily="34" charset="0"/>
              </a:rPr>
              <a:t>; its base is represented by an imaginary line at the level of the upper ends of the superior foveae.</a:t>
            </a:r>
          </a:p>
          <a:p>
            <a:pPr lvl="0"/>
            <a:r>
              <a:rPr lang="en-US" altLang="en-US" b="1" dirty="0">
                <a:solidFill>
                  <a:srgbClr val="202122"/>
                </a:solidFill>
                <a:latin typeface="Constantia" panose="02030602050306030303" pitchFamily="18" charset="0"/>
                <a:cs typeface="Arial" panose="020B0604020202020204" pitchFamily="34" charset="0"/>
              </a:rPr>
              <a:t>The intermediate part</a:t>
            </a:r>
          </a:p>
          <a:p>
            <a:pPr marL="180975" lvl="1" indent="-180975"/>
            <a:r>
              <a:rPr lang="en-US" altLang="en-US" dirty="0">
                <a:solidFill>
                  <a:srgbClr val="202122"/>
                </a:solidFill>
                <a:latin typeface="Constantia" panose="02030602050306030303" pitchFamily="18" charset="0"/>
                <a:cs typeface="Arial" panose="020B0604020202020204" pitchFamily="34" charset="0"/>
              </a:rPr>
              <a:t> - extends from this level to that of the horizontal portions of the </a:t>
            </a:r>
            <a:r>
              <a:rPr lang="en-US" altLang="en-US" dirty="0">
                <a:latin typeface="Constantia" panose="02030602050306030303" pitchFamily="18" charset="0"/>
                <a:cs typeface="Arial" panose="020B0604020202020204" pitchFamily="34" charset="0"/>
              </a:rPr>
              <a:t>taeniae of the ventricle</a:t>
            </a:r>
            <a:r>
              <a:rPr lang="en-US" altLang="en-US" dirty="0">
                <a:solidFill>
                  <a:srgbClr val="202122"/>
                </a:solidFill>
                <a:latin typeface="Constantia" panose="02030602050306030303" pitchFamily="18" charset="0"/>
                <a:cs typeface="Arial" panose="020B0604020202020204" pitchFamily="34" charset="0"/>
              </a:rPr>
              <a:t>;</a:t>
            </a:r>
            <a:br>
              <a:rPr lang="en-US" altLang="en-US" dirty="0">
                <a:solidFill>
                  <a:srgbClr val="202122"/>
                </a:solidFill>
                <a:latin typeface="Constantia" panose="02030602050306030303" pitchFamily="18" charset="0"/>
                <a:cs typeface="Arial" panose="020B0604020202020204" pitchFamily="34" charset="0"/>
              </a:rPr>
            </a:br>
            <a:r>
              <a:rPr lang="en-US" altLang="en-US" dirty="0">
                <a:solidFill>
                  <a:srgbClr val="202122"/>
                </a:solidFill>
                <a:latin typeface="Constantia" panose="02030602050306030303" pitchFamily="18" charset="0"/>
                <a:cs typeface="Arial" panose="020B0604020202020204" pitchFamily="34" charset="0"/>
              </a:rPr>
              <a:t>it is narrow above where it is limited laterally by the middle peduncle, but widens below and is prolonged into the </a:t>
            </a:r>
            <a:r>
              <a:rPr lang="en-US" altLang="en-US" dirty="0">
                <a:latin typeface="Constantia" panose="02030602050306030303" pitchFamily="18" charset="0"/>
                <a:cs typeface="Arial" panose="020B0604020202020204" pitchFamily="34" charset="0"/>
              </a:rPr>
              <a:t>lateral recesses </a:t>
            </a:r>
            <a:r>
              <a:rPr lang="en-US" altLang="en-US" dirty="0">
                <a:solidFill>
                  <a:srgbClr val="202122"/>
                </a:solidFill>
                <a:latin typeface="Constantia" panose="02030602050306030303" pitchFamily="18" charset="0"/>
                <a:cs typeface="Arial" panose="020B0604020202020204" pitchFamily="34" charset="0"/>
              </a:rPr>
              <a:t>of the ventricle.</a:t>
            </a:r>
          </a:p>
          <a:p>
            <a:pPr lvl="0"/>
            <a:r>
              <a:rPr lang="en-US" altLang="en-US" b="1" dirty="0">
                <a:solidFill>
                  <a:srgbClr val="202122"/>
                </a:solidFill>
                <a:latin typeface="Constantia" panose="02030602050306030303" pitchFamily="18" charset="0"/>
                <a:cs typeface="Arial" panose="020B0604020202020204" pitchFamily="34" charset="0"/>
              </a:rPr>
              <a:t>The inferior part</a:t>
            </a:r>
          </a:p>
          <a:p>
            <a:pPr marL="180975" lvl="1" indent="-180975"/>
            <a:r>
              <a:rPr lang="en-US" altLang="en-US" dirty="0">
                <a:solidFill>
                  <a:srgbClr val="202122"/>
                </a:solidFill>
                <a:latin typeface="Constantia" panose="02030602050306030303" pitchFamily="18" charset="0"/>
                <a:cs typeface="Arial" panose="020B0604020202020204" pitchFamily="34" charset="0"/>
              </a:rPr>
              <a:t> - triangular, and its downwardly directed apex, named the </a:t>
            </a:r>
            <a:r>
              <a:rPr lang="en-US" altLang="en-US" i="1" dirty="0">
                <a:solidFill>
                  <a:srgbClr val="202122"/>
                </a:solidFill>
                <a:latin typeface="Constantia" panose="02030602050306030303" pitchFamily="18" charset="0"/>
                <a:cs typeface="Arial" panose="020B0604020202020204" pitchFamily="34" charset="0"/>
              </a:rPr>
              <a:t>calamus </a:t>
            </a:r>
            <a:r>
              <a:rPr lang="en-US" altLang="en-US" i="1" dirty="0" err="1">
                <a:solidFill>
                  <a:srgbClr val="202122"/>
                </a:solidFill>
                <a:latin typeface="Constantia" panose="02030602050306030303" pitchFamily="18" charset="0"/>
                <a:cs typeface="Arial" panose="020B0604020202020204" pitchFamily="34" charset="0"/>
              </a:rPr>
              <a:t>scriptorius</a:t>
            </a:r>
            <a:r>
              <a:rPr lang="en-US" altLang="en-US" dirty="0">
                <a:solidFill>
                  <a:srgbClr val="202122"/>
                </a:solidFill>
                <a:latin typeface="Constantia" panose="02030602050306030303" pitchFamily="18" charset="0"/>
                <a:cs typeface="Arial" panose="020B0604020202020204" pitchFamily="34" charset="0"/>
              </a:rPr>
              <a:t> (as is</a:t>
            </a:r>
            <a:br>
              <a:rPr lang="en-US" altLang="en-US" dirty="0">
                <a:solidFill>
                  <a:srgbClr val="202122"/>
                </a:solidFill>
                <a:latin typeface="Constantia" panose="02030602050306030303" pitchFamily="18" charset="0"/>
                <a:cs typeface="Arial" panose="020B0604020202020204" pitchFamily="34" charset="0"/>
              </a:rPr>
            </a:br>
            <a:r>
              <a:rPr lang="en-US" altLang="en-US" dirty="0">
                <a:solidFill>
                  <a:srgbClr val="202122"/>
                </a:solidFill>
                <a:latin typeface="Constantia" panose="02030602050306030303" pitchFamily="18" charset="0"/>
                <a:cs typeface="Arial" panose="020B0604020202020204" pitchFamily="34" charset="0"/>
              </a:rPr>
              <a:t>shaped like a writing quill-nib) is continuous with the central canal of the closed part of the medulla oblongata.</a:t>
            </a:r>
          </a:p>
          <a:p>
            <a:pPr lvl="0"/>
            <a:r>
              <a:rPr lang="en-US" altLang="en-US" dirty="0">
                <a:solidFill>
                  <a:srgbClr val="202122"/>
                </a:solidFill>
                <a:latin typeface="Constantia" panose="02030602050306030303" pitchFamily="18" charset="0"/>
                <a:cs typeface="Arial" panose="020B0604020202020204" pitchFamily="34" charset="0"/>
              </a:rPr>
              <a:t>The </a:t>
            </a:r>
            <a:r>
              <a:rPr lang="en-US" altLang="en-US" dirty="0">
                <a:latin typeface="Constantia" panose="02030602050306030303" pitchFamily="18" charset="0"/>
                <a:cs typeface="Arial" panose="020B0604020202020204" pitchFamily="34" charset="0"/>
              </a:rPr>
              <a:t>sulcus limitans</a:t>
            </a:r>
            <a:r>
              <a:rPr lang="en-US" altLang="en-US" dirty="0">
                <a:solidFill>
                  <a:srgbClr val="202122"/>
                </a:solidFill>
                <a:latin typeface="Constantia" panose="02030602050306030303" pitchFamily="18" charset="0"/>
                <a:cs typeface="Arial" panose="020B0604020202020204" pitchFamily="34" charset="0"/>
              </a:rPr>
              <a:t> forms the lateral boundary of the </a:t>
            </a:r>
            <a:r>
              <a:rPr lang="en-US" altLang="en-US" dirty="0">
                <a:latin typeface="Constantia" panose="02030602050306030303" pitchFamily="18" charset="0"/>
                <a:cs typeface="Arial" panose="020B0604020202020204" pitchFamily="34" charset="0"/>
              </a:rPr>
              <a:t>medial eminence</a:t>
            </a:r>
            <a:r>
              <a:rPr lang="en-US" altLang="en-US" dirty="0">
                <a:solidFill>
                  <a:srgbClr val="202122"/>
                </a:solidFill>
                <a:latin typeface="Constantia" panose="02030602050306030303" pitchFamily="18" charset="0"/>
                <a:cs typeface="Arial" panose="020B0604020202020204" pitchFamily="34" charset="0"/>
              </a:rPr>
              <a:t>.</a:t>
            </a:r>
            <a:endParaRPr lang="en-US" altLang="en-US" dirty="0">
              <a:latin typeface="Constantia" panose="02030602050306030303" pitchFamily="18" charset="0"/>
            </a:endParaRPr>
          </a:p>
          <a:p>
            <a:pPr algn="l"/>
            <a:endParaRPr lang="en-GB" b="0" i="0" dirty="0">
              <a:solidFill>
                <a:srgbClr val="202122"/>
              </a:solidFill>
              <a:effectLst/>
              <a:highlight>
                <a:srgbClr val="FFFFFF"/>
              </a:highlight>
              <a:latin typeface="Arial" panose="020B0604020202020204" pitchFamily="34" charset="0"/>
            </a:endParaRPr>
          </a:p>
        </p:txBody>
      </p:sp>
      <p:sp>
        <p:nvSpPr>
          <p:cNvPr id="7" name="Rectangle 3">
            <a:extLst>
              <a:ext uri="{FF2B5EF4-FFF2-40B4-BE49-F238E27FC236}">
                <a16:creationId xmlns:a16="http://schemas.microsoft.com/office/drawing/2014/main" id="{A5EC5E06-6A42-21A7-F98A-C43BBE0E00D2}"/>
              </a:ext>
            </a:extLst>
          </p:cNvPr>
          <p:cNvSpPr txBox="1">
            <a:spLocks noChangeArrowheads="1"/>
          </p:cNvSpPr>
          <p:nvPr/>
        </p:nvSpPr>
        <p:spPr bwMode="auto">
          <a:xfrm>
            <a:off x="395536" y="-27384"/>
            <a:ext cx="8727124" cy="504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600" kern="1200">
                <a:solidFill>
                  <a:schemeClr val="tx2"/>
                </a:solidFill>
                <a:latin typeface="+mj-lt"/>
                <a:ea typeface="+mj-ea"/>
                <a:cs typeface="+mj-cs"/>
              </a:defRPr>
            </a:lvl1pPr>
            <a:lvl2pPr algn="ctr" rtl="0" eaLnBrk="0" fontAlgn="base" hangingPunct="0">
              <a:spcBef>
                <a:spcPct val="0"/>
              </a:spcBef>
              <a:spcAft>
                <a:spcPct val="0"/>
              </a:spcAft>
              <a:defRPr sz="3600">
                <a:solidFill>
                  <a:schemeClr val="tx2"/>
                </a:solidFill>
                <a:latin typeface="Arial" panose="020B0604020202020204" pitchFamily="34" charset="0"/>
              </a:defRPr>
            </a:lvl2pPr>
            <a:lvl3pPr algn="ctr" rtl="0" eaLnBrk="0" fontAlgn="base" hangingPunct="0">
              <a:spcBef>
                <a:spcPct val="0"/>
              </a:spcBef>
              <a:spcAft>
                <a:spcPct val="0"/>
              </a:spcAft>
              <a:defRPr sz="3600">
                <a:solidFill>
                  <a:schemeClr val="tx2"/>
                </a:solidFill>
                <a:latin typeface="Arial" panose="020B0604020202020204" pitchFamily="34" charset="0"/>
              </a:defRPr>
            </a:lvl3pPr>
            <a:lvl4pPr algn="ctr" rtl="0" eaLnBrk="0" fontAlgn="base" hangingPunct="0">
              <a:spcBef>
                <a:spcPct val="0"/>
              </a:spcBef>
              <a:spcAft>
                <a:spcPct val="0"/>
              </a:spcAft>
              <a:defRPr sz="3600">
                <a:solidFill>
                  <a:schemeClr val="tx2"/>
                </a:solidFill>
                <a:latin typeface="Arial" panose="020B0604020202020204" pitchFamily="34" charset="0"/>
              </a:defRPr>
            </a:lvl4pPr>
            <a:lvl5pPr algn="ctr" rtl="0" eaLnBrk="0" fontAlgn="base" hangingPunct="0">
              <a:spcBef>
                <a:spcPct val="0"/>
              </a:spcBef>
              <a:spcAft>
                <a:spcPct val="0"/>
              </a:spcAft>
              <a:defRPr sz="3600">
                <a:solidFill>
                  <a:schemeClr val="tx2"/>
                </a:solidFill>
                <a:latin typeface="Arial" panose="020B0604020202020204" pitchFamily="34" charset="0"/>
              </a:defRPr>
            </a:lvl5pPr>
            <a:lvl6pPr marL="457200" algn="ctr" rtl="0" eaLnBrk="0" fontAlgn="base" hangingPunct="0">
              <a:spcBef>
                <a:spcPct val="0"/>
              </a:spcBef>
              <a:spcAft>
                <a:spcPct val="0"/>
              </a:spcAft>
              <a:defRPr sz="3600">
                <a:solidFill>
                  <a:schemeClr val="tx2"/>
                </a:solidFill>
                <a:latin typeface="Arial" panose="020B0604020202020204" pitchFamily="34" charset="0"/>
              </a:defRPr>
            </a:lvl6pPr>
            <a:lvl7pPr marL="914400" algn="ctr" rtl="0" eaLnBrk="0" fontAlgn="base" hangingPunct="0">
              <a:spcBef>
                <a:spcPct val="0"/>
              </a:spcBef>
              <a:spcAft>
                <a:spcPct val="0"/>
              </a:spcAft>
              <a:defRPr sz="3600">
                <a:solidFill>
                  <a:schemeClr val="tx2"/>
                </a:solidFill>
                <a:latin typeface="Arial" panose="020B0604020202020204" pitchFamily="34" charset="0"/>
              </a:defRPr>
            </a:lvl7pPr>
            <a:lvl8pPr marL="1371600" algn="ctr" rtl="0" eaLnBrk="0" fontAlgn="base" hangingPunct="0">
              <a:spcBef>
                <a:spcPct val="0"/>
              </a:spcBef>
              <a:spcAft>
                <a:spcPct val="0"/>
              </a:spcAft>
              <a:defRPr sz="3600">
                <a:solidFill>
                  <a:schemeClr val="tx2"/>
                </a:solidFill>
                <a:latin typeface="Arial" panose="020B0604020202020204" pitchFamily="34" charset="0"/>
              </a:defRPr>
            </a:lvl8pPr>
            <a:lvl9pPr marL="1828800" algn="ctr" rtl="0" eaLnBrk="0" fontAlgn="base" hangingPunct="0">
              <a:spcBef>
                <a:spcPct val="0"/>
              </a:spcBef>
              <a:spcAft>
                <a:spcPct val="0"/>
              </a:spcAft>
              <a:defRPr sz="3600">
                <a:solidFill>
                  <a:schemeClr val="tx2"/>
                </a:solidFill>
                <a:latin typeface="Arial" panose="020B0604020202020204" pitchFamily="34" charset="0"/>
              </a:defRPr>
            </a:lvl9pPr>
          </a:lstStyle>
          <a:p>
            <a:pPr eaLnBrk="1" hangingPunct="1"/>
            <a:r>
              <a:rPr lang="en-US" sz="3200" b="1" u="sng" dirty="0">
                <a:latin typeface="Constantia" panose="02030602050306030303" pitchFamily="18" charset="0"/>
              </a:rPr>
              <a:t>Rhomboid fossa – floor of the 4</a:t>
            </a:r>
            <a:r>
              <a:rPr lang="en-US" sz="3200" b="1" u="sng" baseline="30000" dirty="0">
                <a:latin typeface="Constantia" panose="02030602050306030303" pitchFamily="18" charset="0"/>
              </a:rPr>
              <a:t>th</a:t>
            </a:r>
            <a:r>
              <a:rPr lang="en-US" sz="3200" b="1" u="sng" dirty="0">
                <a:latin typeface="Constantia" panose="02030602050306030303" pitchFamily="18" charset="0"/>
              </a:rPr>
              <a:t> ventricle</a:t>
            </a:r>
          </a:p>
        </p:txBody>
      </p:sp>
    </p:spTree>
    <p:extLst>
      <p:ext uri="{BB962C8B-B14F-4D97-AF65-F5344CB8AC3E}">
        <p14:creationId xmlns:p14="http://schemas.microsoft.com/office/powerpoint/2010/main" val="58563184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150F2EE5-FE9C-CD8A-825C-7E595FDF0EE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955" r="2957"/>
          <a:stretch/>
        </p:blipFill>
        <p:spPr bwMode="auto">
          <a:xfrm>
            <a:off x="503548" y="284585"/>
            <a:ext cx="8136904" cy="65558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812876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BB1071E-3175-882C-7219-1789278223FD}"/>
              </a:ext>
            </a:extLst>
          </p:cNvPr>
          <p:cNvSpPr txBox="1"/>
          <p:nvPr/>
        </p:nvSpPr>
        <p:spPr>
          <a:xfrm>
            <a:off x="71500" y="119821"/>
            <a:ext cx="9001000" cy="6186309"/>
          </a:xfrm>
          <a:prstGeom prst="rect">
            <a:avLst/>
          </a:prstGeom>
          <a:noFill/>
        </p:spPr>
        <p:txBody>
          <a:bodyPr wrap="square">
            <a:spAutoFit/>
          </a:bodyPr>
          <a:lstStyle/>
          <a:p>
            <a:pPr algn="l"/>
            <a:r>
              <a:rPr lang="en-GB" b="0" i="0" dirty="0">
                <a:solidFill>
                  <a:srgbClr val="202122"/>
                </a:solidFill>
                <a:effectLst/>
                <a:highlight>
                  <a:srgbClr val="FFFFFF"/>
                </a:highlight>
                <a:latin typeface="Constantia" panose="02030602050306030303" pitchFamily="18" charset="0"/>
              </a:rPr>
              <a:t>The </a:t>
            </a:r>
            <a:r>
              <a:rPr lang="en-GB" b="1" i="0" dirty="0">
                <a:solidFill>
                  <a:srgbClr val="202122"/>
                </a:solidFill>
                <a:effectLst/>
                <a:highlight>
                  <a:srgbClr val="FFFFFF"/>
                </a:highlight>
                <a:latin typeface="Constantia" panose="02030602050306030303" pitchFamily="18" charset="0"/>
              </a:rPr>
              <a:t>features of rhomboid fossa</a:t>
            </a:r>
            <a:r>
              <a:rPr lang="en-GB" b="0" i="0" dirty="0">
                <a:solidFill>
                  <a:srgbClr val="202122"/>
                </a:solidFill>
                <a:effectLst/>
                <a:highlight>
                  <a:srgbClr val="FFFFFF"/>
                </a:highlight>
                <a:latin typeface="Constantia" panose="02030602050306030303" pitchFamily="18" charset="0"/>
              </a:rPr>
              <a:t>:</a:t>
            </a:r>
            <a:br>
              <a:rPr lang="en-GB" b="0" i="0" dirty="0">
                <a:solidFill>
                  <a:srgbClr val="202122"/>
                </a:solidFill>
                <a:effectLst/>
                <a:highlight>
                  <a:srgbClr val="FFFFFF"/>
                </a:highlight>
                <a:latin typeface="Constantia" panose="02030602050306030303" pitchFamily="18" charset="0"/>
              </a:rPr>
            </a:br>
            <a:endParaRPr lang="en-GB" b="0" i="0" dirty="0">
              <a:solidFill>
                <a:srgbClr val="202122"/>
              </a:solidFill>
              <a:effectLst/>
              <a:highlight>
                <a:srgbClr val="FFFFFF"/>
              </a:highlight>
              <a:latin typeface="Constantia" panose="02030602050306030303" pitchFamily="18" charset="0"/>
            </a:endParaRPr>
          </a:p>
          <a:p>
            <a:pPr algn="l">
              <a:buFont typeface="Arial" panose="020B0604020202020204" pitchFamily="34" charset="0"/>
              <a:buChar char="•"/>
            </a:pPr>
            <a:r>
              <a:rPr lang="en-GB" b="0" i="0" dirty="0">
                <a:effectLst/>
                <a:highlight>
                  <a:srgbClr val="FFFFFF"/>
                </a:highlight>
                <a:latin typeface="Constantia" panose="02030602050306030303" pitchFamily="18" charset="0"/>
              </a:rPr>
              <a:t>The upper triangular part is formed by the posterior surface of the </a:t>
            </a:r>
            <a:r>
              <a:rPr lang="en-GB" b="0" i="0" dirty="0">
                <a:solidFill>
                  <a:srgbClr val="CC0000"/>
                </a:solidFill>
                <a:effectLst/>
                <a:highlight>
                  <a:srgbClr val="FFFFFF"/>
                </a:highlight>
                <a:latin typeface="Constantia" panose="02030602050306030303" pitchFamily="18" charset="0"/>
              </a:rPr>
              <a:t>pons</a:t>
            </a:r>
            <a:r>
              <a:rPr lang="en-GB" b="0" i="0" dirty="0">
                <a:effectLst/>
                <a:highlight>
                  <a:srgbClr val="FFFFFF"/>
                </a:highlight>
                <a:latin typeface="Constantia" panose="02030602050306030303" pitchFamily="18" charset="0"/>
              </a:rPr>
              <a:t>. </a:t>
            </a:r>
          </a:p>
          <a:p>
            <a:pPr algn="l">
              <a:buFont typeface="Arial" panose="020B0604020202020204" pitchFamily="34" charset="0"/>
              <a:buChar char="•"/>
            </a:pPr>
            <a:r>
              <a:rPr lang="en-GB" b="0" i="0" dirty="0">
                <a:effectLst/>
                <a:highlight>
                  <a:srgbClr val="FFFFFF"/>
                </a:highlight>
                <a:latin typeface="Constantia" panose="02030602050306030303" pitchFamily="18" charset="0"/>
              </a:rPr>
              <a:t> The lower triangular part is made up of the upper part of the posterior surface of</a:t>
            </a:r>
            <a:br>
              <a:rPr lang="en-GB" b="0" i="0" dirty="0">
                <a:effectLst/>
                <a:highlight>
                  <a:srgbClr val="FFFFFF"/>
                </a:highlight>
                <a:latin typeface="Constantia" panose="02030602050306030303" pitchFamily="18" charset="0"/>
              </a:rPr>
            </a:br>
            <a:r>
              <a:rPr lang="en-GB" b="0" i="0" dirty="0">
                <a:effectLst/>
                <a:highlight>
                  <a:srgbClr val="FFFFFF"/>
                </a:highlight>
                <a:latin typeface="Constantia" panose="02030602050306030303" pitchFamily="18" charset="0"/>
              </a:rPr>
              <a:t>  the </a:t>
            </a:r>
            <a:r>
              <a:rPr lang="en-GB" b="0" i="0" dirty="0">
                <a:solidFill>
                  <a:srgbClr val="CC0000"/>
                </a:solidFill>
                <a:effectLst/>
                <a:highlight>
                  <a:srgbClr val="FFFFFF"/>
                </a:highlight>
                <a:latin typeface="Constantia" panose="02030602050306030303" pitchFamily="18" charset="0"/>
              </a:rPr>
              <a:t>medulla </a:t>
            </a:r>
            <a:r>
              <a:rPr lang="en-GB" b="0" i="0" dirty="0">
                <a:effectLst/>
                <a:highlight>
                  <a:srgbClr val="FFFFFF"/>
                </a:highlight>
                <a:latin typeface="Constantia" panose="02030602050306030303" pitchFamily="18" charset="0"/>
              </a:rPr>
              <a:t>and an </a:t>
            </a:r>
            <a:r>
              <a:rPr lang="en-GB" b="0" i="0" dirty="0">
                <a:solidFill>
                  <a:srgbClr val="CC0000"/>
                </a:solidFill>
                <a:effectLst/>
                <a:highlight>
                  <a:srgbClr val="FFFFFF"/>
                </a:highlight>
                <a:latin typeface="Constantia" panose="02030602050306030303" pitchFamily="18" charset="0"/>
              </a:rPr>
              <a:t>intermediate part at the junction of the medulla and pons</a:t>
            </a:r>
            <a:r>
              <a:rPr lang="en-GB" b="0" i="0" dirty="0">
                <a:effectLst/>
                <a:highlight>
                  <a:srgbClr val="FFFFFF"/>
                </a:highlight>
                <a:latin typeface="Constantia" panose="02030602050306030303" pitchFamily="18" charset="0"/>
              </a:rPr>
              <a:t>.</a:t>
            </a:r>
          </a:p>
          <a:p>
            <a:pPr algn="l">
              <a:buFont typeface="Arial" panose="020B0604020202020204" pitchFamily="34" charset="0"/>
              <a:buChar char="•"/>
            </a:pPr>
            <a:r>
              <a:rPr lang="en-GB" b="0" i="0" dirty="0">
                <a:effectLst/>
                <a:highlight>
                  <a:srgbClr val="FFFFFF"/>
                </a:highlight>
                <a:latin typeface="Constantia" panose="02030602050306030303" pitchFamily="18" charset="0"/>
              </a:rPr>
              <a:t> The intermediate part is prolonged laterally over the inferior cerebellar peduncle as the</a:t>
            </a:r>
            <a:br>
              <a:rPr lang="en-GB" b="0" i="0" dirty="0">
                <a:effectLst/>
                <a:highlight>
                  <a:srgbClr val="FFFFFF"/>
                </a:highlight>
                <a:latin typeface="Constantia" panose="02030602050306030303" pitchFamily="18" charset="0"/>
              </a:rPr>
            </a:br>
            <a:r>
              <a:rPr lang="en-GB" b="0" i="0" dirty="0">
                <a:effectLst/>
                <a:highlight>
                  <a:srgbClr val="FFFFFF"/>
                </a:highlight>
                <a:latin typeface="Constantia" panose="02030602050306030303" pitchFamily="18" charset="0"/>
              </a:rPr>
              <a:t>  floor of the lateral recess of the 4</a:t>
            </a:r>
            <a:r>
              <a:rPr lang="en-GB" b="0" i="0" baseline="30000" dirty="0">
                <a:effectLst/>
                <a:highlight>
                  <a:srgbClr val="FFFFFF"/>
                </a:highlight>
                <a:latin typeface="Constantia" panose="02030602050306030303" pitchFamily="18" charset="0"/>
              </a:rPr>
              <a:t>th</a:t>
            </a:r>
            <a:r>
              <a:rPr lang="en-GB" b="0" i="0" dirty="0">
                <a:effectLst/>
                <a:highlight>
                  <a:srgbClr val="FFFFFF"/>
                </a:highlight>
                <a:latin typeface="Constantia" panose="02030602050306030303" pitchFamily="18" charset="0"/>
              </a:rPr>
              <a:t> ventricle. Its surface is marked by the presence of</a:t>
            </a:r>
            <a:br>
              <a:rPr lang="en-GB" b="0" i="0" dirty="0">
                <a:effectLst/>
                <a:highlight>
                  <a:srgbClr val="FFFFFF"/>
                </a:highlight>
                <a:latin typeface="Constantia" panose="02030602050306030303" pitchFamily="18" charset="0"/>
              </a:rPr>
            </a:br>
            <a:r>
              <a:rPr lang="en-GB" b="0" i="0" dirty="0">
                <a:effectLst/>
                <a:highlight>
                  <a:srgbClr val="FFFFFF"/>
                </a:highlight>
                <a:latin typeface="Constantia" panose="02030602050306030303" pitchFamily="18" charset="0"/>
              </a:rPr>
              <a:t>  delicate bundles of transversely running fibres that constitute the striae </a:t>
            </a:r>
            <a:r>
              <a:rPr lang="en-GB" b="0" i="0" dirty="0" err="1">
                <a:effectLst/>
                <a:highlight>
                  <a:srgbClr val="FFFFFF"/>
                </a:highlight>
                <a:latin typeface="Constantia" panose="02030602050306030303" pitchFamily="18" charset="0"/>
              </a:rPr>
              <a:t>medullares</a:t>
            </a:r>
            <a:r>
              <a:rPr lang="en-GB" b="0" i="0" dirty="0">
                <a:effectLst/>
                <a:highlight>
                  <a:srgbClr val="FFFFFF"/>
                </a:highlight>
                <a:latin typeface="Constantia" panose="02030602050306030303" pitchFamily="18" charset="0"/>
              </a:rPr>
              <a:t>.</a:t>
            </a:r>
          </a:p>
          <a:p>
            <a:pPr algn="l"/>
            <a:r>
              <a:rPr lang="en-GB" dirty="0">
                <a:highlight>
                  <a:srgbClr val="FFFFFF"/>
                </a:highlight>
                <a:latin typeface="Constantia" panose="02030602050306030303" pitchFamily="18" charset="0"/>
              </a:rPr>
              <a:t>- </a:t>
            </a:r>
            <a:r>
              <a:rPr lang="en-GB" b="0" i="0" dirty="0">
                <a:effectLst/>
                <a:highlight>
                  <a:srgbClr val="FFFFFF"/>
                </a:highlight>
                <a:latin typeface="Constantia" panose="02030602050306030303" pitchFamily="18" charset="0"/>
              </a:rPr>
              <a:t>The lowest part of the rhomboid fossa is referred to as the </a:t>
            </a:r>
            <a:r>
              <a:rPr lang="en-GB" b="0" i="0" dirty="0">
                <a:solidFill>
                  <a:srgbClr val="0070C0"/>
                </a:solidFill>
                <a:effectLst/>
                <a:highlight>
                  <a:srgbClr val="FFFFFF"/>
                </a:highlight>
                <a:latin typeface="Constantia" panose="02030602050306030303" pitchFamily="18" charset="0"/>
              </a:rPr>
              <a:t>calamus </a:t>
            </a:r>
            <a:r>
              <a:rPr lang="en-GB" b="0" i="0" dirty="0" err="1">
                <a:solidFill>
                  <a:srgbClr val="0070C0"/>
                </a:solidFill>
                <a:effectLst/>
                <a:highlight>
                  <a:srgbClr val="FFFFFF"/>
                </a:highlight>
                <a:latin typeface="Constantia" panose="02030602050306030303" pitchFamily="18" charset="0"/>
              </a:rPr>
              <a:t>scriptorius</a:t>
            </a:r>
            <a:r>
              <a:rPr lang="en-GB" b="0" i="0" dirty="0">
                <a:effectLst/>
                <a:highlight>
                  <a:srgbClr val="FFFFFF"/>
                </a:highlight>
                <a:latin typeface="Constantia" panose="02030602050306030303" pitchFamily="18" charset="0"/>
              </a:rPr>
              <a:t>. Each</a:t>
            </a:r>
            <a:br>
              <a:rPr lang="en-GB" b="0" i="0" dirty="0">
                <a:effectLst/>
                <a:highlight>
                  <a:srgbClr val="FFFFFF"/>
                </a:highlight>
                <a:latin typeface="Constantia" panose="02030602050306030303" pitchFamily="18" charset="0"/>
              </a:rPr>
            </a:br>
            <a:r>
              <a:rPr lang="en-GB" b="0" i="0" dirty="0">
                <a:effectLst/>
                <a:highlight>
                  <a:srgbClr val="FFFFFF"/>
                </a:highlight>
                <a:latin typeface="Constantia" panose="02030602050306030303" pitchFamily="18" charset="0"/>
              </a:rPr>
              <a:t>   inferolateral margin of the fossa is marked by a narrow white ridge called </a:t>
            </a:r>
            <a:r>
              <a:rPr lang="en-GB" b="0" i="0" dirty="0">
                <a:solidFill>
                  <a:srgbClr val="0070C0"/>
                </a:solidFill>
                <a:effectLst/>
                <a:highlight>
                  <a:srgbClr val="FFFFFF"/>
                </a:highlight>
                <a:latin typeface="Constantia" panose="02030602050306030303" pitchFamily="18" charset="0"/>
              </a:rPr>
              <a:t>taenia of the</a:t>
            </a:r>
            <a:br>
              <a:rPr lang="en-GB" b="0" i="0" dirty="0">
                <a:solidFill>
                  <a:srgbClr val="0070C0"/>
                </a:solidFill>
                <a:effectLst/>
                <a:highlight>
                  <a:srgbClr val="FFFFFF"/>
                </a:highlight>
                <a:latin typeface="Constantia" panose="02030602050306030303" pitchFamily="18" charset="0"/>
              </a:rPr>
            </a:br>
            <a:r>
              <a:rPr lang="en-GB" b="0" i="0" dirty="0">
                <a:solidFill>
                  <a:srgbClr val="0070C0"/>
                </a:solidFill>
                <a:effectLst/>
                <a:highlight>
                  <a:srgbClr val="FFFFFF"/>
                </a:highlight>
                <a:latin typeface="Constantia" panose="02030602050306030303" pitchFamily="18" charset="0"/>
              </a:rPr>
              <a:t>   wall of 4</a:t>
            </a:r>
            <a:r>
              <a:rPr lang="en-GB" b="0" i="0" baseline="30000" dirty="0">
                <a:solidFill>
                  <a:srgbClr val="0070C0"/>
                </a:solidFill>
                <a:effectLst/>
                <a:highlight>
                  <a:srgbClr val="FFFFFF"/>
                </a:highlight>
                <a:latin typeface="Constantia" panose="02030602050306030303" pitchFamily="18" charset="0"/>
              </a:rPr>
              <a:t>th</a:t>
            </a:r>
            <a:r>
              <a:rPr lang="en-GB" b="0" i="0" dirty="0">
                <a:solidFill>
                  <a:srgbClr val="0070C0"/>
                </a:solidFill>
                <a:effectLst/>
                <a:highlight>
                  <a:srgbClr val="FFFFFF"/>
                </a:highlight>
                <a:latin typeface="Constantia" panose="02030602050306030303" pitchFamily="18" charset="0"/>
              </a:rPr>
              <a:t> ventricle</a:t>
            </a:r>
            <a:r>
              <a:rPr lang="en-GB" b="0" i="0" dirty="0">
                <a:effectLst/>
                <a:highlight>
                  <a:srgbClr val="FFFFFF"/>
                </a:highlight>
                <a:latin typeface="Constantia" panose="02030602050306030303" pitchFamily="18" charset="0"/>
              </a:rPr>
              <a:t>. The right and left taeniae meet at the inferior apex of the floor to</a:t>
            </a:r>
            <a:br>
              <a:rPr lang="en-GB" b="0" i="0" dirty="0">
                <a:effectLst/>
                <a:highlight>
                  <a:srgbClr val="FFFFFF"/>
                </a:highlight>
                <a:latin typeface="Constantia" panose="02030602050306030303" pitchFamily="18" charset="0"/>
              </a:rPr>
            </a:br>
            <a:r>
              <a:rPr lang="en-GB" b="0" i="0" dirty="0">
                <a:effectLst/>
                <a:highlight>
                  <a:srgbClr val="FFFFFF"/>
                </a:highlight>
                <a:latin typeface="Constantia" panose="02030602050306030303" pitchFamily="18" charset="0"/>
              </a:rPr>
              <a:t>   form a small fold called the </a:t>
            </a:r>
            <a:r>
              <a:rPr lang="en-GB" b="0" i="0" dirty="0" err="1">
                <a:solidFill>
                  <a:srgbClr val="0070C0"/>
                </a:solidFill>
                <a:effectLst/>
                <a:highlight>
                  <a:srgbClr val="FFFFFF"/>
                </a:highlight>
                <a:latin typeface="Constantia" panose="02030602050306030303" pitchFamily="18" charset="0"/>
              </a:rPr>
              <a:t>obex</a:t>
            </a:r>
            <a:r>
              <a:rPr lang="en-GB" b="0" i="0" dirty="0">
                <a:solidFill>
                  <a:srgbClr val="0070C0"/>
                </a:solidFill>
                <a:effectLst/>
                <a:highlight>
                  <a:srgbClr val="FFFFFF"/>
                </a:highlight>
                <a:latin typeface="Constantia" panose="02030602050306030303" pitchFamily="18" charset="0"/>
              </a:rPr>
              <a:t>.</a:t>
            </a:r>
          </a:p>
          <a:p>
            <a:pPr algn="l"/>
            <a:r>
              <a:rPr lang="en-GB" b="0" i="0" dirty="0">
                <a:effectLst/>
                <a:highlight>
                  <a:srgbClr val="FFFFFF"/>
                </a:highlight>
                <a:latin typeface="Constantia" panose="02030602050306030303" pitchFamily="18" charset="0"/>
              </a:rPr>
              <a:t>- In the middle, there is longitudinal groove –</a:t>
            </a:r>
            <a:br>
              <a:rPr lang="en-GB" b="0" i="0" dirty="0">
                <a:effectLst/>
                <a:highlight>
                  <a:srgbClr val="FFFFFF"/>
                </a:highlight>
                <a:latin typeface="Constantia" panose="02030602050306030303" pitchFamily="18" charset="0"/>
              </a:rPr>
            </a:br>
            <a:r>
              <a:rPr lang="en-GB" b="0" i="0" dirty="0">
                <a:effectLst/>
                <a:highlight>
                  <a:srgbClr val="FFFFFF"/>
                </a:highlight>
                <a:latin typeface="Constantia" panose="02030602050306030303" pitchFamily="18" charset="0"/>
              </a:rPr>
              <a:t>   median sulcus and is used as a major feature.</a:t>
            </a:r>
            <a:br>
              <a:rPr lang="en-GB" b="0" i="0" dirty="0">
                <a:effectLst/>
                <a:highlight>
                  <a:srgbClr val="FFFFFF"/>
                </a:highlight>
                <a:latin typeface="Constantia" panose="02030602050306030303" pitchFamily="18" charset="0"/>
              </a:rPr>
            </a:br>
            <a:r>
              <a:rPr lang="en-GB" b="0" i="0" dirty="0">
                <a:effectLst/>
                <a:highlight>
                  <a:srgbClr val="FFFFFF"/>
                </a:highlight>
                <a:latin typeface="Constantia" panose="02030602050306030303" pitchFamily="18" charset="0"/>
              </a:rPr>
              <a:t>- On either side of this sulcus lies a longitudinal </a:t>
            </a:r>
            <a:br>
              <a:rPr lang="en-GB" b="0" i="0" dirty="0">
                <a:effectLst/>
                <a:highlight>
                  <a:srgbClr val="FFFFFF"/>
                </a:highlight>
                <a:latin typeface="Constantia" panose="02030602050306030303" pitchFamily="18" charset="0"/>
              </a:rPr>
            </a:br>
            <a:r>
              <a:rPr lang="en-GB" b="0" i="0" dirty="0">
                <a:effectLst/>
                <a:highlight>
                  <a:srgbClr val="FFFFFF"/>
                </a:highlight>
                <a:latin typeface="Constantia" panose="02030602050306030303" pitchFamily="18" charset="0"/>
              </a:rPr>
              <a:t>   elevation called the </a:t>
            </a:r>
            <a:r>
              <a:rPr lang="en-GB" b="0" i="0" dirty="0">
                <a:solidFill>
                  <a:srgbClr val="0070C0"/>
                </a:solidFill>
                <a:effectLst/>
                <a:highlight>
                  <a:srgbClr val="FFFFFF"/>
                </a:highlight>
                <a:latin typeface="Constantia" panose="02030602050306030303" pitchFamily="18" charset="0"/>
              </a:rPr>
              <a:t>medial eminence</a:t>
            </a:r>
            <a:r>
              <a:rPr lang="en-GB" b="0" i="0" dirty="0">
                <a:effectLst/>
                <a:highlight>
                  <a:srgbClr val="FFFFFF"/>
                </a:highlight>
                <a:latin typeface="Constantia" panose="02030602050306030303" pitchFamily="18" charset="0"/>
              </a:rPr>
              <a:t>.</a:t>
            </a:r>
            <a:br>
              <a:rPr lang="en-GB" b="0" i="0" dirty="0">
                <a:effectLst/>
                <a:highlight>
                  <a:srgbClr val="FFFFFF"/>
                </a:highlight>
                <a:latin typeface="Constantia" panose="02030602050306030303" pitchFamily="18" charset="0"/>
              </a:rPr>
            </a:br>
            <a:r>
              <a:rPr lang="en-GB" b="0" i="0" dirty="0">
                <a:effectLst/>
                <a:highlight>
                  <a:srgbClr val="FFFFFF"/>
                </a:highlight>
                <a:latin typeface="Constantia" panose="02030602050306030303" pitchFamily="18" charset="0"/>
              </a:rPr>
              <a:t>   This eminence is limited laterally by the </a:t>
            </a:r>
            <a:br>
              <a:rPr lang="en-GB" b="0" i="0" dirty="0">
                <a:effectLst/>
                <a:highlight>
                  <a:srgbClr val="FFFFFF"/>
                </a:highlight>
                <a:latin typeface="Constantia" panose="02030602050306030303" pitchFamily="18" charset="0"/>
              </a:rPr>
            </a:br>
            <a:r>
              <a:rPr lang="en-GB" b="0" i="0" dirty="0">
                <a:effectLst/>
                <a:highlight>
                  <a:srgbClr val="FFFFFF"/>
                </a:highlight>
                <a:latin typeface="Constantia" panose="02030602050306030303" pitchFamily="18" charset="0"/>
              </a:rPr>
              <a:t>    </a:t>
            </a:r>
            <a:r>
              <a:rPr lang="en-GB" b="0" i="0" dirty="0">
                <a:solidFill>
                  <a:srgbClr val="0070C0"/>
                </a:solidFill>
                <a:effectLst/>
                <a:highlight>
                  <a:srgbClr val="FFFFFF"/>
                </a:highlight>
                <a:latin typeface="Constantia" panose="02030602050306030303" pitchFamily="18" charset="0"/>
              </a:rPr>
              <a:t>sulcus limitans</a:t>
            </a:r>
            <a:r>
              <a:rPr lang="en-GB" b="0" i="0" dirty="0">
                <a:effectLst/>
                <a:highlight>
                  <a:srgbClr val="FFFFFF"/>
                </a:highlight>
                <a:latin typeface="Constantia" panose="02030602050306030303" pitchFamily="18" charset="0"/>
              </a:rPr>
              <a:t>. </a:t>
            </a:r>
          </a:p>
          <a:p>
            <a:r>
              <a:rPr lang="en-GB" b="0" i="0" dirty="0">
                <a:effectLst/>
                <a:highlight>
                  <a:srgbClr val="FFFFFF"/>
                </a:highlight>
                <a:latin typeface="Constantia" panose="02030602050306030303" pitchFamily="18" charset="0"/>
              </a:rPr>
              <a:t>- The most lateral part of rhomboid </a:t>
            </a:r>
            <a:r>
              <a:rPr lang="en-GB" dirty="0">
                <a:highlight>
                  <a:srgbClr val="FFFFFF"/>
                </a:highlight>
                <a:latin typeface="Constantia" panose="02030602050306030303" pitchFamily="18" charset="0"/>
              </a:rPr>
              <a:t>fossa that lies at the junction of pons and medulla</a:t>
            </a:r>
            <a:br>
              <a:rPr lang="en-GB" dirty="0">
                <a:highlight>
                  <a:srgbClr val="FFFFFF"/>
                </a:highlight>
                <a:latin typeface="Constantia" panose="02030602050306030303" pitchFamily="18" charset="0"/>
              </a:rPr>
            </a:br>
            <a:r>
              <a:rPr lang="en-GB" dirty="0">
                <a:highlight>
                  <a:srgbClr val="FFFFFF"/>
                </a:highlight>
                <a:latin typeface="Constantia" panose="02030602050306030303" pitchFamily="18" charset="0"/>
              </a:rPr>
              <a:t>  partly in the pons and partly in the medulla </a:t>
            </a:r>
            <a:r>
              <a:rPr lang="en-GB" b="0" i="0" dirty="0">
                <a:effectLst/>
                <a:highlight>
                  <a:srgbClr val="FFFFFF"/>
                </a:highlight>
                <a:latin typeface="Constantia" panose="02030602050306030303" pitchFamily="18" charset="0"/>
              </a:rPr>
              <a:t>is </a:t>
            </a:r>
            <a:br>
              <a:rPr lang="en-GB" b="0" i="0" dirty="0">
                <a:effectLst/>
                <a:highlight>
                  <a:srgbClr val="FFFFFF"/>
                </a:highlight>
                <a:latin typeface="Constantia" panose="02030602050306030303" pitchFamily="18" charset="0"/>
              </a:rPr>
            </a:br>
            <a:r>
              <a:rPr lang="en-GB" b="0" i="0" dirty="0">
                <a:effectLst/>
                <a:highlight>
                  <a:srgbClr val="FFFFFF"/>
                </a:highlight>
                <a:latin typeface="Constantia" panose="02030602050306030303" pitchFamily="18" charset="0"/>
              </a:rPr>
              <a:t>  called the </a:t>
            </a:r>
            <a:r>
              <a:rPr lang="en-GB" b="0" i="0" dirty="0">
                <a:solidFill>
                  <a:srgbClr val="0070C0"/>
                </a:solidFill>
                <a:effectLst/>
                <a:highlight>
                  <a:srgbClr val="FFFFFF"/>
                </a:highlight>
                <a:latin typeface="Constantia" panose="02030602050306030303" pitchFamily="18" charset="0"/>
              </a:rPr>
              <a:t>vestibular area and houses the</a:t>
            </a:r>
            <a:br>
              <a:rPr lang="en-GB" b="0" i="0" dirty="0">
                <a:solidFill>
                  <a:srgbClr val="0070C0"/>
                </a:solidFill>
                <a:effectLst/>
                <a:highlight>
                  <a:srgbClr val="FFFFFF"/>
                </a:highlight>
                <a:latin typeface="Constantia" panose="02030602050306030303" pitchFamily="18" charset="0"/>
              </a:rPr>
            </a:br>
            <a:r>
              <a:rPr lang="en-GB" b="0" i="0" dirty="0">
                <a:solidFill>
                  <a:srgbClr val="0070C0"/>
                </a:solidFill>
                <a:effectLst/>
                <a:highlight>
                  <a:srgbClr val="FFFFFF"/>
                </a:highlight>
                <a:latin typeface="Constantia" panose="02030602050306030303" pitchFamily="18" charset="0"/>
              </a:rPr>
              <a:t>  vestibular nuclei</a:t>
            </a:r>
            <a:r>
              <a:rPr lang="en-GB" b="0" i="0" dirty="0">
                <a:effectLst/>
                <a:highlight>
                  <a:srgbClr val="FFFFFF"/>
                </a:highlight>
                <a:latin typeface="Constantia" panose="02030602050306030303" pitchFamily="18" charset="0"/>
              </a:rPr>
              <a:t>.</a:t>
            </a:r>
            <a:endParaRPr lang="en-GB" b="0" i="0" dirty="0">
              <a:solidFill>
                <a:srgbClr val="0070C0"/>
              </a:solidFill>
              <a:effectLst/>
              <a:highlight>
                <a:srgbClr val="FFFFFF"/>
              </a:highlight>
              <a:latin typeface="Constantia" panose="02030602050306030303" pitchFamily="18" charset="0"/>
            </a:endParaRPr>
          </a:p>
        </p:txBody>
      </p:sp>
      <p:pic>
        <p:nvPicPr>
          <p:cNvPr id="24578" name="Picture 2">
            <a:extLst>
              <a:ext uri="{FF2B5EF4-FFF2-40B4-BE49-F238E27FC236}">
                <a16:creationId xmlns:a16="http://schemas.microsoft.com/office/drawing/2014/main" id="{9413DB93-ACC7-9A4C-6EEB-9270CB89FBD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955" r="2957"/>
          <a:stretch/>
        </p:blipFill>
        <p:spPr bwMode="auto">
          <a:xfrm>
            <a:off x="4958620" y="3212976"/>
            <a:ext cx="4221892" cy="34015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022145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BB1071E-3175-882C-7219-1789278223FD}"/>
              </a:ext>
            </a:extLst>
          </p:cNvPr>
          <p:cNvSpPr txBox="1">
            <a:spLocks noGrp="1" noRot="1" noMove="1" noResize="1" noEditPoints="1" noAdjustHandles="1" noChangeArrowheads="1" noChangeShapeType="1"/>
          </p:cNvSpPr>
          <p:nvPr/>
        </p:nvSpPr>
        <p:spPr>
          <a:xfrm>
            <a:off x="0" y="0"/>
            <a:ext cx="9001000" cy="6309420"/>
          </a:xfrm>
          <a:prstGeom prst="rect">
            <a:avLst/>
          </a:prstGeom>
          <a:noFill/>
        </p:spPr>
        <p:txBody>
          <a:bodyPr wrap="square">
            <a:spAutoFit/>
          </a:bodyPr>
          <a:lstStyle/>
          <a:p>
            <a:pPr algn="l"/>
            <a:br>
              <a:rPr lang="en-GB" sz="800" b="0" i="0" dirty="0">
                <a:effectLst/>
                <a:highlight>
                  <a:srgbClr val="FFFFFF"/>
                </a:highlight>
                <a:latin typeface="Constantia" panose="02030602050306030303" pitchFamily="18" charset="0"/>
              </a:rPr>
            </a:br>
            <a:r>
              <a:rPr lang="en-GB" b="0" i="0" dirty="0">
                <a:effectLst/>
                <a:highlight>
                  <a:srgbClr val="FFFFFF"/>
                </a:highlight>
                <a:latin typeface="Constantia" panose="02030602050306030303" pitchFamily="18" charset="0"/>
              </a:rPr>
              <a:t>- The </a:t>
            </a:r>
            <a:r>
              <a:rPr lang="en-GB" b="0" i="0" dirty="0" err="1">
                <a:effectLst/>
                <a:highlight>
                  <a:srgbClr val="FFFFFF"/>
                </a:highlight>
                <a:latin typeface="Constantia" panose="02030602050306030303" pitchFamily="18" charset="0"/>
              </a:rPr>
              <a:t>superiormost</a:t>
            </a:r>
            <a:r>
              <a:rPr lang="en-GB" b="0" i="0" dirty="0">
                <a:effectLst/>
                <a:highlight>
                  <a:srgbClr val="FFFFFF"/>
                </a:highlight>
                <a:latin typeface="Constantia" panose="02030602050306030303" pitchFamily="18" charset="0"/>
              </a:rPr>
              <a:t> part of the sulcus limitans overlies an area called the </a:t>
            </a:r>
            <a:r>
              <a:rPr lang="en-GB" b="0" i="0" dirty="0">
                <a:solidFill>
                  <a:srgbClr val="0070C0"/>
                </a:solidFill>
                <a:effectLst/>
                <a:highlight>
                  <a:srgbClr val="FFFFFF"/>
                </a:highlight>
                <a:latin typeface="Constantia" panose="02030602050306030303" pitchFamily="18" charset="0"/>
              </a:rPr>
              <a:t>locus coeruleus</a:t>
            </a:r>
            <a:r>
              <a:rPr lang="en-GB" b="0" i="0" dirty="0">
                <a:effectLst/>
                <a:highlight>
                  <a:srgbClr val="FFFFFF"/>
                </a:highlight>
                <a:latin typeface="Constantia" panose="02030602050306030303" pitchFamily="18" charset="0"/>
              </a:rPr>
              <a:t>,</a:t>
            </a:r>
            <a:br>
              <a:rPr lang="en-GB" b="0" i="0" dirty="0">
                <a:effectLst/>
                <a:highlight>
                  <a:srgbClr val="FFFFFF"/>
                </a:highlight>
                <a:latin typeface="Constantia" panose="02030602050306030303" pitchFamily="18" charset="0"/>
              </a:rPr>
            </a:br>
            <a:r>
              <a:rPr lang="en-GB" b="0" i="0" dirty="0">
                <a:effectLst/>
                <a:highlight>
                  <a:srgbClr val="FFFFFF"/>
                </a:highlight>
                <a:latin typeface="Constantia" panose="02030602050306030303" pitchFamily="18" charset="0"/>
              </a:rPr>
              <a:t>   deep to which there is a nucleus called the nucleus coeruleus extending into the pontine</a:t>
            </a:r>
            <a:br>
              <a:rPr lang="en-GB" b="0" i="0" dirty="0">
                <a:effectLst/>
                <a:highlight>
                  <a:srgbClr val="FFFFFF"/>
                </a:highlight>
                <a:latin typeface="Constantia" panose="02030602050306030303" pitchFamily="18" charset="0"/>
              </a:rPr>
            </a:br>
            <a:r>
              <a:rPr lang="en-GB" b="0" i="0" dirty="0">
                <a:effectLst/>
                <a:highlight>
                  <a:srgbClr val="FFFFFF"/>
                </a:highlight>
                <a:latin typeface="Constantia" panose="02030602050306030303" pitchFamily="18" charset="0"/>
              </a:rPr>
              <a:t>   tegmentum. </a:t>
            </a:r>
            <a:br>
              <a:rPr lang="en-GB" b="0" i="0" dirty="0">
                <a:effectLst/>
                <a:highlight>
                  <a:srgbClr val="FFFFFF"/>
                </a:highlight>
                <a:latin typeface="Constantia" panose="02030602050306030303" pitchFamily="18" charset="0"/>
              </a:rPr>
            </a:br>
            <a:r>
              <a:rPr lang="en-GB" b="0" i="0" dirty="0">
                <a:effectLst/>
                <a:highlight>
                  <a:srgbClr val="FFFFFF"/>
                </a:highlight>
                <a:latin typeface="Constantia" panose="02030602050306030303" pitchFamily="18" charset="0"/>
              </a:rPr>
              <a:t>- Lower down the sulcus limitans is a depression referred to as the </a:t>
            </a:r>
            <a:r>
              <a:rPr lang="en-GB" b="0" i="0" dirty="0">
                <a:solidFill>
                  <a:srgbClr val="0070C0"/>
                </a:solidFill>
                <a:effectLst/>
                <a:highlight>
                  <a:srgbClr val="FFFFFF"/>
                </a:highlight>
                <a:latin typeface="Constantia" panose="02030602050306030303" pitchFamily="18" charset="0"/>
              </a:rPr>
              <a:t>superior fovea </a:t>
            </a:r>
            <a:r>
              <a:rPr lang="en-GB" b="0" i="0" dirty="0">
                <a:effectLst/>
                <a:highlight>
                  <a:srgbClr val="FFFFFF"/>
                </a:highlight>
                <a:latin typeface="Constantia" panose="02030602050306030303" pitchFamily="18" charset="0"/>
              </a:rPr>
              <a:t>deep to</a:t>
            </a:r>
            <a:br>
              <a:rPr lang="en-GB" b="0" i="0" dirty="0">
                <a:effectLst/>
                <a:highlight>
                  <a:srgbClr val="FFFFFF"/>
                </a:highlight>
                <a:latin typeface="Constantia" panose="02030602050306030303" pitchFamily="18" charset="0"/>
              </a:rPr>
            </a:br>
            <a:r>
              <a:rPr lang="en-GB" b="0" i="0" dirty="0">
                <a:effectLst/>
                <a:highlight>
                  <a:srgbClr val="FFFFFF"/>
                </a:highlight>
                <a:latin typeface="Constantia" panose="02030602050306030303" pitchFamily="18" charset="0"/>
              </a:rPr>
              <a:t>   which there is a motor nucleus of 5</a:t>
            </a:r>
            <a:r>
              <a:rPr lang="en-GB" b="0" i="0" baseline="30000" dirty="0">
                <a:effectLst/>
                <a:highlight>
                  <a:srgbClr val="FFFFFF"/>
                </a:highlight>
                <a:latin typeface="Constantia" panose="02030602050306030303" pitchFamily="18" charset="0"/>
              </a:rPr>
              <a:t>th</a:t>
            </a:r>
            <a:r>
              <a:rPr lang="en-GB" b="0" i="0" dirty="0">
                <a:effectLst/>
                <a:highlight>
                  <a:srgbClr val="FFFFFF"/>
                </a:highlight>
                <a:latin typeface="Constantia" panose="02030602050306030303" pitchFamily="18" charset="0"/>
              </a:rPr>
              <a:t> cranial nerve</a:t>
            </a:r>
            <a:br>
              <a:rPr lang="en-GB" b="0" i="0" dirty="0">
                <a:effectLst/>
                <a:highlight>
                  <a:srgbClr val="FFFFFF"/>
                </a:highlight>
                <a:latin typeface="Constantia" panose="02030602050306030303" pitchFamily="18" charset="0"/>
              </a:rPr>
            </a:br>
            <a:r>
              <a:rPr lang="en-GB" b="0" i="0" dirty="0">
                <a:effectLst/>
                <a:highlight>
                  <a:srgbClr val="FFFFFF"/>
                </a:highlight>
                <a:latin typeface="Constantia" panose="02030602050306030303" pitchFamily="18" charset="0"/>
              </a:rPr>
              <a:t>- At the level of this depression, the medial eminence shows a swelling called the </a:t>
            </a:r>
            <a:r>
              <a:rPr lang="en-GB" b="0" i="0" dirty="0">
                <a:solidFill>
                  <a:srgbClr val="0070C0"/>
                </a:solidFill>
                <a:effectLst/>
                <a:highlight>
                  <a:srgbClr val="FFFFFF"/>
                </a:highlight>
                <a:latin typeface="Constantia" panose="02030602050306030303" pitchFamily="18" charset="0"/>
              </a:rPr>
              <a:t>facial</a:t>
            </a:r>
            <a:br>
              <a:rPr lang="en-GB" b="0" i="0" dirty="0">
                <a:solidFill>
                  <a:srgbClr val="0070C0"/>
                </a:solidFill>
                <a:effectLst/>
                <a:highlight>
                  <a:srgbClr val="FFFFFF"/>
                </a:highlight>
                <a:latin typeface="Constantia" panose="02030602050306030303" pitchFamily="18" charset="0"/>
              </a:rPr>
            </a:br>
            <a:r>
              <a:rPr lang="en-GB" b="0" i="0" dirty="0">
                <a:solidFill>
                  <a:srgbClr val="0070C0"/>
                </a:solidFill>
                <a:effectLst/>
                <a:highlight>
                  <a:srgbClr val="FFFFFF"/>
                </a:highlight>
                <a:latin typeface="Constantia" panose="02030602050306030303" pitchFamily="18" charset="0"/>
              </a:rPr>
              <a:t>  colliculus</a:t>
            </a:r>
            <a:r>
              <a:rPr lang="en-GB" b="0" i="0" dirty="0">
                <a:effectLst/>
                <a:highlight>
                  <a:srgbClr val="FFFFFF"/>
                </a:highlight>
                <a:latin typeface="Constantia" panose="02030602050306030303" pitchFamily="18" charset="0"/>
              </a:rPr>
              <a:t>.</a:t>
            </a:r>
          </a:p>
          <a:p>
            <a:pPr algn="l"/>
            <a:r>
              <a:rPr lang="en-GB" b="0" i="0" dirty="0">
                <a:effectLst/>
                <a:highlight>
                  <a:srgbClr val="FFFFFF"/>
                </a:highlight>
                <a:latin typeface="Constantia" panose="02030602050306030303" pitchFamily="18" charset="0"/>
              </a:rPr>
              <a:t>- Within the medullary part of the fossa, the sulcus limitans is marked by a depression,</a:t>
            </a:r>
            <a:br>
              <a:rPr lang="en-GB" b="0" i="0" dirty="0">
                <a:effectLst/>
                <a:highlight>
                  <a:srgbClr val="FFFFFF"/>
                </a:highlight>
                <a:latin typeface="Constantia" panose="02030602050306030303" pitchFamily="18" charset="0"/>
              </a:rPr>
            </a:br>
            <a:r>
              <a:rPr lang="en-GB" b="0" i="0" dirty="0">
                <a:effectLst/>
                <a:highlight>
                  <a:srgbClr val="FFFFFF"/>
                </a:highlight>
                <a:latin typeface="Constantia" panose="02030602050306030303" pitchFamily="18" charset="0"/>
              </a:rPr>
              <a:t>   the </a:t>
            </a:r>
            <a:r>
              <a:rPr lang="en-GB" b="0" i="0" dirty="0">
                <a:solidFill>
                  <a:srgbClr val="0070C0"/>
                </a:solidFill>
                <a:effectLst/>
                <a:highlight>
                  <a:srgbClr val="FFFFFF"/>
                </a:highlight>
                <a:latin typeface="Constantia" panose="02030602050306030303" pitchFamily="18" charset="0"/>
              </a:rPr>
              <a:t>inferior fovea</a:t>
            </a:r>
            <a:r>
              <a:rPr lang="en-GB" b="0" i="0" dirty="0">
                <a:effectLst/>
                <a:highlight>
                  <a:srgbClr val="FFFFFF"/>
                </a:highlight>
                <a:latin typeface="Constantia" panose="02030602050306030303" pitchFamily="18" charset="0"/>
              </a:rPr>
              <a:t>. Inferior to this inferior fovea is an oblique sulcus running towards the</a:t>
            </a:r>
            <a:br>
              <a:rPr lang="en-GB" b="0" i="0" dirty="0">
                <a:effectLst/>
                <a:highlight>
                  <a:srgbClr val="FFFFFF"/>
                </a:highlight>
                <a:latin typeface="Constantia" panose="02030602050306030303" pitchFamily="18" charset="0"/>
              </a:rPr>
            </a:br>
            <a:r>
              <a:rPr lang="en-GB" b="0" i="0" dirty="0">
                <a:effectLst/>
                <a:highlight>
                  <a:srgbClr val="FFFFFF"/>
                </a:highlight>
                <a:latin typeface="Constantia" panose="02030602050306030303" pitchFamily="18" charset="0"/>
              </a:rPr>
              <a:t>   midline and dividing the medial eminence into two triangles called</a:t>
            </a:r>
            <a:br>
              <a:rPr lang="en-GB" b="0" i="0" dirty="0">
                <a:effectLst/>
                <a:highlight>
                  <a:srgbClr val="FFFFFF"/>
                </a:highlight>
                <a:latin typeface="Constantia" panose="02030602050306030303" pitchFamily="18" charset="0"/>
              </a:rPr>
            </a:br>
            <a:r>
              <a:rPr lang="en-GB" b="0" i="0" dirty="0">
                <a:effectLst/>
                <a:highlight>
                  <a:srgbClr val="FFFFFF"/>
                </a:highlight>
                <a:latin typeface="Constantia" panose="02030602050306030303" pitchFamily="18" charset="0"/>
              </a:rPr>
              <a:t>   </a:t>
            </a:r>
            <a:r>
              <a:rPr lang="en-GB" b="0" i="0" dirty="0">
                <a:solidFill>
                  <a:srgbClr val="0070C0"/>
                </a:solidFill>
                <a:effectLst/>
                <a:highlight>
                  <a:srgbClr val="FFFFFF"/>
                </a:highlight>
                <a:latin typeface="Constantia" panose="02030602050306030303" pitchFamily="18" charset="0"/>
              </a:rPr>
              <a:t>the hypoglossal and vagal triangles (or the hypoglossal and vagal trigones)</a:t>
            </a:r>
            <a:r>
              <a:rPr lang="en-GB" b="0" i="0" dirty="0">
                <a:effectLst/>
                <a:highlight>
                  <a:srgbClr val="FFFFFF"/>
                </a:highlight>
                <a:latin typeface="Constantia" panose="02030602050306030303" pitchFamily="18" charset="0"/>
              </a:rPr>
              <a:t>. </a:t>
            </a:r>
            <a:br>
              <a:rPr lang="en-GB" b="0" i="0" dirty="0">
                <a:effectLst/>
                <a:highlight>
                  <a:srgbClr val="FFFFFF"/>
                </a:highlight>
                <a:latin typeface="Constantia" panose="02030602050306030303" pitchFamily="18" charset="0"/>
              </a:rPr>
            </a:br>
            <a:r>
              <a:rPr lang="en-GB" b="0" i="0" dirty="0">
                <a:effectLst/>
                <a:highlight>
                  <a:srgbClr val="FFFFFF"/>
                </a:highlight>
                <a:latin typeface="Constantia" panose="02030602050306030303" pitchFamily="18" charset="0"/>
              </a:rPr>
              <a:t>   The hypoglossal triangle lies medial and the vagal, lateral. These triangles house the</a:t>
            </a:r>
            <a:br>
              <a:rPr lang="en-GB" b="0" i="0" dirty="0">
                <a:effectLst/>
                <a:highlight>
                  <a:srgbClr val="FFFFFF"/>
                </a:highlight>
                <a:latin typeface="Constantia" panose="02030602050306030303" pitchFamily="18" charset="0"/>
              </a:rPr>
            </a:br>
            <a:r>
              <a:rPr lang="en-GB" b="0" i="0" dirty="0">
                <a:effectLst/>
                <a:highlight>
                  <a:srgbClr val="FFFFFF"/>
                </a:highlight>
                <a:latin typeface="Constantia" panose="02030602050306030303" pitchFamily="18" charset="0"/>
              </a:rPr>
              <a:t>   hypoglossal and vagal nuclei respectively. </a:t>
            </a:r>
            <a:br>
              <a:rPr lang="en-GB" b="0" i="0" dirty="0">
                <a:effectLst/>
                <a:highlight>
                  <a:srgbClr val="FFFFFF"/>
                </a:highlight>
                <a:latin typeface="Constantia" panose="02030602050306030303" pitchFamily="18" charset="0"/>
              </a:rPr>
            </a:br>
            <a:r>
              <a:rPr lang="en-GB" b="0" i="0" dirty="0">
                <a:effectLst/>
                <a:highlight>
                  <a:srgbClr val="FFFFFF"/>
                </a:highlight>
                <a:latin typeface="Constantia" panose="02030602050306030303" pitchFamily="18" charset="0"/>
              </a:rPr>
              <a:t>- </a:t>
            </a:r>
            <a:r>
              <a:rPr lang="en-GB" dirty="0">
                <a:highlight>
                  <a:srgbClr val="FFFFFF"/>
                </a:highlight>
                <a:latin typeface="Constantia" panose="02030602050306030303" pitchFamily="18" charset="0"/>
              </a:rPr>
              <a:t>Inferior and lateral to vagal trigone is</a:t>
            </a:r>
            <a:br>
              <a:rPr lang="en-GB" dirty="0">
                <a:highlight>
                  <a:srgbClr val="FFFFFF"/>
                </a:highlight>
                <a:latin typeface="Constantia" panose="02030602050306030303" pitchFamily="18" charset="0"/>
              </a:rPr>
            </a:br>
            <a:r>
              <a:rPr lang="en-GB" dirty="0">
                <a:highlight>
                  <a:srgbClr val="FFFFFF"/>
                </a:highlight>
                <a:latin typeface="Constantia" panose="02030602050306030303" pitchFamily="18" charset="0"/>
              </a:rPr>
              <a:t>   </a:t>
            </a:r>
            <a:r>
              <a:rPr lang="en-GB" b="0" i="0" dirty="0">
                <a:solidFill>
                  <a:srgbClr val="0070C0"/>
                </a:solidFill>
                <a:effectLst/>
                <a:highlight>
                  <a:srgbClr val="FFFFFF"/>
                </a:highlight>
                <a:latin typeface="Constantia" panose="02030602050306030303" pitchFamily="18" charset="0"/>
              </a:rPr>
              <a:t>area postrema </a:t>
            </a:r>
            <a:r>
              <a:rPr lang="en-GB" b="0" i="0" dirty="0">
                <a:effectLst/>
                <a:highlight>
                  <a:srgbClr val="FFFFFF"/>
                </a:highlight>
                <a:latin typeface="Constantia" panose="02030602050306030303" pitchFamily="18" charset="0"/>
              </a:rPr>
              <a:t>– </a:t>
            </a:r>
            <a:r>
              <a:rPr lang="en-GB" b="0" i="0" u="none" strike="noStrike" dirty="0">
                <a:effectLst/>
                <a:highlight>
                  <a:srgbClr val="FFFFFF"/>
                </a:highlight>
                <a:latin typeface="Constantia" panose="02030602050306030303" pitchFamily="18" charset="0"/>
              </a:rPr>
              <a:t>circumventricular organ</a:t>
            </a:r>
            <a:br>
              <a:rPr lang="en-GB" b="0" i="0" u="none" strike="noStrike" dirty="0">
                <a:effectLst/>
                <a:highlight>
                  <a:srgbClr val="FFFFFF"/>
                </a:highlight>
                <a:latin typeface="Constantia" panose="02030602050306030303" pitchFamily="18" charset="0"/>
              </a:rPr>
            </a:br>
            <a:r>
              <a:rPr lang="en-GB" b="0" i="0" u="none" strike="noStrike" dirty="0">
                <a:effectLst/>
                <a:highlight>
                  <a:srgbClr val="FFFFFF"/>
                </a:highlight>
                <a:latin typeface="Constantia" panose="02030602050306030303" pitchFamily="18" charset="0"/>
              </a:rPr>
              <a:t>   having permeable</a:t>
            </a:r>
            <a:r>
              <a:rPr lang="en-GB" b="0" i="0" dirty="0">
                <a:effectLst/>
                <a:highlight>
                  <a:srgbClr val="FFFFFF"/>
                </a:highlight>
                <a:latin typeface="Constantia" panose="02030602050306030303" pitchFamily="18" charset="0"/>
              </a:rPr>
              <a:t> </a:t>
            </a:r>
            <a:r>
              <a:rPr lang="en-GB" b="0" i="0" u="none" strike="noStrike" dirty="0">
                <a:effectLst/>
                <a:highlight>
                  <a:srgbClr val="FFFFFF"/>
                </a:highlight>
                <a:latin typeface="Constantia" panose="02030602050306030303" pitchFamily="18" charset="0"/>
              </a:rPr>
              <a:t>capillaries</a:t>
            </a:r>
            <a:r>
              <a:rPr lang="en-GB" b="0" i="0" dirty="0">
                <a:effectLst/>
                <a:highlight>
                  <a:srgbClr val="FFFFFF"/>
                </a:highlight>
                <a:latin typeface="Constantia" panose="02030602050306030303" pitchFamily="18" charset="0"/>
              </a:rPr>
              <a:t> and </a:t>
            </a:r>
            <a:r>
              <a:rPr lang="en-GB" b="0" i="0" u="none" strike="noStrike" dirty="0">
                <a:effectLst/>
                <a:highlight>
                  <a:srgbClr val="FFFFFF"/>
                </a:highlight>
                <a:latin typeface="Constantia" panose="02030602050306030303" pitchFamily="18" charset="0"/>
              </a:rPr>
              <a:t>sensory </a:t>
            </a:r>
            <a:br>
              <a:rPr lang="en-GB" b="0" i="0" u="none" strike="noStrike" dirty="0">
                <a:effectLst/>
                <a:highlight>
                  <a:srgbClr val="FFFFFF"/>
                </a:highlight>
                <a:latin typeface="Constantia" panose="02030602050306030303" pitchFamily="18" charset="0"/>
              </a:rPr>
            </a:br>
            <a:r>
              <a:rPr lang="en-GB" b="0" i="0" u="none" strike="noStrike" dirty="0">
                <a:effectLst/>
                <a:highlight>
                  <a:srgbClr val="FFFFFF"/>
                </a:highlight>
                <a:latin typeface="Constantia" panose="02030602050306030303" pitchFamily="18" charset="0"/>
              </a:rPr>
              <a:t>   neurons; </a:t>
            </a:r>
            <a:r>
              <a:rPr lang="en-GB" b="0" i="0" dirty="0">
                <a:effectLst/>
                <a:highlight>
                  <a:srgbClr val="FFFFFF"/>
                </a:highlight>
                <a:latin typeface="Constantia" panose="02030602050306030303" pitchFamily="18" charset="0"/>
              </a:rPr>
              <a:t>the roles of the area postrema </a:t>
            </a:r>
            <a:br>
              <a:rPr lang="en-GB" b="0" i="0" dirty="0">
                <a:effectLst/>
                <a:highlight>
                  <a:srgbClr val="FFFFFF"/>
                </a:highlight>
                <a:latin typeface="Constantia" panose="02030602050306030303" pitchFamily="18" charset="0"/>
              </a:rPr>
            </a:br>
            <a:r>
              <a:rPr lang="en-GB" b="0" i="0" dirty="0">
                <a:effectLst/>
                <a:highlight>
                  <a:srgbClr val="FFFFFF"/>
                </a:highlight>
                <a:latin typeface="Constantia" panose="02030602050306030303" pitchFamily="18" charset="0"/>
              </a:rPr>
              <a:t>   include its detection of circulating </a:t>
            </a:r>
            <a:r>
              <a:rPr lang="en-GB" b="0" i="0" u="none" strike="noStrike" dirty="0">
                <a:effectLst/>
                <a:highlight>
                  <a:srgbClr val="FFFFFF"/>
                </a:highlight>
                <a:latin typeface="Constantia" panose="02030602050306030303" pitchFamily="18" charset="0"/>
              </a:rPr>
              <a:t>hormones</a:t>
            </a:r>
            <a:br>
              <a:rPr lang="en-GB" b="0" i="0" u="none" strike="noStrike" dirty="0">
                <a:effectLst/>
                <a:highlight>
                  <a:srgbClr val="FFFFFF"/>
                </a:highlight>
                <a:latin typeface="Constantia" panose="02030602050306030303" pitchFamily="18" charset="0"/>
              </a:rPr>
            </a:br>
            <a:r>
              <a:rPr lang="en-GB" b="0" i="0" u="none" strike="noStrike" dirty="0">
                <a:effectLst/>
                <a:highlight>
                  <a:srgbClr val="FFFFFF"/>
                </a:highlight>
                <a:latin typeface="Constantia" panose="02030602050306030303" pitchFamily="18" charset="0"/>
              </a:rPr>
              <a:t>  </a:t>
            </a:r>
            <a:r>
              <a:rPr lang="en-GB" b="0" i="0" dirty="0">
                <a:effectLst/>
                <a:highlight>
                  <a:srgbClr val="FFFFFF"/>
                </a:highlight>
                <a:latin typeface="Constantia" panose="02030602050306030303" pitchFamily="18" charset="0"/>
              </a:rPr>
              <a:t> involved in </a:t>
            </a:r>
            <a:r>
              <a:rPr lang="en-GB" b="0" i="0" u="none" strike="noStrike" dirty="0">
                <a:effectLst/>
                <a:highlight>
                  <a:srgbClr val="FFFFFF"/>
                </a:highlight>
                <a:latin typeface="Constantia" panose="02030602050306030303" pitchFamily="18" charset="0"/>
              </a:rPr>
              <a:t>vomiting</a:t>
            </a:r>
            <a:r>
              <a:rPr lang="en-GB" b="0" i="0" dirty="0">
                <a:effectLst/>
                <a:highlight>
                  <a:srgbClr val="FFFFFF"/>
                </a:highlight>
                <a:latin typeface="Constantia" panose="02030602050306030303" pitchFamily="18" charset="0"/>
              </a:rPr>
              <a:t>, </a:t>
            </a:r>
            <a:r>
              <a:rPr lang="en-GB" b="0" i="0" u="none" strike="noStrike" dirty="0">
                <a:effectLst/>
                <a:highlight>
                  <a:srgbClr val="FFFFFF"/>
                </a:highlight>
                <a:latin typeface="Constantia" panose="02030602050306030303" pitchFamily="18" charset="0"/>
              </a:rPr>
              <a:t>thirst</a:t>
            </a:r>
            <a:r>
              <a:rPr lang="en-GB" b="0" i="0" dirty="0">
                <a:effectLst/>
                <a:highlight>
                  <a:srgbClr val="FFFFFF"/>
                </a:highlight>
                <a:latin typeface="Constantia" panose="02030602050306030303" pitchFamily="18" charset="0"/>
              </a:rPr>
              <a:t>, </a:t>
            </a:r>
            <a:r>
              <a:rPr lang="en-GB" b="0" i="0" u="none" strike="noStrike" dirty="0">
                <a:effectLst/>
                <a:highlight>
                  <a:srgbClr val="FFFFFF"/>
                </a:highlight>
                <a:latin typeface="Constantia" panose="02030602050306030303" pitchFamily="18" charset="0"/>
              </a:rPr>
              <a:t>hunger</a:t>
            </a:r>
            <a:r>
              <a:rPr lang="en-GB" b="0" i="0" dirty="0">
                <a:effectLst/>
                <a:highlight>
                  <a:srgbClr val="FFFFFF"/>
                </a:highlight>
                <a:latin typeface="Constantia" panose="02030602050306030303" pitchFamily="18" charset="0"/>
              </a:rPr>
              <a:t>, and </a:t>
            </a:r>
            <a:br>
              <a:rPr lang="en-GB" b="0" i="0" dirty="0">
                <a:effectLst/>
                <a:highlight>
                  <a:srgbClr val="FFFFFF"/>
                </a:highlight>
                <a:latin typeface="Constantia" panose="02030602050306030303" pitchFamily="18" charset="0"/>
              </a:rPr>
            </a:br>
            <a:r>
              <a:rPr lang="en-GB" b="0" i="0" dirty="0">
                <a:effectLst/>
                <a:highlight>
                  <a:srgbClr val="FFFFFF"/>
                </a:highlight>
                <a:latin typeface="Constantia" panose="02030602050306030303" pitchFamily="18" charset="0"/>
              </a:rPr>
              <a:t>   </a:t>
            </a:r>
            <a:r>
              <a:rPr lang="en-GB" b="0" i="0" u="none" strike="noStrike" dirty="0">
                <a:effectLst/>
                <a:highlight>
                  <a:srgbClr val="FFFFFF"/>
                </a:highlight>
                <a:latin typeface="Constantia" panose="02030602050306030303" pitchFamily="18" charset="0"/>
              </a:rPr>
              <a:t>blood pressure</a:t>
            </a:r>
            <a:r>
              <a:rPr lang="en-GB" b="0" i="0" dirty="0">
                <a:effectLst/>
                <a:highlight>
                  <a:srgbClr val="FFFFFF"/>
                </a:highlight>
                <a:latin typeface="Constantia" panose="02030602050306030303" pitchFamily="18" charset="0"/>
              </a:rPr>
              <a:t> control</a:t>
            </a:r>
          </a:p>
          <a:p>
            <a:pPr algn="l">
              <a:buFont typeface="Arial" panose="020B0604020202020204" pitchFamily="34" charset="0"/>
              <a:buChar char="•"/>
            </a:pPr>
            <a:endParaRPr lang="en-GB" b="0" i="0" dirty="0">
              <a:effectLst/>
              <a:highlight>
                <a:srgbClr val="FFFFFF"/>
              </a:highlight>
              <a:latin typeface="Constantia" panose="02030602050306030303" pitchFamily="18" charset="0"/>
            </a:endParaRPr>
          </a:p>
          <a:p>
            <a:pPr algn="l"/>
            <a:endParaRPr lang="en-GB" b="0" i="0" dirty="0">
              <a:solidFill>
                <a:srgbClr val="202122"/>
              </a:solidFill>
              <a:effectLst/>
              <a:highlight>
                <a:srgbClr val="FFFFFF"/>
              </a:highlight>
              <a:latin typeface="Arial" panose="020B0604020202020204" pitchFamily="34" charset="0"/>
            </a:endParaRPr>
          </a:p>
        </p:txBody>
      </p:sp>
      <p:pic>
        <p:nvPicPr>
          <p:cNvPr id="2" name="Picture 2">
            <a:extLst>
              <a:ext uri="{FF2B5EF4-FFF2-40B4-BE49-F238E27FC236}">
                <a16:creationId xmlns:a16="http://schemas.microsoft.com/office/drawing/2014/main" id="{90B20696-3F3E-EC85-9040-D37FCAD8469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955" r="2957"/>
          <a:stretch/>
        </p:blipFill>
        <p:spPr bwMode="auto">
          <a:xfrm>
            <a:off x="4922108" y="3456443"/>
            <a:ext cx="4221892" cy="34015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415982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CDF1212-4C06-56C9-3326-4E367ED97E01}"/>
              </a:ext>
            </a:extLst>
          </p:cNvPr>
          <p:cNvSpPr txBox="1"/>
          <p:nvPr/>
        </p:nvSpPr>
        <p:spPr>
          <a:xfrm>
            <a:off x="0" y="91947"/>
            <a:ext cx="9144000" cy="6678751"/>
          </a:xfrm>
          <a:prstGeom prst="rect">
            <a:avLst/>
          </a:prstGeom>
          <a:noFill/>
        </p:spPr>
        <p:txBody>
          <a:bodyPr wrap="square">
            <a:spAutoFit/>
          </a:bodyPr>
          <a:lstStyle/>
          <a:p>
            <a:pPr algn="ctr"/>
            <a:r>
              <a:rPr lang="en-GB" sz="3200" b="0" i="0" dirty="0">
                <a:solidFill>
                  <a:srgbClr val="C00000"/>
                </a:solidFill>
                <a:effectLst/>
                <a:highlight>
                  <a:srgbClr val="FFFFFF"/>
                </a:highlight>
                <a:latin typeface="Constantia" panose="02030602050306030303" pitchFamily="18" charset="0"/>
              </a:rPr>
              <a:t>Central tegmental tract</a:t>
            </a:r>
          </a:p>
          <a:p>
            <a:pPr algn="l"/>
            <a:endParaRPr lang="en-GB" b="0" i="0" dirty="0">
              <a:solidFill>
                <a:srgbClr val="0099FF"/>
              </a:solidFill>
              <a:effectLst/>
              <a:highlight>
                <a:srgbClr val="FFFFFF"/>
              </a:highlight>
              <a:latin typeface="Constantia" panose="02030602050306030303" pitchFamily="18" charset="0"/>
            </a:endParaRPr>
          </a:p>
          <a:p>
            <a:r>
              <a:rPr lang="en-GB" b="0" i="0" dirty="0">
                <a:effectLst/>
                <a:highlight>
                  <a:srgbClr val="FFFFFF"/>
                </a:highlight>
                <a:latin typeface="Constantia" panose="02030602050306030303" pitchFamily="18" charset="0"/>
              </a:rPr>
              <a:t>* The central tegmental tract is a complex nerve bundle that spans the entire brainstem</a:t>
            </a:r>
            <a:br>
              <a:rPr lang="en-GB" b="0" i="0" dirty="0">
                <a:effectLst/>
                <a:highlight>
                  <a:srgbClr val="FFFFFF"/>
                </a:highlight>
                <a:latin typeface="Constantia" panose="02030602050306030303" pitchFamily="18" charset="0"/>
              </a:rPr>
            </a:br>
            <a:r>
              <a:rPr lang="en-GB" b="0" i="0" dirty="0">
                <a:effectLst/>
                <a:highlight>
                  <a:srgbClr val="FFFFFF"/>
                </a:highlight>
                <a:latin typeface="Constantia" panose="02030602050306030303" pitchFamily="18" charset="0"/>
              </a:rPr>
              <a:t>   terminating in the inferior olivary nucleus</a:t>
            </a:r>
            <a:r>
              <a:rPr lang="en-GB" dirty="0">
                <a:highlight>
                  <a:srgbClr val="FFFFFF"/>
                </a:highlight>
                <a:latin typeface="Constantia" panose="02030602050306030303" pitchFamily="18" charset="0"/>
              </a:rPr>
              <a:t>. </a:t>
            </a:r>
          </a:p>
          <a:p>
            <a:r>
              <a:rPr lang="en-GB" b="0" i="0" dirty="0">
                <a:effectLst/>
                <a:highlight>
                  <a:srgbClr val="FFFFFF"/>
                </a:highlight>
                <a:latin typeface="Constantia" panose="02030602050306030303" pitchFamily="18" charset="0"/>
              </a:rPr>
              <a:t>- The central tegmental tract contains descending </a:t>
            </a:r>
            <a:r>
              <a:rPr lang="en-GB" b="0" i="0" dirty="0" err="1">
                <a:effectLst/>
                <a:highlight>
                  <a:srgbClr val="FFFFFF"/>
                </a:highlight>
                <a:latin typeface="Constantia" panose="02030602050306030303" pitchFamily="18" charset="0"/>
              </a:rPr>
              <a:t>fibers</a:t>
            </a:r>
            <a:r>
              <a:rPr lang="en-GB" b="0" i="0" dirty="0">
                <a:effectLst/>
                <a:highlight>
                  <a:srgbClr val="FFFFFF"/>
                </a:highlight>
                <a:latin typeface="Constantia" panose="02030602050306030303" pitchFamily="18" charset="0"/>
              </a:rPr>
              <a:t> from the red nucleus that</a:t>
            </a:r>
            <a:br>
              <a:rPr lang="en-GB" b="0" i="0" dirty="0">
                <a:effectLst/>
                <a:highlight>
                  <a:srgbClr val="FFFFFF"/>
                </a:highlight>
                <a:latin typeface="Constantia" panose="02030602050306030303" pitchFamily="18" charset="0"/>
              </a:rPr>
            </a:br>
            <a:r>
              <a:rPr lang="en-GB" b="0" i="0" dirty="0">
                <a:effectLst/>
                <a:highlight>
                  <a:srgbClr val="FFFFFF"/>
                </a:highlight>
                <a:latin typeface="Constantia" panose="02030602050306030303" pitchFamily="18" charset="0"/>
              </a:rPr>
              <a:t>   terminate in the ipsilateral inferior olivary nucleus and the ascending gustatory </a:t>
            </a:r>
            <a:r>
              <a:rPr lang="en-GB" b="0" i="0" dirty="0" err="1">
                <a:effectLst/>
                <a:highlight>
                  <a:srgbClr val="FFFFFF"/>
                </a:highlight>
                <a:latin typeface="Constantia" panose="02030602050306030303" pitchFamily="18" charset="0"/>
              </a:rPr>
              <a:t>fibers</a:t>
            </a:r>
            <a:br>
              <a:rPr lang="en-GB" dirty="0">
                <a:highlight>
                  <a:srgbClr val="FFFFFF"/>
                </a:highlight>
                <a:latin typeface="Constantia" panose="02030602050306030303" pitchFamily="18" charset="0"/>
              </a:rPr>
            </a:br>
            <a:r>
              <a:rPr lang="en-GB" dirty="0">
                <a:highlight>
                  <a:srgbClr val="FFFFFF"/>
                </a:highlight>
                <a:latin typeface="Constantia" panose="02030602050306030303" pitchFamily="18" charset="0"/>
              </a:rPr>
              <a:t>   </a:t>
            </a:r>
            <a:r>
              <a:rPr lang="en-GB" b="0" i="0" dirty="0">
                <a:effectLst/>
                <a:highlight>
                  <a:srgbClr val="FFFFFF"/>
                </a:highlight>
                <a:latin typeface="Constantia" panose="02030602050306030303" pitchFamily="18" charset="0"/>
              </a:rPr>
              <a:t>from the nucleus solitarius that terminate in the cortical taste area. </a:t>
            </a:r>
            <a:br>
              <a:rPr lang="en-GB" b="0" i="0" dirty="0">
                <a:effectLst/>
                <a:highlight>
                  <a:srgbClr val="FFFFFF"/>
                </a:highlight>
                <a:latin typeface="Constantia" panose="02030602050306030303" pitchFamily="18" charset="0"/>
              </a:rPr>
            </a:br>
            <a:r>
              <a:rPr lang="en-GB" b="0" i="0" dirty="0">
                <a:effectLst/>
                <a:highlight>
                  <a:srgbClr val="FFFFFF"/>
                </a:highlight>
                <a:latin typeface="Constantia" panose="02030602050306030303" pitchFamily="18" charset="0"/>
              </a:rPr>
              <a:t>- The central tegmental tract also carries ascending and descending </a:t>
            </a:r>
            <a:r>
              <a:rPr lang="en-GB" b="0" i="0" dirty="0" err="1">
                <a:effectLst/>
                <a:highlight>
                  <a:srgbClr val="FFFFFF"/>
                </a:highlight>
                <a:latin typeface="Constantia" panose="02030602050306030303" pitchFamily="18" charset="0"/>
              </a:rPr>
              <a:t>fibers</a:t>
            </a:r>
            <a:r>
              <a:rPr lang="en-GB" b="0" i="0" dirty="0">
                <a:effectLst/>
                <a:highlight>
                  <a:srgbClr val="FFFFFF"/>
                </a:highlight>
                <a:latin typeface="Constantia" panose="02030602050306030303" pitchFamily="18" charset="0"/>
              </a:rPr>
              <a:t> of the brainstem</a:t>
            </a:r>
            <a:br>
              <a:rPr lang="en-GB" b="0" i="0" dirty="0">
                <a:effectLst/>
                <a:highlight>
                  <a:srgbClr val="FFFFFF"/>
                </a:highlight>
                <a:latin typeface="Constantia" panose="02030602050306030303" pitchFamily="18" charset="0"/>
              </a:rPr>
            </a:br>
            <a:r>
              <a:rPr lang="en-GB" b="0" i="0" dirty="0">
                <a:effectLst/>
                <a:highlight>
                  <a:srgbClr val="FFFFFF"/>
                </a:highlight>
                <a:latin typeface="Constantia" panose="02030602050306030303" pitchFamily="18" charset="0"/>
              </a:rPr>
              <a:t>   reticular formation and serves as a pathway for connections between the midbrain to the</a:t>
            </a:r>
            <a:br>
              <a:rPr lang="en-GB" b="0" i="0" dirty="0">
                <a:effectLst/>
                <a:highlight>
                  <a:srgbClr val="FFFFFF"/>
                </a:highlight>
                <a:latin typeface="Constantia" panose="02030602050306030303" pitchFamily="18" charset="0"/>
              </a:rPr>
            </a:br>
            <a:r>
              <a:rPr lang="en-GB" b="0" i="0" dirty="0">
                <a:effectLst/>
                <a:highlight>
                  <a:srgbClr val="FFFFFF"/>
                </a:highlight>
                <a:latin typeface="Constantia" panose="02030602050306030303" pitchFamily="18" charset="0"/>
              </a:rPr>
              <a:t>   </a:t>
            </a:r>
            <a:r>
              <a:rPr lang="en-GB" dirty="0">
                <a:highlight>
                  <a:srgbClr val="FFFFFF"/>
                </a:highlight>
                <a:latin typeface="Constantia" panose="02030602050306030303" pitchFamily="18" charset="0"/>
              </a:rPr>
              <a:t>cerebellum.</a:t>
            </a:r>
            <a:r>
              <a:rPr lang="en-GB" dirty="0">
                <a:solidFill>
                  <a:srgbClr val="495354"/>
                </a:solidFill>
                <a:highlight>
                  <a:srgbClr val="FFFFFF"/>
                </a:highlight>
                <a:latin typeface="PlutoSansLight"/>
              </a:rPr>
              <a:t> </a:t>
            </a:r>
          </a:p>
          <a:p>
            <a:endParaRPr lang="en-GB" b="0" i="0" dirty="0">
              <a:solidFill>
                <a:srgbClr val="0D0D0D"/>
              </a:solidFill>
              <a:effectLst/>
              <a:highlight>
                <a:srgbClr val="FFFFFF"/>
              </a:highlight>
              <a:latin typeface="Constantia" panose="02030602050306030303" pitchFamily="18" charset="0"/>
            </a:endParaRPr>
          </a:p>
          <a:p>
            <a:r>
              <a:rPr lang="en-GB" b="0" i="0" dirty="0">
                <a:solidFill>
                  <a:srgbClr val="0D0D0D"/>
                </a:solidFill>
                <a:effectLst/>
                <a:highlight>
                  <a:srgbClr val="FFFFFF"/>
                </a:highlight>
                <a:latin typeface="Constantia" panose="02030602050306030303" pitchFamily="18" charset="0"/>
              </a:rPr>
              <a:t>Efferent pathway, extending from the striatum and pallidum of the cerebrum to the inferior olivary nucleus, with a minor branch to the spinal cord. </a:t>
            </a:r>
            <a:br>
              <a:rPr lang="en-GB" b="0" i="0" dirty="0">
                <a:solidFill>
                  <a:srgbClr val="0D0D0D"/>
                </a:solidFill>
                <a:effectLst/>
                <a:highlight>
                  <a:srgbClr val="FFFFFF"/>
                </a:highlight>
                <a:latin typeface="Constantia" panose="02030602050306030303" pitchFamily="18" charset="0"/>
              </a:rPr>
            </a:br>
            <a:r>
              <a:rPr lang="en-GB" b="0" i="0" dirty="0" err="1">
                <a:solidFill>
                  <a:srgbClr val="0D0D0D"/>
                </a:solidFill>
                <a:effectLst/>
                <a:highlight>
                  <a:srgbClr val="FFFFFF"/>
                </a:highlight>
                <a:latin typeface="Constantia" panose="02030602050306030303" pitchFamily="18" charset="0"/>
              </a:rPr>
              <a:t>Palidoolivary</a:t>
            </a:r>
            <a:r>
              <a:rPr lang="en-GB" b="0" i="0" dirty="0">
                <a:solidFill>
                  <a:srgbClr val="0D0D0D"/>
                </a:solidFill>
                <a:effectLst/>
                <a:highlight>
                  <a:srgbClr val="FFFFFF"/>
                </a:highlight>
                <a:latin typeface="Constantia" panose="02030602050306030303" pitchFamily="18" charset="0"/>
              </a:rPr>
              <a:t> part: from the striatum and pallidum, and as the </a:t>
            </a:r>
            <a:r>
              <a:rPr lang="en-GB" b="0" i="0" dirty="0" err="1">
                <a:solidFill>
                  <a:srgbClr val="0D0D0D"/>
                </a:solidFill>
                <a:effectLst/>
                <a:highlight>
                  <a:srgbClr val="FFFFFF"/>
                </a:highlight>
                <a:latin typeface="Constantia" panose="02030602050306030303" pitchFamily="18" charset="0"/>
              </a:rPr>
              <a:t>ansa</a:t>
            </a:r>
            <a:r>
              <a:rPr lang="en-GB" b="0" i="0" dirty="0">
                <a:solidFill>
                  <a:srgbClr val="0D0D0D"/>
                </a:solidFill>
                <a:effectLst/>
                <a:highlight>
                  <a:srgbClr val="FFFFFF"/>
                </a:highlight>
                <a:latin typeface="Constantia" panose="02030602050306030303" pitchFamily="18" charset="0"/>
              </a:rPr>
              <a:t> lenticularis – to the red nucleus and inferior olivary nucleus. </a:t>
            </a:r>
          </a:p>
          <a:p>
            <a:r>
              <a:rPr lang="en-GB" b="0" i="0" dirty="0" err="1">
                <a:solidFill>
                  <a:srgbClr val="0D0D0D"/>
                </a:solidFill>
                <a:effectLst/>
                <a:highlight>
                  <a:srgbClr val="FFFFFF"/>
                </a:highlight>
                <a:latin typeface="Constantia" panose="02030602050306030303" pitchFamily="18" charset="0"/>
              </a:rPr>
              <a:t>Rubroolivary</a:t>
            </a:r>
            <a:r>
              <a:rPr lang="en-GB" b="0" i="0" dirty="0">
                <a:solidFill>
                  <a:srgbClr val="0D0D0D"/>
                </a:solidFill>
                <a:effectLst/>
                <a:highlight>
                  <a:srgbClr val="FFFFFF"/>
                </a:highlight>
                <a:latin typeface="Constantia" panose="02030602050306030303" pitchFamily="18" charset="0"/>
              </a:rPr>
              <a:t> part: the most important descending pathway from the red nucleu</a:t>
            </a:r>
            <a:r>
              <a:rPr lang="en-GB" dirty="0">
                <a:solidFill>
                  <a:srgbClr val="0D0D0D"/>
                </a:solidFill>
                <a:highlight>
                  <a:srgbClr val="FFFFFF"/>
                </a:highlight>
                <a:latin typeface="Constantia" panose="02030602050306030303" pitchFamily="18" charset="0"/>
              </a:rPr>
              <a:t>s to the </a:t>
            </a:r>
            <a:r>
              <a:rPr lang="en-GB" b="0" i="0" dirty="0">
                <a:solidFill>
                  <a:srgbClr val="0D0D0D"/>
                </a:solidFill>
                <a:effectLst/>
                <a:highlight>
                  <a:srgbClr val="FFFFFF"/>
                </a:highlight>
                <a:latin typeface="Constantia" panose="02030602050306030303" pitchFamily="18" charset="0"/>
              </a:rPr>
              <a:t>inferior olivary nucleus.</a:t>
            </a:r>
          </a:p>
          <a:p>
            <a:r>
              <a:rPr lang="en-GB" b="0" i="0" dirty="0" err="1">
                <a:solidFill>
                  <a:srgbClr val="0D0D0D"/>
                </a:solidFill>
                <a:effectLst/>
                <a:highlight>
                  <a:srgbClr val="FFFFFF"/>
                </a:highlight>
                <a:latin typeface="Constantia" panose="02030602050306030303" pitchFamily="18" charset="0"/>
              </a:rPr>
              <a:t>Reticuloolivary</a:t>
            </a:r>
            <a:r>
              <a:rPr lang="en-GB" b="0" i="0" dirty="0">
                <a:solidFill>
                  <a:srgbClr val="0D0D0D"/>
                </a:solidFill>
                <a:effectLst/>
                <a:highlight>
                  <a:srgbClr val="FFFFFF"/>
                </a:highlight>
                <a:latin typeface="Constantia" panose="02030602050306030303" pitchFamily="18" charset="0"/>
              </a:rPr>
              <a:t> part: from the reticular nuclei of the midbrain (zona incerta), midbrain (red nucleus), pons, and medulla oblongata. </a:t>
            </a:r>
          </a:p>
          <a:p>
            <a:r>
              <a:rPr lang="en-GB" b="0" i="0" dirty="0">
                <a:solidFill>
                  <a:srgbClr val="0D0D0D"/>
                </a:solidFill>
                <a:effectLst/>
                <a:highlight>
                  <a:srgbClr val="FFFFFF"/>
                </a:highlight>
                <a:latin typeface="Constantia" panose="02030602050306030303" pitchFamily="18" charset="0"/>
              </a:rPr>
              <a:t>From the primary motor cortex and primary motor field – to the inferior olivary nucleus – olivocerebellar tract – cerebellar cortex. </a:t>
            </a:r>
          </a:p>
          <a:p>
            <a:r>
              <a:rPr lang="en-GB" dirty="0">
                <a:solidFill>
                  <a:srgbClr val="C00000"/>
                </a:solidFill>
                <a:highlight>
                  <a:srgbClr val="FFFFFF"/>
                </a:highlight>
                <a:latin typeface="Constantia" panose="02030602050306030303" pitchFamily="18" charset="0"/>
              </a:rPr>
              <a:t>Important for: </a:t>
            </a:r>
            <a:r>
              <a:rPr lang="en-GB" b="0" i="0" dirty="0">
                <a:solidFill>
                  <a:srgbClr val="C00000"/>
                </a:solidFill>
                <a:effectLst/>
                <a:highlight>
                  <a:srgbClr val="FFFFFF"/>
                </a:highlight>
                <a:latin typeface="Constantia" panose="02030602050306030303" pitchFamily="18" charset="0"/>
              </a:rPr>
              <a:t>Maintaining muscle tone, body position, and unconscious movements.</a:t>
            </a:r>
          </a:p>
          <a:p>
            <a:pPr algn="l"/>
            <a:endParaRPr lang="en-GB" b="0" i="0" dirty="0">
              <a:solidFill>
                <a:srgbClr val="495354"/>
              </a:solidFill>
              <a:effectLst/>
              <a:highlight>
                <a:srgbClr val="FFFFFF"/>
              </a:highlight>
              <a:latin typeface="Constantia" panose="02030602050306030303" pitchFamily="18" charset="0"/>
            </a:endParaRPr>
          </a:p>
        </p:txBody>
      </p:sp>
    </p:spTree>
    <p:extLst>
      <p:ext uri="{BB962C8B-B14F-4D97-AF65-F5344CB8AC3E}">
        <p14:creationId xmlns:p14="http://schemas.microsoft.com/office/powerpoint/2010/main" val="24199404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02" name="Rectangle 2">
            <a:extLst>
              <a:ext uri="{FF2B5EF4-FFF2-40B4-BE49-F238E27FC236}">
                <a16:creationId xmlns:a16="http://schemas.microsoft.com/office/drawing/2014/main" id="{7849806C-3EA3-335D-2334-E63F375E33CD}"/>
              </a:ext>
            </a:extLst>
          </p:cNvPr>
          <p:cNvSpPr>
            <a:spLocks noChangeArrowheads="1"/>
          </p:cNvSpPr>
          <p:nvPr/>
        </p:nvSpPr>
        <p:spPr bwMode="auto">
          <a:xfrm>
            <a:off x="0" y="1304925"/>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tx1"/>
              </a:buClr>
              <a:buFont typeface="Wingdings" panose="05000000000000000000" pitchFamily="2" charset="2"/>
              <a:buChar char="–"/>
              <a:defRPr sz="2800">
                <a:solidFill>
                  <a:schemeClr val="tx1"/>
                </a:solidFill>
                <a:latin typeface="Tahoma" panose="020B0604030504040204" pitchFamily="34" charset="0"/>
              </a:defRPr>
            </a:lvl2pPr>
            <a:lvl3pPr marL="1143000" indent="-228600">
              <a:spcBef>
                <a:spcPct val="20000"/>
              </a:spcBef>
              <a:buClr>
                <a:schemeClr val="hlink"/>
              </a:buClr>
              <a:buFont typeface="Wingdings" panose="05000000000000000000" pitchFamily="2" charset="2"/>
              <a:buChar char="§"/>
              <a:defRPr sz="2400">
                <a:solidFill>
                  <a:schemeClr val="tx1"/>
                </a:solidFill>
                <a:latin typeface="Tahoma" panose="020B0604030504040204" pitchFamily="34" charset="0"/>
              </a:defRPr>
            </a:lvl3pPr>
            <a:lvl4pPr marL="1600200" indent="-228600">
              <a:spcBef>
                <a:spcPct val="20000"/>
              </a:spcBef>
              <a:buFont typeface="Wingdings" panose="05000000000000000000" pitchFamily="2" charset="2"/>
              <a:buChar char="–"/>
              <a:defRPr sz="2000">
                <a:solidFill>
                  <a:schemeClr val="tx1"/>
                </a:solidFill>
                <a:latin typeface="Tahoma" panose="020B0604030504040204" pitchFamily="34" charset="0"/>
              </a:defRPr>
            </a:lvl4pPr>
            <a:lvl5pPr marL="2057400" indent="-228600">
              <a:spcBef>
                <a:spcPct val="20000"/>
              </a:spcBef>
              <a:buClr>
                <a:schemeClr val="hlink"/>
              </a:buClr>
              <a:buFont typeface="Wingdings" panose="05000000000000000000" pitchFamily="2" charset="2"/>
              <a:buChar char="§"/>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9pPr>
          </a:lstStyle>
          <a:p>
            <a:pPr eaLnBrk="1" hangingPunct="1">
              <a:spcBef>
                <a:spcPct val="0"/>
              </a:spcBef>
              <a:buClrTx/>
              <a:buSzTx/>
              <a:buFont typeface="Arial" panose="020B0604020202020204" pitchFamily="34" charset="0"/>
              <a:buNone/>
            </a:pPr>
            <a:endParaRPr lang="en-US" altLang="en-US" sz="1800"/>
          </a:p>
        </p:txBody>
      </p:sp>
      <p:sp>
        <p:nvSpPr>
          <p:cNvPr id="51203" name="Rectangle 3">
            <a:extLst>
              <a:ext uri="{FF2B5EF4-FFF2-40B4-BE49-F238E27FC236}">
                <a16:creationId xmlns:a16="http://schemas.microsoft.com/office/drawing/2014/main" id="{E4B9B65D-B65B-9E8D-1DB4-CCFB4DA892FA}"/>
              </a:ext>
            </a:extLst>
          </p:cNvPr>
          <p:cNvSpPr>
            <a:spLocks noGrp="1" noChangeArrowheads="1"/>
          </p:cNvSpPr>
          <p:nvPr>
            <p:ph type="title" idx="4294967295"/>
          </p:nvPr>
        </p:nvSpPr>
        <p:spPr>
          <a:xfrm>
            <a:off x="4644008" y="-21152"/>
            <a:ext cx="4572000" cy="838200"/>
          </a:xfrm>
        </p:spPr>
        <p:txBody>
          <a:bodyPr/>
          <a:lstStyle/>
          <a:p>
            <a:pPr eaLnBrk="1" hangingPunct="1"/>
            <a:r>
              <a:rPr lang="en-US" altLang="en-US" b="1" u="sng" dirty="0">
                <a:latin typeface="Constantia" panose="02030602050306030303" pitchFamily="18" charset="0"/>
              </a:rPr>
              <a:t>Medulla Oblongata</a:t>
            </a:r>
          </a:p>
        </p:txBody>
      </p:sp>
      <p:sp>
        <p:nvSpPr>
          <p:cNvPr id="51204" name="Text Placeholder 5">
            <a:extLst>
              <a:ext uri="{FF2B5EF4-FFF2-40B4-BE49-F238E27FC236}">
                <a16:creationId xmlns:a16="http://schemas.microsoft.com/office/drawing/2014/main" id="{05C8574B-D996-B140-5666-5EDCFA3E9C4D}"/>
              </a:ext>
            </a:extLst>
          </p:cNvPr>
          <p:cNvSpPr>
            <a:spLocks noGrp="1" noChangeArrowheads="1"/>
          </p:cNvSpPr>
          <p:nvPr>
            <p:ph type="body" sz="half" idx="4294967295"/>
          </p:nvPr>
        </p:nvSpPr>
        <p:spPr>
          <a:xfrm>
            <a:off x="-1" y="95250"/>
            <a:ext cx="5320881" cy="4125838"/>
          </a:xfrm>
        </p:spPr>
        <p:txBody>
          <a:bodyPr/>
          <a:lstStyle/>
          <a:p>
            <a:r>
              <a:rPr lang="en-GB" altLang="en-US" sz="1800" u="sng" dirty="0">
                <a:solidFill>
                  <a:srgbClr val="C00000"/>
                </a:solidFill>
                <a:latin typeface="Constantia" panose="02030602050306030303" pitchFamily="18" charset="0"/>
              </a:rPr>
              <a:t>VENTRAL (ANTERIOR) SURFACE</a:t>
            </a:r>
            <a:r>
              <a:rPr lang="sr-Cyrl-CS" altLang="en-US" sz="1800" dirty="0">
                <a:latin typeface="Constantia" panose="02030602050306030303" pitchFamily="18" charset="0"/>
              </a:rPr>
              <a:t>:</a:t>
            </a:r>
            <a:br>
              <a:rPr lang="sr-Cyrl-CS" altLang="en-US" sz="1800" dirty="0">
                <a:latin typeface="Constantia" panose="02030602050306030303" pitchFamily="18" charset="0"/>
              </a:rPr>
            </a:br>
            <a:endParaRPr lang="sr-Cyrl-CS" altLang="en-US" sz="1000" dirty="0">
              <a:latin typeface="Constantia" panose="02030602050306030303" pitchFamily="18" charset="0"/>
            </a:endParaRPr>
          </a:p>
          <a:p>
            <a:pPr>
              <a:buFont typeface="Wingdings" panose="05000000000000000000" pitchFamily="2" charset="2"/>
              <a:buNone/>
            </a:pPr>
            <a:r>
              <a:rPr lang="sr-Cyrl-CS" altLang="en-US" sz="1800" dirty="0">
                <a:latin typeface="Constantia" panose="02030602050306030303" pitchFamily="18" charset="0"/>
              </a:rPr>
              <a:t>- </a:t>
            </a:r>
            <a:r>
              <a:rPr lang="en-GB" altLang="en-US" sz="1800" dirty="0" err="1">
                <a:latin typeface="Constantia" panose="02030602050306030303" pitchFamily="18" charset="0"/>
              </a:rPr>
              <a:t>medullopontine</a:t>
            </a:r>
            <a:r>
              <a:rPr lang="en-GB" altLang="en-US" sz="1800" dirty="0">
                <a:latin typeface="Constantia" panose="02030602050306030303" pitchFamily="18" charset="0"/>
              </a:rPr>
              <a:t> groove (</a:t>
            </a:r>
            <a:r>
              <a:rPr lang="sr-Cyrl-CS" altLang="en-US" sz="1800" dirty="0" err="1">
                <a:latin typeface="Constantia" panose="02030602050306030303" pitchFamily="18" charset="0"/>
              </a:rPr>
              <a:t>sulcus</a:t>
            </a:r>
            <a:r>
              <a:rPr lang="sr-Cyrl-CS" altLang="en-US" sz="1800" dirty="0">
                <a:latin typeface="Constantia" panose="02030602050306030303" pitchFamily="18" charset="0"/>
              </a:rPr>
              <a:t> </a:t>
            </a:r>
            <a:r>
              <a:rPr lang="en-GB" altLang="en-US" sz="1800" dirty="0" err="1">
                <a:latin typeface="Constantia" panose="02030602050306030303" pitchFamily="18" charset="0"/>
              </a:rPr>
              <a:t>medulo</a:t>
            </a:r>
            <a:r>
              <a:rPr lang="sr-Cyrl-CS" altLang="en-US" sz="1800" dirty="0" err="1">
                <a:latin typeface="Constantia" panose="02030602050306030303" pitchFamily="18" charset="0"/>
              </a:rPr>
              <a:t>pontinus</a:t>
            </a:r>
            <a:r>
              <a:rPr lang="en-GB" altLang="en-US" sz="1800" dirty="0">
                <a:latin typeface="Constantia" panose="02030602050306030303" pitchFamily="18" charset="0"/>
              </a:rPr>
              <a:t>)</a:t>
            </a:r>
            <a:br>
              <a:rPr lang="sr-Cyrl-CS" altLang="en-US" sz="1800" dirty="0">
                <a:latin typeface="Constantia" panose="02030602050306030303" pitchFamily="18" charset="0"/>
              </a:rPr>
            </a:br>
            <a:r>
              <a:rPr lang="sr-Cyrl-CS" altLang="en-US" sz="1800" dirty="0">
                <a:latin typeface="Constantia" panose="02030602050306030303" pitchFamily="18" charset="0"/>
              </a:rPr>
              <a:t>(</a:t>
            </a:r>
            <a:r>
              <a:rPr lang="en-GB" altLang="en-US" sz="1800" dirty="0">
                <a:latin typeface="Constantia" panose="02030602050306030303" pitchFamily="18" charset="0"/>
              </a:rPr>
              <a:t>exit</a:t>
            </a:r>
            <a:r>
              <a:rPr lang="sr-Cyrl-CS" altLang="en-US" sz="1800" dirty="0">
                <a:latin typeface="Constantia" panose="02030602050306030303" pitchFamily="18" charset="0"/>
              </a:rPr>
              <a:t> VI, VII </a:t>
            </a:r>
            <a:r>
              <a:rPr lang="en-GB" altLang="en-US" sz="1800" dirty="0">
                <a:latin typeface="Constantia" panose="02030602050306030303" pitchFamily="18" charset="0"/>
              </a:rPr>
              <a:t>and</a:t>
            </a:r>
            <a:r>
              <a:rPr lang="sr-Cyrl-CS" altLang="en-US" sz="1800" dirty="0">
                <a:latin typeface="Constantia" panose="02030602050306030303" pitchFamily="18" charset="0"/>
              </a:rPr>
              <a:t> VII</a:t>
            </a:r>
            <a:r>
              <a:rPr lang="en-GB" altLang="en-US" sz="1800" dirty="0">
                <a:latin typeface="Constantia" panose="02030602050306030303" pitchFamily="18" charset="0"/>
              </a:rPr>
              <a:t>I</a:t>
            </a:r>
            <a:r>
              <a:rPr lang="sr-Cyrl-CS" altLang="en-US" sz="1800" dirty="0">
                <a:latin typeface="Constantia" panose="02030602050306030303" pitchFamily="18" charset="0"/>
              </a:rPr>
              <a:t> </a:t>
            </a:r>
            <a:r>
              <a:rPr lang="en-GB" altLang="en-US" sz="1800" dirty="0">
                <a:latin typeface="Constantia" panose="02030602050306030303" pitchFamily="18" charset="0"/>
              </a:rPr>
              <a:t>cranial nerve</a:t>
            </a:r>
            <a:r>
              <a:rPr lang="sr-Cyrl-CS" altLang="en-US" sz="1800" dirty="0">
                <a:latin typeface="Constantia" panose="02030602050306030303" pitchFamily="18" charset="0"/>
              </a:rPr>
              <a:t>)</a:t>
            </a:r>
            <a:endParaRPr lang="en-US" altLang="en-US" sz="1800" dirty="0">
              <a:latin typeface="Constantia" panose="02030602050306030303" pitchFamily="18" charset="0"/>
            </a:endParaRPr>
          </a:p>
          <a:p>
            <a:pPr>
              <a:buFont typeface="Wingdings" panose="05000000000000000000" pitchFamily="2" charset="2"/>
              <a:buNone/>
            </a:pPr>
            <a:r>
              <a:rPr lang="en-US" altLang="en-US" sz="1800" dirty="0">
                <a:latin typeface="Constantia" panose="02030602050306030303" pitchFamily="18" charset="0"/>
              </a:rPr>
              <a:t>- anterior median fissure </a:t>
            </a:r>
            <a:br>
              <a:rPr lang="en-US" altLang="en-US" sz="1800" dirty="0">
                <a:latin typeface="Constantia" panose="02030602050306030303" pitchFamily="18" charset="0"/>
              </a:rPr>
            </a:br>
            <a:r>
              <a:rPr lang="en-US" altLang="en-US" sz="1800" dirty="0">
                <a:latin typeface="Constantia" panose="02030602050306030303" pitchFamily="18" charset="0"/>
              </a:rPr>
              <a:t>(</a:t>
            </a:r>
            <a:r>
              <a:rPr lang="sr-Cyrl-CS" altLang="en-US" sz="1800" dirty="0" err="1">
                <a:latin typeface="Constantia" panose="02030602050306030303" pitchFamily="18" charset="0"/>
              </a:rPr>
              <a:t>fissura</a:t>
            </a:r>
            <a:r>
              <a:rPr lang="sr-Cyrl-CS" altLang="en-US" sz="1800" dirty="0">
                <a:latin typeface="Constantia" panose="02030602050306030303" pitchFamily="18" charset="0"/>
              </a:rPr>
              <a:t> </a:t>
            </a:r>
            <a:r>
              <a:rPr lang="sr-Cyrl-CS" altLang="en-US" sz="1800" dirty="0" err="1">
                <a:latin typeface="Constantia" panose="02030602050306030303" pitchFamily="18" charset="0"/>
              </a:rPr>
              <a:t>mediana</a:t>
            </a:r>
            <a:r>
              <a:rPr lang="sr-Cyrl-CS" altLang="en-US" sz="1800" dirty="0">
                <a:latin typeface="Constantia" panose="02030602050306030303" pitchFamily="18" charset="0"/>
              </a:rPr>
              <a:t> </a:t>
            </a:r>
            <a:r>
              <a:rPr lang="sr-Cyrl-CS" altLang="en-US" sz="1800" dirty="0" err="1">
                <a:latin typeface="Constantia" panose="02030602050306030303" pitchFamily="18" charset="0"/>
              </a:rPr>
              <a:t>anterior</a:t>
            </a:r>
            <a:r>
              <a:rPr lang="en-GB" altLang="en-US" sz="1800" dirty="0">
                <a:latin typeface="Constantia" panose="02030602050306030303" pitchFamily="18" charset="0"/>
              </a:rPr>
              <a:t>)</a:t>
            </a:r>
            <a:endParaRPr lang="en-US" altLang="en-US" sz="1800" dirty="0">
              <a:latin typeface="Constantia" panose="02030602050306030303" pitchFamily="18" charset="0"/>
            </a:endParaRPr>
          </a:p>
          <a:p>
            <a:pPr>
              <a:buFontTx/>
              <a:buChar char="-"/>
            </a:pPr>
            <a:r>
              <a:rPr lang="en-US" altLang="en-US" sz="1800" dirty="0">
                <a:latin typeface="Constantia" panose="02030602050306030303" pitchFamily="18" charset="0"/>
              </a:rPr>
              <a:t>d</a:t>
            </a:r>
            <a:r>
              <a:rPr lang="sr-Cyrl-CS" altLang="en-US" sz="1800" dirty="0" err="1">
                <a:latin typeface="Constantia" panose="02030602050306030303" pitchFamily="18" charset="0"/>
              </a:rPr>
              <a:t>ec</a:t>
            </a:r>
            <a:r>
              <a:rPr lang="en-GB" altLang="en-US" sz="1800" dirty="0">
                <a:latin typeface="Constantia" panose="02030602050306030303" pitchFamily="18" charset="0"/>
              </a:rPr>
              <a:t>u</a:t>
            </a:r>
            <a:r>
              <a:rPr lang="sr-Cyrl-CS" altLang="en-US" sz="1800" dirty="0" err="1">
                <a:latin typeface="Constantia" panose="02030602050306030303" pitchFamily="18" charset="0"/>
              </a:rPr>
              <a:t>ssatio</a:t>
            </a:r>
            <a:r>
              <a:rPr lang="sr-Cyrl-CS" altLang="en-US" sz="1800" dirty="0">
                <a:latin typeface="Constantia" panose="02030602050306030303" pitchFamily="18" charset="0"/>
              </a:rPr>
              <a:t> </a:t>
            </a:r>
            <a:r>
              <a:rPr lang="sr-Cyrl-CS" altLang="en-US" sz="1800" dirty="0" err="1">
                <a:latin typeface="Constantia" panose="02030602050306030303" pitchFamily="18" charset="0"/>
              </a:rPr>
              <a:t>pyramidum</a:t>
            </a:r>
            <a:r>
              <a:rPr lang="en-GB" altLang="en-US" sz="1800" dirty="0">
                <a:latin typeface="Constantia" panose="02030602050306030303" pitchFamily="18" charset="0"/>
              </a:rPr>
              <a:t> </a:t>
            </a:r>
          </a:p>
          <a:p>
            <a:pPr marL="0" indent="0">
              <a:buNone/>
            </a:pPr>
            <a:r>
              <a:rPr lang="en-US" altLang="en-US" sz="1800" dirty="0">
                <a:latin typeface="Constantia" panose="02030602050306030303" pitchFamily="18" charset="0"/>
              </a:rPr>
              <a:t>- pyramid (</a:t>
            </a:r>
            <a:r>
              <a:rPr lang="sr-Cyrl-CS" altLang="en-US" sz="1800" dirty="0" err="1">
                <a:latin typeface="Constantia" panose="02030602050306030303" pitchFamily="18" charset="0"/>
              </a:rPr>
              <a:t>pyramis</a:t>
            </a:r>
            <a:r>
              <a:rPr lang="en-GB" altLang="en-US" sz="1800" dirty="0">
                <a:latin typeface="Constantia" panose="02030602050306030303" pitchFamily="18" charset="0"/>
              </a:rPr>
              <a:t>)</a:t>
            </a:r>
          </a:p>
          <a:p>
            <a:pPr>
              <a:buFont typeface="Wingdings" panose="05000000000000000000" pitchFamily="2" charset="2"/>
              <a:buNone/>
            </a:pPr>
            <a:r>
              <a:rPr lang="en-US" altLang="en-US" sz="1800" dirty="0">
                <a:latin typeface="Constantia" panose="02030602050306030303" pitchFamily="18" charset="0"/>
              </a:rPr>
              <a:t>- anterolateral groove (</a:t>
            </a:r>
            <a:r>
              <a:rPr lang="sr-Cyrl-CS" altLang="en-US" sz="1800" dirty="0" err="1">
                <a:latin typeface="Constantia" panose="02030602050306030303" pitchFamily="18" charset="0"/>
              </a:rPr>
              <a:t>sulcus</a:t>
            </a:r>
            <a:r>
              <a:rPr lang="sr-Cyrl-CS" altLang="en-US" sz="1800" dirty="0">
                <a:latin typeface="Constantia" panose="02030602050306030303" pitchFamily="18" charset="0"/>
              </a:rPr>
              <a:t> </a:t>
            </a:r>
            <a:r>
              <a:rPr lang="sr-Cyrl-CS" altLang="en-US" sz="1800" dirty="0" err="1">
                <a:latin typeface="Constantia" panose="02030602050306030303" pitchFamily="18" charset="0"/>
              </a:rPr>
              <a:t>anterolateralis</a:t>
            </a:r>
            <a:r>
              <a:rPr lang="en-GB" altLang="en-US" sz="1800" dirty="0">
                <a:latin typeface="Constantia" panose="02030602050306030303" pitchFamily="18" charset="0"/>
              </a:rPr>
              <a:t>)</a:t>
            </a:r>
            <a:br>
              <a:rPr lang="sr-Cyrl-CS" altLang="en-US" sz="1800" dirty="0">
                <a:latin typeface="Constantia" panose="02030602050306030303" pitchFamily="18" charset="0"/>
              </a:rPr>
            </a:br>
            <a:r>
              <a:rPr lang="sr-Cyrl-CS" altLang="en-US" sz="1800" dirty="0">
                <a:latin typeface="Constantia" panose="02030602050306030303" pitchFamily="18" charset="0"/>
              </a:rPr>
              <a:t>(</a:t>
            </a:r>
            <a:r>
              <a:rPr lang="en-GB" altLang="en-US" sz="1800" dirty="0">
                <a:latin typeface="Constantia" panose="02030602050306030303" pitchFamily="18" charset="0"/>
              </a:rPr>
              <a:t>exits</a:t>
            </a:r>
            <a:r>
              <a:rPr lang="sr-Cyrl-CS" altLang="en-US" sz="1800" dirty="0">
                <a:latin typeface="Constantia" panose="02030602050306030303" pitchFamily="18" charset="0"/>
              </a:rPr>
              <a:t> XII </a:t>
            </a:r>
            <a:r>
              <a:rPr lang="en-GB" altLang="en-US" sz="1800" dirty="0">
                <a:latin typeface="Constantia" panose="02030602050306030303" pitchFamily="18" charset="0"/>
              </a:rPr>
              <a:t>cranial nerve</a:t>
            </a:r>
            <a:r>
              <a:rPr lang="sr-Cyrl-CS" altLang="en-US" sz="1800" dirty="0">
                <a:latin typeface="Constantia" panose="02030602050306030303" pitchFamily="18" charset="0"/>
              </a:rPr>
              <a:t>)</a:t>
            </a:r>
            <a:endParaRPr lang="en-US" altLang="en-US" sz="1800" dirty="0">
              <a:latin typeface="Constantia" panose="02030602050306030303" pitchFamily="18" charset="0"/>
            </a:endParaRPr>
          </a:p>
          <a:p>
            <a:pPr marL="0" indent="0">
              <a:buNone/>
            </a:pPr>
            <a:r>
              <a:rPr lang="en-US" altLang="en-US" sz="1800" dirty="0">
                <a:latin typeface="Constantia" panose="02030602050306030303" pitchFamily="18" charset="0"/>
              </a:rPr>
              <a:t>- </a:t>
            </a:r>
            <a:r>
              <a:rPr lang="en-US" altLang="en-US" sz="1800" dirty="0" err="1">
                <a:latin typeface="Constantia" panose="02030602050306030303" pitchFamily="18" charset="0"/>
              </a:rPr>
              <a:t>oliva</a:t>
            </a:r>
            <a:endParaRPr lang="en-US" altLang="en-US" sz="1800" dirty="0">
              <a:latin typeface="Constantia" panose="02030602050306030303" pitchFamily="18" charset="0"/>
            </a:endParaRPr>
          </a:p>
          <a:p>
            <a:pPr>
              <a:buFont typeface="Wingdings" panose="05000000000000000000" pitchFamily="2" charset="2"/>
              <a:buNone/>
            </a:pPr>
            <a:r>
              <a:rPr lang="en-US" altLang="en-US" sz="1800" dirty="0">
                <a:latin typeface="Constantia" panose="02030602050306030303" pitchFamily="18" charset="0"/>
              </a:rPr>
              <a:t>- posterolateral groove (</a:t>
            </a:r>
            <a:r>
              <a:rPr lang="sr-Cyrl-CS" altLang="en-US" sz="1800" dirty="0" err="1">
                <a:latin typeface="Constantia" panose="02030602050306030303" pitchFamily="18" charset="0"/>
              </a:rPr>
              <a:t>sulcus</a:t>
            </a:r>
            <a:r>
              <a:rPr lang="sr-Cyrl-CS" altLang="en-US" sz="1800" dirty="0">
                <a:latin typeface="Constantia" panose="02030602050306030303" pitchFamily="18" charset="0"/>
              </a:rPr>
              <a:t> </a:t>
            </a:r>
            <a:r>
              <a:rPr lang="sr-Cyrl-CS" altLang="en-US" sz="1800" dirty="0" err="1">
                <a:latin typeface="Constantia" panose="02030602050306030303" pitchFamily="18" charset="0"/>
              </a:rPr>
              <a:t>posterolateralis</a:t>
            </a:r>
            <a:r>
              <a:rPr lang="en-GB" altLang="en-US" sz="1800" dirty="0">
                <a:latin typeface="Constantia" panose="02030602050306030303" pitchFamily="18" charset="0"/>
              </a:rPr>
              <a:t>)</a:t>
            </a:r>
            <a:br>
              <a:rPr lang="sr-Cyrl-CS" altLang="en-US" sz="1800" dirty="0">
                <a:latin typeface="Constantia" panose="02030602050306030303" pitchFamily="18" charset="0"/>
              </a:rPr>
            </a:br>
            <a:r>
              <a:rPr lang="sr-Cyrl-CS" altLang="en-US" sz="1800" dirty="0">
                <a:latin typeface="Constantia" panose="02030602050306030303" pitchFamily="18" charset="0"/>
              </a:rPr>
              <a:t>(</a:t>
            </a:r>
            <a:r>
              <a:rPr lang="en-GB" altLang="en-US" sz="1800" dirty="0">
                <a:latin typeface="Constantia" panose="02030602050306030303" pitchFamily="18" charset="0"/>
              </a:rPr>
              <a:t>exit</a:t>
            </a:r>
            <a:r>
              <a:rPr lang="sr-Cyrl-CS" altLang="en-US" sz="1800" dirty="0">
                <a:latin typeface="Constantia" panose="02030602050306030303" pitchFamily="18" charset="0"/>
              </a:rPr>
              <a:t> IX, X</a:t>
            </a:r>
            <a:r>
              <a:rPr lang="en-GB" altLang="en-US" sz="1800" dirty="0">
                <a:latin typeface="Constantia" panose="02030602050306030303" pitchFamily="18" charset="0"/>
              </a:rPr>
              <a:t> and</a:t>
            </a:r>
            <a:r>
              <a:rPr lang="sr-Cyrl-CS" altLang="en-US" sz="1800" dirty="0">
                <a:latin typeface="Constantia" panose="02030602050306030303" pitchFamily="18" charset="0"/>
              </a:rPr>
              <a:t> XI </a:t>
            </a:r>
            <a:r>
              <a:rPr lang="en-GB" altLang="en-US" sz="1800" dirty="0">
                <a:latin typeface="Constantia" panose="02030602050306030303" pitchFamily="18" charset="0"/>
              </a:rPr>
              <a:t>cranial nerve</a:t>
            </a:r>
            <a:r>
              <a:rPr lang="sr-Cyrl-CS" altLang="en-US" sz="1800" dirty="0">
                <a:latin typeface="Constantia" panose="02030602050306030303" pitchFamily="18" charset="0"/>
              </a:rPr>
              <a:t>)</a:t>
            </a:r>
            <a:endParaRPr lang="en-GB" altLang="en-US" sz="1800" dirty="0">
              <a:latin typeface="Constantia" panose="02030602050306030303" pitchFamily="18" charset="0"/>
            </a:endParaRPr>
          </a:p>
          <a:p>
            <a:pPr>
              <a:buFont typeface="Wingdings" panose="05000000000000000000" pitchFamily="2" charset="2"/>
              <a:buNone/>
            </a:pPr>
            <a:endParaRPr lang="en-US" altLang="en-US" sz="1800" dirty="0">
              <a:latin typeface="Constantia" panose="02030602050306030303" pitchFamily="18" charset="0"/>
            </a:endParaRPr>
          </a:p>
        </p:txBody>
      </p:sp>
      <p:pic>
        <p:nvPicPr>
          <p:cNvPr id="51205" name="Picture 5" descr="n2a5p1">
            <a:extLst>
              <a:ext uri="{FF2B5EF4-FFF2-40B4-BE49-F238E27FC236}">
                <a16:creationId xmlns:a16="http://schemas.microsoft.com/office/drawing/2014/main" id="{69DDA28E-3053-8C7A-590B-E63B937B3A2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4347" t="10869" r="4347" b="8696"/>
          <a:stretch>
            <a:fillRect/>
          </a:stretch>
        </p:blipFill>
        <p:spPr bwMode="auto">
          <a:xfrm>
            <a:off x="5192452" y="620688"/>
            <a:ext cx="3916052" cy="34498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1206" name="Picture 4">
            <a:extLst>
              <a:ext uri="{FF2B5EF4-FFF2-40B4-BE49-F238E27FC236}">
                <a16:creationId xmlns:a16="http://schemas.microsoft.com/office/drawing/2014/main" id="{EF8D01B0-36D4-224B-3187-18AEA3B47788}"/>
              </a:ext>
            </a:extLst>
          </p:cNvPr>
          <p:cNvPicPr>
            <a:picLocks noGrp="1" noChangeAspect="1" noChangeArrowheads="1"/>
          </p:cNvPicPr>
          <p:nvPr/>
        </p:nvPicPr>
        <p:blipFill>
          <a:blip r:embed="rId4">
            <a:extLst>
              <a:ext uri="{28A0092B-C50C-407E-A947-70E740481C1C}">
                <a14:useLocalDpi xmlns:a14="http://schemas.microsoft.com/office/drawing/2010/main" val="0"/>
              </a:ext>
            </a:extLst>
          </a:blip>
          <a:srcRect l="7788" t="6854" r="38164" b="38190"/>
          <a:stretch>
            <a:fillRect/>
          </a:stretch>
        </p:blipFill>
        <p:spPr bwMode="auto">
          <a:xfrm>
            <a:off x="5151286" y="4070579"/>
            <a:ext cx="3701947" cy="28223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4034" name="Picture 2" descr="undefined">
            <a:extLst>
              <a:ext uri="{FF2B5EF4-FFF2-40B4-BE49-F238E27FC236}">
                <a16:creationId xmlns:a16="http://schemas.microsoft.com/office/drawing/2014/main" id="{6AE5F4C3-B073-5671-0D7E-E2AB64947134}"/>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0766" y="4151351"/>
            <a:ext cx="3633161" cy="272487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FB50E6F-1C1B-FB9B-E017-F1EB9758F11C}"/>
              </a:ext>
            </a:extLst>
          </p:cNvPr>
          <p:cNvSpPr txBox="1"/>
          <p:nvPr/>
        </p:nvSpPr>
        <p:spPr>
          <a:xfrm>
            <a:off x="0" y="548680"/>
            <a:ext cx="9054244" cy="6463308"/>
          </a:xfrm>
          <a:prstGeom prst="rect">
            <a:avLst/>
          </a:prstGeom>
          <a:noFill/>
        </p:spPr>
        <p:txBody>
          <a:bodyPr wrap="square">
            <a:spAutoFit/>
          </a:bodyPr>
          <a:lstStyle/>
          <a:p>
            <a:r>
              <a:rPr lang="en-GB" b="1" i="0" dirty="0">
                <a:solidFill>
                  <a:srgbClr val="0D0D0D"/>
                </a:solidFill>
                <a:effectLst/>
                <a:highlight>
                  <a:srgbClr val="FFFFFF"/>
                </a:highlight>
                <a:latin typeface="Constantia" panose="02030602050306030303" pitchFamily="18" charset="0"/>
              </a:rPr>
              <a:t>Vestibular Part:</a:t>
            </a:r>
            <a:r>
              <a:rPr lang="en-GB" b="0" i="0" dirty="0">
                <a:solidFill>
                  <a:srgbClr val="0D0D0D"/>
                </a:solidFill>
                <a:effectLst/>
                <a:highlight>
                  <a:srgbClr val="FFFFFF"/>
                </a:highlight>
                <a:latin typeface="Constantia" panose="02030602050306030303" pitchFamily="18" charset="0"/>
              </a:rPr>
              <a:t> </a:t>
            </a:r>
            <a:br>
              <a:rPr lang="en-GB" dirty="0">
                <a:solidFill>
                  <a:srgbClr val="0D0D0D"/>
                </a:solidFill>
                <a:highlight>
                  <a:srgbClr val="FFFFFF"/>
                </a:highlight>
                <a:latin typeface="Constantia" panose="02030602050306030303" pitchFamily="18" charset="0"/>
              </a:rPr>
            </a:br>
            <a:r>
              <a:rPr lang="en-GB" b="0" i="0" dirty="0">
                <a:effectLst/>
                <a:highlight>
                  <a:srgbClr val="FFFFFF"/>
                </a:highlight>
                <a:latin typeface="Constantia" panose="02030602050306030303" pitchFamily="18" charset="0"/>
              </a:rPr>
              <a:t>Fibers from the medial, inferior, and lateral vestibular nuclei cross over:</a:t>
            </a:r>
            <a:br>
              <a:rPr lang="en-GB" b="0" i="0" dirty="0">
                <a:effectLst/>
                <a:highlight>
                  <a:srgbClr val="FFFFFF"/>
                </a:highlight>
                <a:latin typeface="Constantia" panose="02030602050306030303" pitchFamily="18" charset="0"/>
              </a:rPr>
            </a:br>
            <a:r>
              <a:rPr lang="en-GB" b="0" i="0" dirty="0">
                <a:effectLst/>
                <a:highlight>
                  <a:srgbClr val="FFFFFF"/>
                </a:highlight>
                <a:latin typeface="Constantia" panose="02030602050306030303" pitchFamily="18" charset="0"/>
              </a:rPr>
              <a:t>- to the contralateral side and travel to the interstitial nucleus of </a:t>
            </a:r>
            <a:r>
              <a:rPr lang="en-GB" b="0" i="0" dirty="0" err="1">
                <a:effectLst/>
                <a:highlight>
                  <a:srgbClr val="FFFFFF"/>
                </a:highlight>
                <a:latin typeface="Constantia" panose="02030602050306030303" pitchFamily="18" charset="0"/>
              </a:rPr>
              <a:t>Cajal</a:t>
            </a:r>
            <a:r>
              <a:rPr lang="en-GB" b="0" i="0" dirty="0">
                <a:effectLst/>
                <a:highlight>
                  <a:srgbClr val="FFFFFF"/>
                </a:highlight>
                <a:latin typeface="Constantia" panose="02030602050306030303" pitchFamily="18" charset="0"/>
              </a:rPr>
              <a:t> and </a:t>
            </a:r>
            <a:r>
              <a:rPr lang="en-GB" b="0" i="0" dirty="0" err="1">
                <a:effectLst/>
                <a:highlight>
                  <a:srgbClr val="FFFFFF"/>
                </a:highlight>
                <a:latin typeface="Constantia" panose="02030602050306030303" pitchFamily="18" charset="0"/>
              </a:rPr>
              <a:t>Darkschewitsch</a:t>
            </a:r>
            <a:br>
              <a:rPr lang="en-GB" dirty="0">
                <a:highlight>
                  <a:srgbClr val="FFFFFF"/>
                </a:highlight>
                <a:latin typeface="Constantia" panose="02030602050306030303" pitchFamily="18" charset="0"/>
              </a:rPr>
            </a:br>
            <a:r>
              <a:rPr lang="en-GB" dirty="0">
                <a:highlight>
                  <a:srgbClr val="FFFFFF"/>
                </a:highlight>
                <a:latin typeface="Constantia" panose="02030602050306030303" pitchFamily="18" charset="0"/>
              </a:rPr>
              <a:t>  </a:t>
            </a:r>
            <a:r>
              <a:rPr lang="en-GB" b="0" i="0" dirty="0">
                <a:effectLst/>
                <a:highlight>
                  <a:srgbClr val="FFFFFF"/>
                </a:highlight>
                <a:latin typeface="Constantia" panose="02030602050306030303" pitchFamily="18" charset="0"/>
              </a:rPr>
              <a:t>nucleus, crossing in the posterior commissure. </a:t>
            </a:r>
            <a:br>
              <a:rPr lang="en-GB" b="0" i="0" dirty="0">
                <a:effectLst/>
                <a:highlight>
                  <a:srgbClr val="FFFFFF"/>
                </a:highlight>
                <a:latin typeface="Constantia" panose="02030602050306030303" pitchFamily="18" charset="0"/>
              </a:rPr>
            </a:br>
            <a:r>
              <a:rPr lang="en-GB" b="0" i="0" dirty="0">
                <a:effectLst/>
                <a:highlight>
                  <a:srgbClr val="FFFFFF"/>
                </a:highlight>
                <a:latin typeface="Constantia" panose="02030602050306030303" pitchFamily="18" charset="0"/>
              </a:rPr>
              <a:t>- some </a:t>
            </a:r>
            <a:r>
              <a:rPr lang="en-GB" b="0" i="0" dirty="0" err="1">
                <a:effectLst/>
                <a:highlight>
                  <a:srgbClr val="FFFFFF"/>
                </a:highlight>
                <a:latin typeface="Constantia" panose="02030602050306030303" pitchFamily="18" charset="0"/>
              </a:rPr>
              <a:t>fibers</a:t>
            </a:r>
            <a:r>
              <a:rPr lang="en-GB" b="0" i="0" dirty="0">
                <a:effectLst/>
                <a:highlight>
                  <a:srgbClr val="FFFFFF"/>
                </a:highlight>
                <a:latin typeface="Constantia" panose="02030602050306030303" pitchFamily="18" charset="0"/>
              </a:rPr>
              <a:t> also project to the contralateral abducens nucleus and motor nuclei of the</a:t>
            </a:r>
            <a:br>
              <a:rPr lang="en-GB" b="0" i="0" dirty="0">
                <a:effectLst/>
                <a:highlight>
                  <a:srgbClr val="FFFFFF"/>
                </a:highlight>
                <a:latin typeface="Constantia" panose="02030602050306030303" pitchFamily="18" charset="0"/>
              </a:rPr>
            </a:br>
            <a:r>
              <a:rPr lang="en-GB" b="0" i="0" dirty="0">
                <a:effectLst/>
                <a:highlight>
                  <a:srgbClr val="FFFFFF"/>
                </a:highlight>
                <a:latin typeface="Constantia" panose="02030602050306030303" pitchFamily="18" charset="0"/>
              </a:rPr>
              <a:t>  cervical spinal cord via the anterior funiculus.</a:t>
            </a:r>
            <a:br>
              <a:rPr lang="en-GB" b="0" i="0" dirty="0">
                <a:effectLst/>
                <a:highlight>
                  <a:srgbClr val="FFFFFF"/>
                </a:highlight>
                <a:latin typeface="Constantia" panose="02030602050306030303" pitchFamily="18" charset="0"/>
              </a:rPr>
            </a:br>
            <a:r>
              <a:rPr lang="en-GB" b="0" i="0" dirty="0">
                <a:effectLst/>
                <a:highlight>
                  <a:srgbClr val="FFFFFF"/>
                </a:highlight>
                <a:latin typeface="Constantia" panose="02030602050306030303" pitchFamily="18" charset="0"/>
              </a:rPr>
              <a:t>Fibers from the superior vestibular nucleus project to the nuclei of the trochlear and oculomotor nerves on the same side.</a:t>
            </a:r>
          </a:p>
          <a:p>
            <a:r>
              <a:rPr lang="en-GB" b="1" i="0" dirty="0">
                <a:solidFill>
                  <a:srgbClr val="0D0D0D"/>
                </a:solidFill>
                <a:effectLst/>
                <a:highlight>
                  <a:srgbClr val="FFFFFF"/>
                </a:highlight>
                <a:latin typeface="Constantia" panose="02030602050306030303" pitchFamily="18" charset="0"/>
              </a:rPr>
              <a:t>Second Part: </a:t>
            </a:r>
          </a:p>
          <a:p>
            <a:r>
              <a:rPr lang="en-GB" b="0" i="0" dirty="0">
                <a:effectLst/>
                <a:highlight>
                  <a:srgbClr val="FFFFFF"/>
                </a:highlight>
                <a:latin typeface="Constantia" panose="02030602050306030303" pitchFamily="18" charset="0"/>
              </a:rPr>
              <a:t>Fibers from the </a:t>
            </a:r>
            <a:r>
              <a:rPr lang="en-GB" b="0" i="0" dirty="0" err="1">
                <a:effectLst/>
                <a:highlight>
                  <a:srgbClr val="FFFFFF"/>
                </a:highlight>
                <a:latin typeface="Constantia" panose="02030602050306030303" pitchFamily="18" charset="0"/>
              </a:rPr>
              <a:t>Cajal</a:t>
            </a:r>
            <a:r>
              <a:rPr lang="en-GB" b="0" i="0" dirty="0">
                <a:effectLst/>
                <a:highlight>
                  <a:srgbClr val="FFFFFF"/>
                </a:highlight>
                <a:latin typeface="Constantia" panose="02030602050306030303" pitchFamily="18" charset="0"/>
              </a:rPr>
              <a:t> and </a:t>
            </a:r>
            <a:r>
              <a:rPr lang="en-GB" b="0" i="0" dirty="0" err="1">
                <a:effectLst/>
                <a:highlight>
                  <a:srgbClr val="FFFFFF"/>
                </a:highlight>
                <a:latin typeface="Constantia" panose="02030602050306030303" pitchFamily="18" charset="0"/>
              </a:rPr>
              <a:t>Darkschewitsch</a:t>
            </a:r>
            <a:r>
              <a:rPr lang="en-GB" b="0" i="0" dirty="0">
                <a:effectLst/>
                <a:highlight>
                  <a:srgbClr val="FFFFFF"/>
                </a:highlight>
                <a:latin typeface="Constantia" panose="02030602050306030303" pitchFamily="18" charset="0"/>
              </a:rPr>
              <a:t> nuclei receive inputs from the vestibular nuclei, striatum and pallidum (via the </a:t>
            </a:r>
            <a:r>
              <a:rPr lang="en-GB" b="0" i="0" dirty="0" err="1">
                <a:effectLst/>
                <a:highlight>
                  <a:srgbClr val="FFFFFF"/>
                </a:highlight>
                <a:latin typeface="Constantia" panose="02030602050306030303" pitchFamily="18" charset="0"/>
              </a:rPr>
              <a:t>ansa</a:t>
            </a:r>
            <a:r>
              <a:rPr lang="en-GB" b="0" i="0" dirty="0">
                <a:effectLst/>
                <a:highlight>
                  <a:srgbClr val="FFFFFF"/>
                </a:highlight>
                <a:latin typeface="Constantia" panose="02030602050306030303" pitchFamily="18" charset="0"/>
              </a:rPr>
              <a:t> lenticularis), and cerebellum. From these nuclei, the fasciculus </a:t>
            </a:r>
            <a:r>
              <a:rPr lang="en-GB" b="0" i="0" dirty="0" err="1">
                <a:effectLst/>
                <a:highlight>
                  <a:srgbClr val="FFFFFF"/>
                </a:highlight>
                <a:latin typeface="Constantia" panose="02030602050306030303" pitchFamily="18" charset="0"/>
              </a:rPr>
              <a:t>interstitiospinalis</a:t>
            </a:r>
            <a:r>
              <a:rPr lang="en-GB" b="0" i="0" dirty="0">
                <a:effectLst/>
                <a:highlight>
                  <a:srgbClr val="FFFFFF"/>
                </a:highlight>
                <a:latin typeface="Constantia" panose="02030602050306030303" pitchFamily="18" charset="0"/>
              </a:rPr>
              <a:t> emerges, connecting to the medial longitudinal fasciculus (MLF) and projecting to the motor nuclei of cranial nerves 5</a:t>
            </a:r>
            <a:r>
              <a:rPr lang="en-GB" b="0" i="0" baseline="30000" dirty="0">
                <a:effectLst/>
                <a:highlight>
                  <a:srgbClr val="FFFFFF"/>
                </a:highlight>
                <a:latin typeface="Constantia" panose="02030602050306030303" pitchFamily="18" charset="0"/>
              </a:rPr>
              <a:t>th</a:t>
            </a:r>
            <a:r>
              <a:rPr lang="en-GB" b="0" i="0" dirty="0">
                <a:effectLst/>
                <a:highlight>
                  <a:srgbClr val="FFFFFF"/>
                </a:highlight>
                <a:latin typeface="Constantia" panose="02030602050306030303" pitchFamily="18" charset="0"/>
              </a:rPr>
              <a:t>, 7</a:t>
            </a:r>
            <a:r>
              <a:rPr lang="en-GB" b="0" i="0" baseline="30000" dirty="0">
                <a:effectLst/>
                <a:highlight>
                  <a:srgbClr val="FFFFFF"/>
                </a:highlight>
                <a:latin typeface="Constantia" panose="02030602050306030303" pitchFamily="18" charset="0"/>
              </a:rPr>
              <a:t>th</a:t>
            </a:r>
            <a:r>
              <a:rPr lang="en-GB" b="0" i="0" dirty="0">
                <a:effectLst/>
                <a:highlight>
                  <a:srgbClr val="FFFFFF"/>
                </a:highlight>
                <a:latin typeface="Constantia" panose="02030602050306030303" pitchFamily="18" charset="0"/>
              </a:rPr>
              <a:t>, 10</a:t>
            </a:r>
            <a:r>
              <a:rPr lang="en-GB" b="0" i="0" baseline="30000" dirty="0">
                <a:effectLst/>
                <a:highlight>
                  <a:srgbClr val="FFFFFF"/>
                </a:highlight>
                <a:latin typeface="Constantia" panose="02030602050306030303" pitchFamily="18" charset="0"/>
              </a:rPr>
              <a:t>th</a:t>
            </a:r>
            <a:r>
              <a:rPr lang="en-GB" b="0" i="0" dirty="0">
                <a:effectLst/>
                <a:highlight>
                  <a:srgbClr val="FFFFFF"/>
                </a:highlight>
                <a:latin typeface="Constantia" panose="02030602050306030303" pitchFamily="18" charset="0"/>
              </a:rPr>
              <a:t>, and 12</a:t>
            </a:r>
            <a:r>
              <a:rPr lang="en-GB" b="0" i="0" baseline="30000" dirty="0">
                <a:effectLst/>
                <a:highlight>
                  <a:srgbClr val="FFFFFF"/>
                </a:highlight>
                <a:latin typeface="Constantia" panose="02030602050306030303" pitchFamily="18" charset="0"/>
              </a:rPr>
              <a:t>th</a:t>
            </a:r>
            <a:r>
              <a:rPr lang="en-GB" b="0" i="0" dirty="0">
                <a:effectLst/>
                <a:highlight>
                  <a:srgbClr val="FFFFFF"/>
                </a:highlight>
                <a:latin typeface="Constantia" panose="02030602050306030303" pitchFamily="18" charset="0"/>
              </a:rPr>
              <a:t>, as well as the anterior columns of the spinal cord.</a:t>
            </a:r>
          </a:p>
          <a:p>
            <a:r>
              <a:rPr lang="en-GB" b="1" i="0" dirty="0">
                <a:solidFill>
                  <a:srgbClr val="0D0D0D"/>
                </a:solidFill>
                <a:effectLst/>
                <a:highlight>
                  <a:srgbClr val="FFFFFF"/>
                </a:highlight>
                <a:latin typeface="Constantia" panose="02030602050306030303" pitchFamily="18" charset="0"/>
              </a:rPr>
              <a:t>Third part of the FLM </a:t>
            </a:r>
            <a:r>
              <a:rPr lang="en-GB" b="1" i="0" dirty="0" err="1">
                <a:solidFill>
                  <a:srgbClr val="0D0D0D"/>
                </a:solidFill>
                <a:effectLst/>
                <a:highlight>
                  <a:srgbClr val="FFFFFF"/>
                </a:highlight>
                <a:latin typeface="Constantia" panose="02030602050306030303" pitchFamily="18" charset="0"/>
              </a:rPr>
              <a:t>fibers</a:t>
            </a:r>
            <a:r>
              <a:rPr lang="en-GB" b="0" i="0" dirty="0">
                <a:solidFill>
                  <a:srgbClr val="0D0D0D"/>
                </a:solidFill>
                <a:effectLst/>
                <a:highlight>
                  <a:srgbClr val="FFFFFF"/>
                </a:highlight>
                <a:latin typeface="Constantia" panose="02030602050306030303" pitchFamily="18" charset="0"/>
              </a:rPr>
              <a:t>: </a:t>
            </a:r>
            <a:br>
              <a:rPr lang="en-GB" b="0" i="0" dirty="0">
                <a:solidFill>
                  <a:srgbClr val="0D0D0D"/>
                </a:solidFill>
                <a:effectLst/>
                <a:highlight>
                  <a:srgbClr val="FFFFFF"/>
                </a:highlight>
                <a:latin typeface="Constantia" panose="02030602050306030303" pitchFamily="18" charset="0"/>
              </a:rPr>
            </a:br>
            <a:r>
              <a:rPr lang="en-GB" b="0" i="0" dirty="0">
                <a:solidFill>
                  <a:srgbClr val="0D0D0D"/>
                </a:solidFill>
                <a:effectLst/>
                <a:highlight>
                  <a:srgbClr val="FFFFFF"/>
                </a:highlight>
                <a:latin typeface="Constantia" panose="02030602050306030303" pitchFamily="18" charset="0"/>
              </a:rPr>
              <a:t>Connecting the motor nuclei of the cranial nerves (3</a:t>
            </a:r>
            <a:r>
              <a:rPr lang="en-GB" b="0" i="0" baseline="30000" dirty="0">
                <a:solidFill>
                  <a:srgbClr val="0D0D0D"/>
                </a:solidFill>
                <a:effectLst/>
                <a:highlight>
                  <a:srgbClr val="FFFFFF"/>
                </a:highlight>
                <a:latin typeface="Constantia" panose="02030602050306030303" pitchFamily="18" charset="0"/>
              </a:rPr>
              <a:t>rd</a:t>
            </a:r>
            <a:r>
              <a:rPr lang="en-GB" b="0" i="0" dirty="0">
                <a:solidFill>
                  <a:srgbClr val="0D0D0D"/>
                </a:solidFill>
                <a:effectLst/>
                <a:highlight>
                  <a:srgbClr val="FFFFFF"/>
                </a:highlight>
                <a:latin typeface="Constantia" panose="02030602050306030303" pitchFamily="18" charset="0"/>
              </a:rPr>
              <a:t> and 6</a:t>
            </a:r>
            <a:r>
              <a:rPr lang="en-GB" b="0" i="0" baseline="30000" dirty="0">
                <a:solidFill>
                  <a:srgbClr val="0D0D0D"/>
                </a:solidFill>
                <a:effectLst/>
                <a:highlight>
                  <a:srgbClr val="FFFFFF"/>
                </a:highlight>
                <a:latin typeface="Constantia" panose="02030602050306030303" pitchFamily="18" charset="0"/>
              </a:rPr>
              <a:t>th</a:t>
            </a:r>
            <a:r>
              <a:rPr lang="en-GB" b="0" i="0" dirty="0">
                <a:solidFill>
                  <a:srgbClr val="0D0D0D"/>
                </a:solidFill>
                <a:effectLst/>
                <a:highlight>
                  <a:srgbClr val="FFFFFF"/>
                </a:highlight>
                <a:latin typeface="Constantia" panose="02030602050306030303" pitchFamily="18" charset="0"/>
              </a:rPr>
              <a:t>, 3</a:t>
            </a:r>
            <a:r>
              <a:rPr lang="en-GB" b="0" i="0" baseline="30000" dirty="0">
                <a:solidFill>
                  <a:srgbClr val="0D0D0D"/>
                </a:solidFill>
                <a:effectLst/>
                <a:highlight>
                  <a:srgbClr val="FFFFFF"/>
                </a:highlight>
                <a:latin typeface="Constantia" panose="02030602050306030303" pitchFamily="18" charset="0"/>
              </a:rPr>
              <a:t>rd</a:t>
            </a:r>
            <a:r>
              <a:rPr lang="en-GB" b="0" i="0" dirty="0">
                <a:solidFill>
                  <a:srgbClr val="0D0D0D"/>
                </a:solidFill>
                <a:effectLst/>
                <a:highlight>
                  <a:srgbClr val="FFFFFF"/>
                </a:highlight>
                <a:latin typeface="Constantia" panose="02030602050306030303" pitchFamily="18" charset="0"/>
              </a:rPr>
              <a:t> and 7</a:t>
            </a:r>
            <a:r>
              <a:rPr lang="en-GB" b="0" i="0" baseline="30000" dirty="0">
                <a:solidFill>
                  <a:srgbClr val="0D0D0D"/>
                </a:solidFill>
                <a:effectLst/>
                <a:highlight>
                  <a:srgbClr val="FFFFFF"/>
                </a:highlight>
                <a:latin typeface="Constantia" panose="02030602050306030303" pitchFamily="18" charset="0"/>
              </a:rPr>
              <a:t>th</a:t>
            </a:r>
            <a:r>
              <a:rPr lang="en-GB" b="0" i="0" dirty="0">
                <a:solidFill>
                  <a:srgbClr val="0D0D0D"/>
                </a:solidFill>
                <a:effectLst/>
                <a:highlight>
                  <a:srgbClr val="FFFFFF"/>
                </a:highlight>
                <a:latin typeface="Constantia" panose="02030602050306030303" pitchFamily="18" charset="0"/>
              </a:rPr>
              <a:t> , 3</a:t>
            </a:r>
            <a:r>
              <a:rPr lang="en-GB" b="0" i="0" baseline="30000" dirty="0">
                <a:solidFill>
                  <a:srgbClr val="0D0D0D"/>
                </a:solidFill>
                <a:effectLst/>
                <a:highlight>
                  <a:srgbClr val="FFFFFF"/>
                </a:highlight>
                <a:latin typeface="Constantia" panose="02030602050306030303" pitchFamily="18" charset="0"/>
              </a:rPr>
              <a:t>rd</a:t>
            </a:r>
            <a:r>
              <a:rPr lang="en-GB" b="0" i="0" dirty="0">
                <a:solidFill>
                  <a:srgbClr val="0D0D0D"/>
                </a:solidFill>
                <a:effectLst/>
                <a:highlight>
                  <a:srgbClr val="FFFFFF"/>
                </a:highlight>
                <a:latin typeface="Constantia" panose="02030602050306030303" pitchFamily="18" charset="0"/>
              </a:rPr>
              <a:t> , 5</a:t>
            </a:r>
            <a:r>
              <a:rPr lang="en-GB" b="0" i="0" baseline="30000" dirty="0">
                <a:solidFill>
                  <a:srgbClr val="0D0D0D"/>
                </a:solidFill>
                <a:effectLst/>
                <a:highlight>
                  <a:srgbClr val="FFFFFF"/>
                </a:highlight>
                <a:latin typeface="Constantia" panose="02030602050306030303" pitchFamily="18" charset="0"/>
              </a:rPr>
              <a:t>th</a:t>
            </a:r>
            <a:r>
              <a:rPr lang="en-GB" b="0" i="0" dirty="0">
                <a:solidFill>
                  <a:srgbClr val="0D0D0D"/>
                </a:solidFill>
                <a:effectLst/>
                <a:highlight>
                  <a:srgbClr val="FFFFFF"/>
                </a:highlight>
                <a:latin typeface="Constantia" panose="02030602050306030303" pitchFamily="18" charset="0"/>
              </a:rPr>
              <a:t> and 7</a:t>
            </a:r>
            <a:r>
              <a:rPr lang="en-GB" b="0" i="0" baseline="30000" dirty="0">
                <a:solidFill>
                  <a:srgbClr val="0D0D0D"/>
                </a:solidFill>
                <a:effectLst/>
                <a:highlight>
                  <a:srgbClr val="FFFFFF"/>
                </a:highlight>
                <a:latin typeface="Constantia" panose="02030602050306030303" pitchFamily="18" charset="0"/>
              </a:rPr>
              <a:t>th</a:t>
            </a:r>
            <a:r>
              <a:rPr lang="en-GB" b="0" i="0" dirty="0">
                <a:solidFill>
                  <a:srgbClr val="0D0D0D"/>
                </a:solidFill>
                <a:effectLst/>
                <a:highlight>
                  <a:srgbClr val="FFFFFF"/>
                </a:highlight>
                <a:latin typeface="Constantia" panose="02030602050306030303" pitchFamily="18" charset="0"/>
              </a:rPr>
              <a:t> ) with the nucleus </a:t>
            </a:r>
            <a:r>
              <a:rPr lang="en-GB" b="0" i="0" dirty="0" err="1">
                <a:solidFill>
                  <a:srgbClr val="0D0D0D"/>
                </a:solidFill>
                <a:effectLst/>
                <a:highlight>
                  <a:srgbClr val="FFFFFF"/>
                </a:highlight>
                <a:latin typeface="Constantia" panose="02030602050306030303" pitchFamily="18" charset="0"/>
              </a:rPr>
              <a:t>ambiguus</a:t>
            </a:r>
            <a:r>
              <a:rPr lang="en-GB" b="0" i="0" dirty="0">
                <a:solidFill>
                  <a:srgbClr val="0D0D0D"/>
                </a:solidFill>
                <a:effectLst/>
                <a:highlight>
                  <a:srgbClr val="FFFFFF"/>
                </a:highlight>
                <a:latin typeface="Constantia" panose="02030602050306030303" pitchFamily="18" charset="0"/>
              </a:rPr>
              <a:t> and the motor nuclei of the 12th cranial nerve nucleus (coordination of muscles of the head and neck).</a:t>
            </a:r>
          </a:p>
          <a:p>
            <a:endParaRPr lang="en-GB" dirty="0">
              <a:solidFill>
                <a:srgbClr val="0D0D0D"/>
              </a:solidFill>
              <a:highlight>
                <a:srgbClr val="FFFFFF"/>
              </a:highlight>
              <a:latin typeface="Constantia" panose="02030602050306030303" pitchFamily="18" charset="0"/>
            </a:endParaRPr>
          </a:p>
          <a:p>
            <a:r>
              <a:rPr lang="en-GB" b="0" i="0" dirty="0">
                <a:solidFill>
                  <a:srgbClr val="C00000"/>
                </a:solidFill>
                <a:effectLst/>
                <a:highlight>
                  <a:srgbClr val="FFFFFF"/>
                </a:highlight>
                <a:latin typeface="Constantia" panose="02030602050306030303" pitchFamily="18" charset="0"/>
              </a:rPr>
              <a:t>Through these connections, the medial longitudinal fasciculus plays a role in coordinating conjugate eye movements and associated movements of the head and neck in relation to vestibular stimuli and spatial orientation.</a:t>
            </a:r>
          </a:p>
          <a:p>
            <a:r>
              <a:rPr lang="en-GB" b="0" i="0" dirty="0">
                <a:effectLst/>
                <a:highlight>
                  <a:srgbClr val="FFFFFF"/>
                </a:highlight>
                <a:latin typeface="Constantia" panose="02030602050306030303" pitchFamily="18" charset="0"/>
              </a:rPr>
              <a:t>	</a:t>
            </a:r>
            <a:endParaRPr lang="en-GB" dirty="0">
              <a:latin typeface="Constantia" panose="02030602050306030303" pitchFamily="18" charset="0"/>
            </a:endParaRPr>
          </a:p>
        </p:txBody>
      </p:sp>
      <p:sp>
        <p:nvSpPr>
          <p:cNvPr id="5" name="TextBox 4">
            <a:extLst>
              <a:ext uri="{FF2B5EF4-FFF2-40B4-BE49-F238E27FC236}">
                <a16:creationId xmlns:a16="http://schemas.microsoft.com/office/drawing/2014/main" id="{8B46D5CA-54C4-2474-FB59-7C7B1D7B7D04}"/>
              </a:ext>
            </a:extLst>
          </p:cNvPr>
          <p:cNvSpPr txBox="1"/>
          <p:nvPr/>
        </p:nvSpPr>
        <p:spPr>
          <a:xfrm>
            <a:off x="1763688" y="0"/>
            <a:ext cx="5832648" cy="584775"/>
          </a:xfrm>
          <a:prstGeom prst="rect">
            <a:avLst/>
          </a:prstGeom>
          <a:noFill/>
        </p:spPr>
        <p:txBody>
          <a:bodyPr wrap="square">
            <a:spAutoFit/>
          </a:bodyPr>
          <a:lstStyle/>
          <a:p>
            <a:pPr algn="l"/>
            <a:r>
              <a:rPr lang="en-GB" sz="3200" b="0" i="0" dirty="0">
                <a:solidFill>
                  <a:srgbClr val="C00000"/>
                </a:solidFill>
                <a:effectLst/>
                <a:highlight>
                  <a:srgbClr val="FFFFFF"/>
                </a:highlight>
                <a:latin typeface="Constantia" panose="02030602050306030303" pitchFamily="18" charset="0"/>
              </a:rPr>
              <a:t>Medial longitudinal fasciculus </a:t>
            </a:r>
          </a:p>
        </p:txBody>
      </p:sp>
    </p:spTree>
    <p:extLst>
      <p:ext uri="{BB962C8B-B14F-4D97-AF65-F5344CB8AC3E}">
        <p14:creationId xmlns:p14="http://schemas.microsoft.com/office/powerpoint/2010/main" val="241140109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B6F51BF-54C8-71B7-EE35-668270EAA5C1}"/>
              </a:ext>
            </a:extLst>
          </p:cNvPr>
          <p:cNvSpPr txBox="1"/>
          <p:nvPr/>
        </p:nvSpPr>
        <p:spPr>
          <a:xfrm>
            <a:off x="143508" y="1010245"/>
            <a:ext cx="8856984" cy="5847755"/>
          </a:xfrm>
          <a:prstGeom prst="rect">
            <a:avLst/>
          </a:prstGeom>
          <a:noFill/>
        </p:spPr>
        <p:txBody>
          <a:bodyPr wrap="square">
            <a:spAutoFit/>
          </a:bodyPr>
          <a:lstStyle/>
          <a:p>
            <a:r>
              <a:rPr lang="en-GB" sz="1700" i="0" dirty="0">
                <a:solidFill>
                  <a:srgbClr val="0D0D0D"/>
                </a:solidFill>
                <a:effectLst/>
                <a:highlight>
                  <a:srgbClr val="FFFFFF"/>
                </a:highlight>
                <a:latin typeface="Constantia" panose="02030602050306030303" pitchFamily="18" charset="0"/>
              </a:rPr>
              <a:t>Basal part of brainstem</a:t>
            </a:r>
            <a:r>
              <a:rPr lang="en-GB" sz="1700" b="0" i="0" dirty="0">
                <a:solidFill>
                  <a:srgbClr val="0D0D0D"/>
                </a:solidFill>
                <a:effectLst/>
                <a:highlight>
                  <a:srgbClr val="FFFFFF"/>
                </a:highlight>
                <a:latin typeface="Constantia" panose="02030602050306030303" pitchFamily="18" charset="0"/>
              </a:rPr>
              <a:t>: mainly descending motor pathways</a:t>
            </a:r>
          </a:p>
          <a:p>
            <a:r>
              <a:rPr lang="en-GB" sz="1700" b="1" i="0" dirty="0">
                <a:solidFill>
                  <a:srgbClr val="0D0D0D"/>
                </a:solidFill>
                <a:effectLst/>
                <a:highlight>
                  <a:srgbClr val="FFFFFF"/>
                </a:highlight>
                <a:latin typeface="Constantia" panose="02030602050306030303" pitchFamily="18" charset="0"/>
              </a:rPr>
              <a:t>Crus cerebri: </a:t>
            </a:r>
            <a:br>
              <a:rPr lang="en-GB" sz="1700" b="0" i="0" dirty="0">
                <a:solidFill>
                  <a:srgbClr val="0D0D0D"/>
                </a:solidFill>
                <a:effectLst/>
                <a:highlight>
                  <a:srgbClr val="FFFFFF"/>
                </a:highlight>
                <a:latin typeface="Constantia" panose="02030602050306030303" pitchFamily="18" charset="0"/>
              </a:rPr>
            </a:br>
            <a:r>
              <a:rPr lang="en-GB" sz="1700" b="0" i="0" dirty="0">
                <a:solidFill>
                  <a:srgbClr val="0D0D0D"/>
                </a:solidFill>
                <a:effectLst/>
                <a:highlight>
                  <a:srgbClr val="FFFFFF"/>
                </a:highlight>
                <a:latin typeface="Constantia" panose="02030602050306030303" pitchFamily="18" charset="0"/>
              </a:rPr>
              <a:t>    - </a:t>
            </a:r>
            <a:r>
              <a:rPr lang="en-GB" sz="1700" b="0" i="0" dirty="0" err="1">
                <a:solidFill>
                  <a:srgbClr val="0D0D0D"/>
                </a:solidFill>
                <a:effectLst/>
                <a:highlight>
                  <a:srgbClr val="FFFFFF"/>
                </a:highlight>
                <a:latin typeface="Constantia" panose="02030602050306030303" pitchFamily="18" charset="0"/>
              </a:rPr>
              <a:t>frontopontine</a:t>
            </a:r>
            <a:r>
              <a:rPr lang="en-GB" sz="1700" b="0" i="0" dirty="0">
                <a:solidFill>
                  <a:srgbClr val="0D0D0D"/>
                </a:solidFill>
                <a:effectLst/>
                <a:highlight>
                  <a:srgbClr val="FFFFFF"/>
                </a:highlight>
                <a:latin typeface="Constantia" panose="02030602050306030303" pitchFamily="18" charset="0"/>
              </a:rPr>
              <a:t> tract</a:t>
            </a:r>
            <a:br>
              <a:rPr lang="en-GB" sz="1700" b="0" i="0" dirty="0">
                <a:solidFill>
                  <a:srgbClr val="0D0D0D"/>
                </a:solidFill>
                <a:effectLst/>
                <a:highlight>
                  <a:srgbClr val="FFFFFF"/>
                </a:highlight>
                <a:latin typeface="Constantia" panose="02030602050306030303" pitchFamily="18" charset="0"/>
              </a:rPr>
            </a:br>
            <a:r>
              <a:rPr lang="en-GB" sz="1700" b="0" i="0" dirty="0">
                <a:solidFill>
                  <a:srgbClr val="0D0D0D"/>
                </a:solidFill>
                <a:effectLst/>
                <a:highlight>
                  <a:srgbClr val="FFFFFF"/>
                </a:highlight>
                <a:latin typeface="Constantia" panose="02030602050306030303" pitchFamily="18" charset="0"/>
              </a:rPr>
              <a:t>    - </a:t>
            </a:r>
            <a:r>
              <a:rPr lang="en-GB" sz="1700" b="0" i="0" dirty="0" err="1">
                <a:solidFill>
                  <a:srgbClr val="0D0D0D"/>
                </a:solidFill>
                <a:effectLst/>
                <a:highlight>
                  <a:srgbClr val="FFFFFF"/>
                </a:highlight>
                <a:latin typeface="Constantia" panose="02030602050306030303" pitchFamily="18" charset="0"/>
              </a:rPr>
              <a:t>corticonuclear</a:t>
            </a:r>
            <a:r>
              <a:rPr lang="en-GB" sz="1700" b="0" i="0" dirty="0">
                <a:solidFill>
                  <a:srgbClr val="0D0D0D"/>
                </a:solidFill>
                <a:effectLst/>
                <a:highlight>
                  <a:srgbClr val="FFFFFF"/>
                </a:highlight>
                <a:latin typeface="Constantia" panose="02030602050306030303" pitchFamily="18" charset="0"/>
              </a:rPr>
              <a:t> tract</a:t>
            </a:r>
            <a:br>
              <a:rPr lang="en-GB" sz="1700" dirty="0">
                <a:solidFill>
                  <a:srgbClr val="0D0D0D"/>
                </a:solidFill>
                <a:highlight>
                  <a:srgbClr val="FFFFFF"/>
                </a:highlight>
                <a:latin typeface="Constantia" panose="02030602050306030303" pitchFamily="18" charset="0"/>
              </a:rPr>
            </a:br>
            <a:r>
              <a:rPr lang="en-GB" sz="1700" dirty="0">
                <a:solidFill>
                  <a:srgbClr val="0D0D0D"/>
                </a:solidFill>
                <a:highlight>
                  <a:srgbClr val="FFFFFF"/>
                </a:highlight>
                <a:latin typeface="Constantia" panose="02030602050306030303" pitchFamily="18" charset="0"/>
              </a:rPr>
              <a:t>    - </a:t>
            </a:r>
            <a:r>
              <a:rPr lang="en-GB" sz="1700" b="0" i="0" dirty="0">
                <a:solidFill>
                  <a:srgbClr val="0D0D0D"/>
                </a:solidFill>
                <a:effectLst/>
                <a:highlight>
                  <a:srgbClr val="FFFFFF"/>
                </a:highlight>
                <a:latin typeface="Constantia" panose="02030602050306030303" pitchFamily="18" charset="0"/>
              </a:rPr>
              <a:t>corticospinal tract</a:t>
            </a:r>
            <a:br>
              <a:rPr lang="en-GB" sz="1700" dirty="0">
                <a:solidFill>
                  <a:srgbClr val="0D0D0D"/>
                </a:solidFill>
                <a:highlight>
                  <a:srgbClr val="FFFFFF"/>
                </a:highlight>
                <a:latin typeface="Constantia" panose="02030602050306030303" pitchFamily="18" charset="0"/>
              </a:rPr>
            </a:br>
            <a:r>
              <a:rPr lang="en-GB" sz="1700" dirty="0">
                <a:solidFill>
                  <a:srgbClr val="0D0D0D"/>
                </a:solidFill>
                <a:highlight>
                  <a:srgbClr val="FFFFFF"/>
                </a:highlight>
                <a:latin typeface="Constantia" panose="02030602050306030303" pitchFamily="18" charset="0"/>
              </a:rPr>
              <a:t>    - </a:t>
            </a:r>
            <a:r>
              <a:rPr lang="en-GB" sz="1700" b="0" i="0" dirty="0">
                <a:solidFill>
                  <a:srgbClr val="0D0D0D"/>
                </a:solidFill>
                <a:effectLst/>
                <a:highlight>
                  <a:srgbClr val="FFFFFF"/>
                </a:highlight>
                <a:latin typeface="Constantia" panose="02030602050306030303" pitchFamily="18" charset="0"/>
              </a:rPr>
              <a:t>parieto-</a:t>
            </a:r>
            <a:r>
              <a:rPr lang="en-GB" sz="1700" b="0" i="0" dirty="0" err="1">
                <a:solidFill>
                  <a:srgbClr val="0D0D0D"/>
                </a:solidFill>
                <a:effectLst/>
                <a:highlight>
                  <a:srgbClr val="FFFFFF"/>
                </a:highlight>
                <a:latin typeface="Constantia" panose="02030602050306030303" pitchFamily="18" charset="0"/>
              </a:rPr>
              <a:t>occipito</a:t>
            </a:r>
            <a:r>
              <a:rPr lang="en-GB" sz="1700" b="0" i="0" dirty="0">
                <a:solidFill>
                  <a:srgbClr val="0D0D0D"/>
                </a:solidFill>
                <a:effectLst/>
                <a:highlight>
                  <a:srgbClr val="FFFFFF"/>
                </a:highlight>
                <a:latin typeface="Constantia" panose="02030602050306030303" pitchFamily="18" charset="0"/>
              </a:rPr>
              <a:t>-temporo-pontine tract. </a:t>
            </a:r>
          </a:p>
          <a:p>
            <a:r>
              <a:rPr lang="en-GB" sz="1700" b="1" i="0" dirty="0">
                <a:effectLst/>
                <a:highlight>
                  <a:srgbClr val="FFFFFF"/>
                </a:highlight>
                <a:latin typeface="Constantia" panose="02030602050306030303" pitchFamily="18" charset="0"/>
              </a:rPr>
              <a:t>Tegmentum:</a:t>
            </a:r>
            <a:r>
              <a:rPr lang="en-GB" sz="1700" b="0" i="0" dirty="0">
                <a:solidFill>
                  <a:srgbClr val="0D0D0D"/>
                </a:solidFill>
                <a:effectLst/>
                <a:highlight>
                  <a:srgbClr val="FFFFFF"/>
                </a:highlight>
                <a:latin typeface="Constantia" panose="02030602050306030303" pitchFamily="18" charset="0"/>
              </a:rPr>
              <a:t> in three tracts</a:t>
            </a:r>
            <a:r>
              <a:rPr lang="en-GB" sz="1700" dirty="0">
                <a:solidFill>
                  <a:srgbClr val="0D0D0D"/>
                </a:solidFill>
                <a:highlight>
                  <a:srgbClr val="FFFFFF"/>
                </a:highlight>
                <a:latin typeface="Constantia" panose="02030602050306030303" pitchFamily="18" charset="0"/>
              </a:rPr>
              <a:t>:</a:t>
            </a:r>
            <a:br>
              <a:rPr lang="en-GB" sz="1700" dirty="0">
                <a:solidFill>
                  <a:srgbClr val="0D0D0D"/>
                </a:solidFill>
                <a:highlight>
                  <a:srgbClr val="FFFFFF"/>
                </a:highlight>
                <a:latin typeface="Constantia" panose="02030602050306030303" pitchFamily="18" charset="0"/>
              </a:rPr>
            </a:br>
            <a:r>
              <a:rPr lang="en-GB" sz="1700" dirty="0">
                <a:solidFill>
                  <a:srgbClr val="0D0D0D"/>
                </a:solidFill>
                <a:highlight>
                  <a:srgbClr val="FFFFFF"/>
                </a:highlight>
                <a:latin typeface="Constantia" panose="02030602050306030303" pitchFamily="18" charset="0"/>
              </a:rPr>
              <a:t>        </a:t>
            </a:r>
            <a:r>
              <a:rPr lang="en-GB" sz="1700" b="0" i="0" dirty="0">
                <a:solidFill>
                  <a:srgbClr val="0D0D0D"/>
                </a:solidFill>
                <a:effectLst/>
                <a:highlight>
                  <a:srgbClr val="FFFFFF"/>
                </a:highlight>
                <a:latin typeface="Constantia" panose="02030602050306030303" pitchFamily="18" charset="0"/>
              </a:rPr>
              <a:t>Middle part: - medial lemniscus </a:t>
            </a:r>
            <a:br>
              <a:rPr lang="en-GB" sz="1700" b="0" i="0" dirty="0">
                <a:solidFill>
                  <a:srgbClr val="0D0D0D"/>
                </a:solidFill>
                <a:effectLst/>
                <a:highlight>
                  <a:srgbClr val="FFFFFF"/>
                </a:highlight>
                <a:latin typeface="Constantia" panose="02030602050306030303" pitchFamily="18" charset="0"/>
              </a:rPr>
            </a:br>
            <a:r>
              <a:rPr lang="en-GB" sz="1700" b="0" i="0" dirty="0">
                <a:solidFill>
                  <a:srgbClr val="0D0D0D"/>
                </a:solidFill>
                <a:effectLst/>
                <a:highlight>
                  <a:srgbClr val="FFFFFF"/>
                </a:highlight>
                <a:latin typeface="Constantia" panose="02030602050306030303" pitchFamily="18" charset="0"/>
              </a:rPr>
              <a:t>                               - tectospinal tract</a:t>
            </a:r>
            <a:br>
              <a:rPr lang="en-GB" sz="1700" b="0" i="0" dirty="0">
                <a:solidFill>
                  <a:srgbClr val="0D0D0D"/>
                </a:solidFill>
                <a:effectLst/>
                <a:highlight>
                  <a:srgbClr val="FFFFFF"/>
                </a:highlight>
                <a:latin typeface="Constantia" panose="02030602050306030303" pitchFamily="18" charset="0"/>
              </a:rPr>
            </a:br>
            <a:r>
              <a:rPr lang="en-GB" sz="1700" b="0" i="0" dirty="0">
                <a:solidFill>
                  <a:srgbClr val="0D0D0D"/>
                </a:solidFill>
                <a:effectLst/>
                <a:highlight>
                  <a:srgbClr val="FFFFFF"/>
                </a:highlight>
                <a:latin typeface="Constantia" panose="02030602050306030303" pitchFamily="18" charset="0"/>
              </a:rPr>
              <a:t>                               - </a:t>
            </a:r>
            <a:r>
              <a:rPr lang="en-GB" sz="1700" b="0" i="0" dirty="0" err="1">
                <a:solidFill>
                  <a:srgbClr val="0D0D0D"/>
                </a:solidFill>
                <a:effectLst/>
                <a:highlight>
                  <a:srgbClr val="FFFFFF"/>
                </a:highlight>
                <a:latin typeface="Constantia" panose="02030602050306030303" pitchFamily="18" charset="0"/>
              </a:rPr>
              <a:t>corticoolivary</a:t>
            </a:r>
            <a:r>
              <a:rPr lang="en-GB" sz="1700" b="0" i="0" dirty="0">
                <a:solidFill>
                  <a:srgbClr val="0D0D0D"/>
                </a:solidFill>
                <a:effectLst/>
                <a:highlight>
                  <a:srgbClr val="FFFFFF"/>
                </a:highlight>
                <a:latin typeface="Constantia" panose="02030602050306030303" pitchFamily="18" charset="0"/>
              </a:rPr>
              <a:t> tract</a:t>
            </a:r>
            <a:br>
              <a:rPr lang="en-GB" sz="1700" b="0" i="0" dirty="0">
                <a:solidFill>
                  <a:srgbClr val="0D0D0D"/>
                </a:solidFill>
                <a:effectLst/>
                <a:highlight>
                  <a:srgbClr val="FFFFFF"/>
                </a:highlight>
                <a:latin typeface="Constantia" panose="02030602050306030303" pitchFamily="18" charset="0"/>
              </a:rPr>
            </a:br>
            <a:r>
              <a:rPr lang="en-GB" sz="1700" b="0" i="0" dirty="0">
                <a:solidFill>
                  <a:srgbClr val="0D0D0D"/>
                </a:solidFill>
                <a:effectLst/>
                <a:highlight>
                  <a:srgbClr val="FFFFFF"/>
                </a:highlight>
                <a:latin typeface="Constantia" panose="02030602050306030303" pitchFamily="18" charset="0"/>
              </a:rPr>
              <a:t>                               - medial pontine reticulospinal tract</a:t>
            </a:r>
            <a:br>
              <a:rPr lang="en-GB" sz="1700" b="0" i="0" dirty="0">
                <a:solidFill>
                  <a:srgbClr val="0D0D0D"/>
                </a:solidFill>
                <a:effectLst/>
                <a:highlight>
                  <a:srgbClr val="FFFFFF"/>
                </a:highlight>
                <a:latin typeface="Constantia" panose="02030602050306030303" pitchFamily="18" charset="0"/>
              </a:rPr>
            </a:br>
            <a:r>
              <a:rPr lang="en-GB" sz="1700" b="0" i="0" dirty="0">
                <a:solidFill>
                  <a:srgbClr val="0D0D0D"/>
                </a:solidFill>
                <a:effectLst/>
                <a:highlight>
                  <a:srgbClr val="FFFFFF"/>
                </a:highlight>
                <a:latin typeface="Constantia" panose="02030602050306030303" pitchFamily="18" charset="0"/>
              </a:rPr>
              <a:t>                               - medial and lateral funiculus of the spinal cord. </a:t>
            </a:r>
          </a:p>
          <a:p>
            <a:r>
              <a:rPr lang="en-GB" sz="1700" b="0" i="0" dirty="0">
                <a:solidFill>
                  <a:srgbClr val="0D0D0D"/>
                </a:solidFill>
                <a:effectLst/>
                <a:highlight>
                  <a:srgbClr val="FFFFFF"/>
                </a:highlight>
                <a:latin typeface="Constantia" panose="02030602050306030303" pitchFamily="18" charset="0"/>
              </a:rPr>
              <a:t>       Intermediate part: - central tegmental tract</a:t>
            </a:r>
            <a:br>
              <a:rPr lang="en-GB" sz="1700" dirty="0">
                <a:solidFill>
                  <a:srgbClr val="0D0D0D"/>
                </a:solidFill>
                <a:highlight>
                  <a:srgbClr val="FFFFFF"/>
                </a:highlight>
                <a:latin typeface="Constantia" panose="02030602050306030303" pitchFamily="18" charset="0"/>
              </a:rPr>
            </a:br>
            <a:r>
              <a:rPr lang="en-GB" sz="1700" dirty="0">
                <a:solidFill>
                  <a:srgbClr val="0D0D0D"/>
                </a:solidFill>
                <a:highlight>
                  <a:srgbClr val="FFFFFF"/>
                </a:highlight>
                <a:latin typeface="Constantia" panose="02030602050306030303" pitchFamily="18" charset="0"/>
              </a:rPr>
              <a:t>                                       - </a:t>
            </a:r>
            <a:r>
              <a:rPr lang="en-GB" sz="1700" b="0" i="0" dirty="0">
                <a:solidFill>
                  <a:srgbClr val="0D0D0D"/>
                </a:solidFill>
                <a:effectLst/>
                <a:highlight>
                  <a:srgbClr val="FFFFFF"/>
                </a:highlight>
                <a:latin typeface="Constantia" panose="02030602050306030303" pitchFamily="18" charset="0"/>
              </a:rPr>
              <a:t>rubrospinal tract</a:t>
            </a:r>
            <a:br>
              <a:rPr lang="en-GB" sz="1700" dirty="0">
                <a:solidFill>
                  <a:srgbClr val="0D0D0D"/>
                </a:solidFill>
                <a:highlight>
                  <a:srgbClr val="FFFFFF"/>
                </a:highlight>
                <a:latin typeface="Constantia" panose="02030602050306030303" pitchFamily="18" charset="0"/>
              </a:rPr>
            </a:br>
            <a:r>
              <a:rPr lang="en-GB" sz="1700" dirty="0">
                <a:solidFill>
                  <a:srgbClr val="0D0D0D"/>
                </a:solidFill>
                <a:highlight>
                  <a:srgbClr val="FFFFFF"/>
                </a:highlight>
                <a:latin typeface="Constantia" panose="02030602050306030303" pitchFamily="18" charset="0"/>
              </a:rPr>
              <a:t>                                       - </a:t>
            </a:r>
            <a:r>
              <a:rPr lang="en-GB" sz="1700" b="0" i="0" dirty="0">
                <a:solidFill>
                  <a:srgbClr val="0D0D0D"/>
                </a:solidFill>
                <a:effectLst/>
                <a:highlight>
                  <a:srgbClr val="FFFFFF"/>
                </a:highlight>
                <a:latin typeface="Constantia" panose="02030602050306030303" pitchFamily="18" charset="0"/>
              </a:rPr>
              <a:t>lateral and medial vestibulospinal tract</a:t>
            </a:r>
            <a:br>
              <a:rPr lang="en-GB" sz="1700" dirty="0">
                <a:solidFill>
                  <a:srgbClr val="0D0D0D"/>
                </a:solidFill>
                <a:highlight>
                  <a:srgbClr val="FFFFFF"/>
                </a:highlight>
                <a:latin typeface="Constantia" panose="02030602050306030303" pitchFamily="18" charset="0"/>
              </a:rPr>
            </a:br>
            <a:r>
              <a:rPr lang="en-GB" sz="1700" dirty="0">
                <a:solidFill>
                  <a:srgbClr val="0D0D0D"/>
                </a:solidFill>
                <a:highlight>
                  <a:srgbClr val="FFFFFF"/>
                </a:highlight>
                <a:latin typeface="Constantia" panose="02030602050306030303" pitchFamily="18" charset="0"/>
              </a:rPr>
              <a:t>                                       - </a:t>
            </a:r>
            <a:r>
              <a:rPr lang="en-GB" sz="1700" b="0" i="0" dirty="0" err="1">
                <a:solidFill>
                  <a:srgbClr val="0D0D0D"/>
                </a:solidFill>
                <a:effectLst/>
                <a:highlight>
                  <a:srgbClr val="FFFFFF"/>
                </a:highlight>
                <a:latin typeface="Constantia" panose="02030602050306030303" pitchFamily="18" charset="0"/>
              </a:rPr>
              <a:t>spinoreticular</a:t>
            </a:r>
            <a:r>
              <a:rPr lang="en-GB" sz="1700" b="0" i="0" dirty="0">
                <a:solidFill>
                  <a:srgbClr val="0D0D0D"/>
                </a:solidFill>
                <a:effectLst/>
                <a:highlight>
                  <a:srgbClr val="FFFFFF"/>
                </a:highlight>
                <a:latin typeface="Constantia" panose="02030602050306030303" pitchFamily="18" charset="0"/>
              </a:rPr>
              <a:t> tract</a:t>
            </a:r>
            <a:br>
              <a:rPr lang="en-GB" sz="1700" dirty="0">
                <a:solidFill>
                  <a:srgbClr val="0D0D0D"/>
                </a:solidFill>
                <a:highlight>
                  <a:srgbClr val="FFFFFF"/>
                </a:highlight>
                <a:latin typeface="Constantia" panose="02030602050306030303" pitchFamily="18" charset="0"/>
              </a:rPr>
            </a:br>
            <a:r>
              <a:rPr lang="en-GB" sz="1700" dirty="0">
                <a:solidFill>
                  <a:srgbClr val="0D0D0D"/>
                </a:solidFill>
                <a:highlight>
                  <a:srgbClr val="FFFFFF"/>
                </a:highlight>
                <a:latin typeface="Constantia" panose="02030602050306030303" pitchFamily="18" charset="0"/>
              </a:rPr>
              <a:t>                                       - </a:t>
            </a:r>
            <a:r>
              <a:rPr lang="en-GB" sz="1700" b="0" i="0" dirty="0" err="1">
                <a:solidFill>
                  <a:srgbClr val="0D0D0D"/>
                </a:solidFill>
                <a:effectLst/>
                <a:highlight>
                  <a:srgbClr val="FFFFFF"/>
                </a:highlight>
                <a:latin typeface="Constantia" panose="02030602050306030303" pitchFamily="18" charset="0"/>
              </a:rPr>
              <a:t>spinoolivary</a:t>
            </a:r>
            <a:r>
              <a:rPr lang="en-GB" sz="1700" b="0" i="0" dirty="0">
                <a:solidFill>
                  <a:srgbClr val="0D0D0D"/>
                </a:solidFill>
                <a:effectLst/>
                <a:highlight>
                  <a:srgbClr val="FFFFFF"/>
                </a:highlight>
                <a:latin typeface="Constantia" panose="02030602050306030303" pitchFamily="18" charset="0"/>
              </a:rPr>
              <a:t> tract</a:t>
            </a:r>
            <a:br>
              <a:rPr lang="en-GB" sz="1700" dirty="0">
                <a:solidFill>
                  <a:srgbClr val="0D0D0D"/>
                </a:solidFill>
                <a:highlight>
                  <a:srgbClr val="FFFFFF"/>
                </a:highlight>
                <a:latin typeface="Constantia" panose="02030602050306030303" pitchFamily="18" charset="0"/>
              </a:rPr>
            </a:br>
            <a:r>
              <a:rPr lang="en-GB" sz="1700" dirty="0">
                <a:solidFill>
                  <a:srgbClr val="0D0D0D"/>
                </a:solidFill>
                <a:highlight>
                  <a:srgbClr val="FFFFFF"/>
                </a:highlight>
                <a:latin typeface="Constantia" panose="02030602050306030303" pitchFamily="18" charset="0"/>
              </a:rPr>
              <a:t>                                       - </a:t>
            </a:r>
            <a:r>
              <a:rPr lang="en-GB" sz="1700" b="0" i="0" dirty="0">
                <a:solidFill>
                  <a:srgbClr val="0D0D0D"/>
                </a:solidFill>
                <a:effectLst/>
                <a:highlight>
                  <a:srgbClr val="FFFFFF"/>
                </a:highlight>
                <a:latin typeface="Constantia" panose="02030602050306030303" pitchFamily="18" charset="0"/>
              </a:rPr>
              <a:t>trigeminal lemniscus</a:t>
            </a:r>
            <a:br>
              <a:rPr lang="en-GB" sz="1700" b="0" i="0" dirty="0">
                <a:solidFill>
                  <a:srgbClr val="0D0D0D"/>
                </a:solidFill>
                <a:effectLst/>
                <a:highlight>
                  <a:srgbClr val="FFFFFF"/>
                </a:highlight>
                <a:latin typeface="Constantia" panose="02030602050306030303" pitchFamily="18" charset="0"/>
              </a:rPr>
            </a:br>
            <a:r>
              <a:rPr lang="en-GB" sz="1700" b="0" i="0" dirty="0">
                <a:solidFill>
                  <a:srgbClr val="0D0D0D"/>
                </a:solidFill>
                <a:effectLst/>
                <a:highlight>
                  <a:srgbClr val="FFFFFF"/>
                </a:highlight>
                <a:latin typeface="Constantia" panose="02030602050306030303" pitchFamily="18" charset="0"/>
              </a:rPr>
              <a:t>       Lateral part: </a:t>
            </a:r>
            <a:r>
              <a:rPr lang="en-GB" sz="1700" dirty="0">
                <a:solidFill>
                  <a:srgbClr val="0D0D0D"/>
                </a:solidFill>
                <a:highlight>
                  <a:srgbClr val="FFFFFF"/>
                </a:highlight>
                <a:latin typeface="Constantia" panose="02030602050306030303" pitchFamily="18" charset="0"/>
              </a:rPr>
              <a:t>  </a:t>
            </a:r>
            <a:r>
              <a:rPr lang="en-GB" sz="1700" b="0" i="0" dirty="0">
                <a:solidFill>
                  <a:srgbClr val="0D0D0D"/>
                </a:solidFill>
                <a:effectLst/>
                <a:highlight>
                  <a:srgbClr val="FFFFFF"/>
                </a:highlight>
                <a:latin typeface="Constantia" panose="02030602050306030303" pitchFamily="18" charset="0"/>
              </a:rPr>
              <a:t>- spinothalamic tract</a:t>
            </a:r>
            <a:br>
              <a:rPr lang="en-GB" sz="1700" dirty="0">
                <a:solidFill>
                  <a:srgbClr val="0D0D0D"/>
                </a:solidFill>
                <a:highlight>
                  <a:srgbClr val="FFFFFF"/>
                </a:highlight>
                <a:latin typeface="Constantia" panose="02030602050306030303" pitchFamily="18" charset="0"/>
              </a:rPr>
            </a:br>
            <a:r>
              <a:rPr lang="en-GB" sz="1700" dirty="0">
                <a:solidFill>
                  <a:srgbClr val="0D0D0D"/>
                </a:solidFill>
                <a:highlight>
                  <a:srgbClr val="FFFFFF"/>
                </a:highlight>
                <a:latin typeface="Constantia" panose="02030602050306030303" pitchFamily="18" charset="0"/>
              </a:rPr>
              <a:t>                               - </a:t>
            </a:r>
            <a:r>
              <a:rPr lang="en-GB" sz="1700" b="0" i="0" dirty="0" err="1">
                <a:solidFill>
                  <a:srgbClr val="0D0D0D"/>
                </a:solidFill>
                <a:effectLst/>
                <a:highlight>
                  <a:srgbClr val="FFFFFF"/>
                </a:highlight>
                <a:latin typeface="Constantia" panose="02030602050306030303" pitchFamily="18" charset="0"/>
              </a:rPr>
              <a:t>spinotectal</a:t>
            </a:r>
            <a:r>
              <a:rPr lang="en-GB" sz="1700" b="0" i="0" dirty="0">
                <a:solidFill>
                  <a:srgbClr val="0D0D0D"/>
                </a:solidFill>
                <a:effectLst/>
                <a:highlight>
                  <a:srgbClr val="FFFFFF"/>
                </a:highlight>
                <a:latin typeface="Constantia" panose="02030602050306030303" pitchFamily="18" charset="0"/>
              </a:rPr>
              <a:t> tract (together forming the spinal lemniscus), </a:t>
            </a:r>
            <a:br>
              <a:rPr lang="en-GB" sz="1700" dirty="0">
                <a:solidFill>
                  <a:srgbClr val="0D0D0D"/>
                </a:solidFill>
                <a:highlight>
                  <a:srgbClr val="FFFFFF"/>
                </a:highlight>
                <a:latin typeface="Constantia" panose="02030602050306030303" pitchFamily="18" charset="0"/>
              </a:rPr>
            </a:br>
            <a:r>
              <a:rPr lang="en-GB" sz="1700" dirty="0">
                <a:solidFill>
                  <a:srgbClr val="0D0D0D"/>
                </a:solidFill>
                <a:highlight>
                  <a:srgbClr val="FFFFFF"/>
                </a:highlight>
                <a:latin typeface="Constantia" panose="02030602050306030303" pitchFamily="18" charset="0"/>
              </a:rPr>
              <a:t>                               - </a:t>
            </a:r>
            <a:r>
              <a:rPr lang="en-GB" sz="1700" b="0" i="0" dirty="0">
                <a:solidFill>
                  <a:srgbClr val="0D0D0D"/>
                </a:solidFill>
                <a:effectLst/>
                <a:highlight>
                  <a:srgbClr val="FFFFFF"/>
                </a:highlight>
                <a:latin typeface="Constantia" panose="02030602050306030303" pitchFamily="18" charset="0"/>
              </a:rPr>
              <a:t>anterior and posterior spinocerebellar tracts</a:t>
            </a:r>
            <a:br>
              <a:rPr lang="en-GB" sz="1700" dirty="0">
                <a:solidFill>
                  <a:srgbClr val="0D0D0D"/>
                </a:solidFill>
                <a:highlight>
                  <a:srgbClr val="FFFFFF"/>
                </a:highlight>
                <a:latin typeface="Constantia" panose="02030602050306030303" pitchFamily="18" charset="0"/>
              </a:rPr>
            </a:br>
            <a:r>
              <a:rPr lang="en-GB" sz="1700" dirty="0">
                <a:solidFill>
                  <a:srgbClr val="0D0D0D"/>
                </a:solidFill>
                <a:highlight>
                  <a:srgbClr val="FFFFFF"/>
                </a:highlight>
                <a:latin typeface="Constantia" panose="02030602050306030303" pitchFamily="18" charset="0"/>
              </a:rPr>
              <a:t>                               - </a:t>
            </a:r>
            <a:r>
              <a:rPr lang="en-GB" sz="1700" b="0" i="0" dirty="0">
                <a:solidFill>
                  <a:srgbClr val="0D0D0D"/>
                </a:solidFill>
                <a:effectLst/>
                <a:highlight>
                  <a:srgbClr val="FFFFFF"/>
                </a:highlight>
                <a:latin typeface="Constantia" panose="02030602050306030303" pitchFamily="18" charset="0"/>
              </a:rPr>
              <a:t> lateral lemniscus.</a:t>
            </a:r>
            <a:endParaRPr lang="en-GB" sz="1700" dirty="0">
              <a:latin typeface="Constantia" panose="02030602050306030303" pitchFamily="18" charset="0"/>
            </a:endParaRPr>
          </a:p>
        </p:txBody>
      </p:sp>
      <p:sp>
        <p:nvSpPr>
          <p:cNvPr id="4" name="TextBox 3">
            <a:extLst>
              <a:ext uri="{FF2B5EF4-FFF2-40B4-BE49-F238E27FC236}">
                <a16:creationId xmlns:a16="http://schemas.microsoft.com/office/drawing/2014/main" id="{C58A6466-B32D-296A-F96A-86CF34F871E4}"/>
              </a:ext>
            </a:extLst>
          </p:cNvPr>
          <p:cNvSpPr txBox="1"/>
          <p:nvPr/>
        </p:nvSpPr>
        <p:spPr>
          <a:xfrm>
            <a:off x="1907704" y="26594"/>
            <a:ext cx="6012668" cy="1077218"/>
          </a:xfrm>
          <a:prstGeom prst="rect">
            <a:avLst/>
          </a:prstGeom>
          <a:noFill/>
        </p:spPr>
        <p:txBody>
          <a:bodyPr wrap="square">
            <a:spAutoFit/>
          </a:bodyPr>
          <a:lstStyle/>
          <a:p>
            <a:pPr algn="ctr"/>
            <a:r>
              <a:rPr lang="en-GB" sz="3200" b="0" i="0" dirty="0">
                <a:solidFill>
                  <a:srgbClr val="C00000"/>
                </a:solidFill>
                <a:effectLst/>
                <a:highlight>
                  <a:srgbClr val="FFFFFF"/>
                </a:highlight>
                <a:latin typeface="Constantia" panose="02030602050306030303" pitchFamily="18" charset="0"/>
              </a:rPr>
              <a:t>Systematization of the pathways </a:t>
            </a:r>
            <a:br>
              <a:rPr lang="en-GB" sz="3200" b="0" i="0" dirty="0">
                <a:solidFill>
                  <a:srgbClr val="C00000"/>
                </a:solidFill>
                <a:effectLst/>
                <a:highlight>
                  <a:srgbClr val="FFFFFF"/>
                </a:highlight>
                <a:latin typeface="Constantia" panose="02030602050306030303" pitchFamily="18" charset="0"/>
              </a:rPr>
            </a:br>
            <a:r>
              <a:rPr lang="en-GB" sz="3200" b="0" i="0" dirty="0">
                <a:solidFill>
                  <a:srgbClr val="C00000"/>
                </a:solidFill>
                <a:effectLst/>
                <a:highlight>
                  <a:srgbClr val="FFFFFF"/>
                </a:highlight>
                <a:latin typeface="Constantia" panose="02030602050306030303" pitchFamily="18" charset="0"/>
              </a:rPr>
              <a:t>through the brainstem</a:t>
            </a:r>
          </a:p>
        </p:txBody>
      </p:sp>
    </p:spTree>
    <p:extLst>
      <p:ext uri="{BB962C8B-B14F-4D97-AF65-F5344CB8AC3E}">
        <p14:creationId xmlns:p14="http://schemas.microsoft.com/office/powerpoint/2010/main" val="32788508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9C84AAE2-6C04-B04E-24B4-74EA200010E7}"/>
              </a:ext>
            </a:extLst>
          </p:cNvPr>
          <p:cNvPicPr>
            <a:picLocks noGrp="1" noChangeAspect="1" noChangeArrowheads="1"/>
          </p:cNvPicPr>
          <p:nvPr/>
        </p:nvPicPr>
        <p:blipFill>
          <a:blip r:embed="rId2">
            <a:extLst>
              <a:ext uri="{28A0092B-C50C-407E-A947-70E740481C1C}">
                <a14:useLocalDpi xmlns:a14="http://schemas.microsoft.com/office/drawing/2010/main" val="0"/>
              </a:ext>
            </a:extLst>
          </a:blip>
          <a:srcRect l="7788" t="6854" r="38164" b="38190"/>
          <a:stretch>
            <a:fillRect/>
          </a:stretch>
        </p:blipFill>
        <p:spPr bwMode="auto">
          <a:xfrm>
            <a:off x="4427984" y="3262556"/>
            <a:ext cx="4716016" cy="3595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 name="Picture 2">
            <a:extLst>
              <a:ext uri="{FF2B5EF4-FFF2-40B4-BE49-F238E27FC236}">
                <a16:creationId xmlns:a16="http://schemas.microsoft.com/office/drawing/2014/main" id="{E9B6290D-D64E-E0FC-B7F6-C0CF5DEB456E}"/>
              </a:ext>
            </a:extLst>
          </p:cNvPr>
          <p:cNvPicPr>
            <a:picLocks noChangeAspect="1"/>
          </p:cNvPicPr>
          <p:nvPr/>
        </p:nvPicPr>
        <p:blipFill rotWithShape="1">
          <a:blip r:embed="rId3"/>
          <a:srcRect t="14563"/>
          <a:stretch/>
        </p:blipFill>
        <p:spPr>
          <a:xfrm>
            <a:off x="107504" y="116632"/>
            <a:ext cx="5496135" cy="3312368"/>
          </a:xfrm>
          <a:prstGeom prst="rect">
            <a:avLst/>
          </a:prstGeom>
        </p:spPr>
      </p:pic>
      <p:sp>
        <p:nvSpPr>
          <p:cNvPr id="5" name="TextBox 4">
            <a:extLst>
              <a:ext uri="{FF2B5EF4-FFF2-40B4-BE49-F238E27FC236}">
                <a16:creationId xmlns:a16="http://schemas.microsoft.com/office/drawing/2014/main" id="{81FEA5EE-5127-97E1-9422-DD3BE3397796}"/>
              </a:ext>
            </a:extLst>
          </p:cNvPr>
          <p:cNvSpPr txBox="1"/>
          <p:nvPr/>
        </p:nvSpPr>
        <p:spPr>
          <a:xfrm>
            <a:off x="5657699" y="332656"/>
            <a:ext cx="3259482" cy="400110"/>
          </a:xfrm>
          <a:prstGeom prst="rect">
            <a:avLst/>
          </a:prstGeom>
          <a:noFill/>
        </p:spPr>
        <p:txBody>
          <a:bodyPr wrap="none" rtlCol="0">
            <a:spAutoFit/>
          </a:bodyPr>
          <a:lstStyle/>
          <a:p>
            <a:r>
              <a:rPr lang="en-GB" sz="2000" b="1" dirty="0">
                <a:solidFill>
                  <a:srgbClr val="C00000"/>
                </a:solidFill>
              </a:rPr>
              <a:t>Anterior (Ventral) surface</a:t>
            </a:r>
          </a:p>
        </p:txBody>
      </p:sp>
      <p:pic>
        <p:nvPicPr>
          <p:cNvPr id="13314" name="Picture 2" descr="undefined">
            <a:extLst>
              <a:ext uri="{FF2B5EF4-FFF2-40B4-BE49-F238E27FC236}">
                <a16:creationId xmlns:a16="http://schemas.microsoft.com/office/drawing/2014/main" id="{E1006623-7879-5EED-B7D1-59A0466AF98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3540786"/>
            <a:ext cx="4427984" cy="3320988"/>
          </a:xfrm>
          <a:prstGeom prst="rect">
            <a:avLst/>
          </a:prstGeom>
          <a:noFill/>
          <a:extLst>
            <a:ext uri="{909E8E84-426E-40DD-AFC4-6F175D3DCCD1}">
              <a14:hiddenFill xmlns:a14="http://schemas.microsoft.com/office/drawing/2010/main">
                <a:solidFill>
                  <a:srgbClr val="FFFFFF"/>
                </a:solidFill>
              </a14:hiddenFill>
            </a:ext>
          </a:extLst>
        </p:spPr>
      </p:pic>
      <p:cxnSp>
        <p:nvCxnSpPr>
          <p:cNvPr id="6" name="Straight Connector 5">
            <a:extLst>
              <a:ext uri="{FF2B5EF4-FFF2-40B4-BE49-F238E27FC236}">
                <a16:creationId xmlns:a16="http://schemas.microsoft.com/office/drawing/2014/main" id="{D3C855BD-0BC5-BD47-B54F-C65A679E8D4C}"/>
              </a:ext>
            </a:extLst>
          </p:cNvPr>
          <p:cNvCxnSpPr/>
          <p:nvPr/>
        </p:nvCxnSpPr>
        <p:spPr bwMode="auto">
          <a:xfrm>
            <a:off x="2411760" y="2348880"/>
            <a:ext cx="2520280" cy="0"/>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526751714"/>
      </p:ext>
    </p:extLst>
  </p:cSld>
  <p:clrMapOvr>
    <a:masterClrMapping/>
  </p:clrMapOvr>
</p:sld>
</file>

<file path=ppt/theme/theme1.xml><?xml version="1.0" encoding="utf-8"?>
<a:theme xmlns:a="http://schemas.openxmlformats.org/drawingml/2006/main" name="1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sr-Latn-CS" sz="18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sr-Latn-CS" sz="1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13879</TotalTime>
  <Words>12160</Words>
  <Application>Microsoft Office PowerPoint</Application>
  <PresentationFormat>On-screen Show (4:3)</PresentationFormat>
  <Paragraphs>505</Paragraphs>
  <Slides>81</Slides>
  <Notes>6</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81</vt:i4>
      </vt:variant>
    </vt:vector>
  </HeadingPairs>
  <TitlesOfParts>
    <vt:vector size="92" baseType="lpstr">
      <vt:lpstr>Algerian</vt:lpstr>
      <vt:lpstr>Arial</vt:lpstr>
      <vt:lpstr>Book Antiqua</vt:lpstr>
      <vt:lpstr>Calibri</vt:lpstr>
      <vt:lpstr>Cambria</vt:lpstr>
      <vt:lpstr>Constantia</vt:lpstr>
      <vt:lpstr>PlutoSansLight</vt:lpstr>
      <vt:lpstr>Times New Roman</vt:lpstr>
      <vt:lpstr>var(--medium)</vt:lpstr>
      <vt:lpstr>Wingdings</vt:lpstr>
      <vt:lpstr>1_Default Design</vt:lpstr>
      <vt:lpstr>TRUNCUS CEREBRI</vt:lpstr>
      <vt:lpstr>PowerPoint Presentation</vt:lpstr>
      <vt:lpstr>PowerPoint Presentation</vt:lpstr>
      <vt:lpstr>PowerPoint Presentation</vt:lpstr>
      <vt:lpstr>PowerPoint Presentation</vt:lpstr>
      <vt:lpstr>TRUNCUS CEREBRI (Brainstem)</vt:lpstr>
      <vt:lpstr>Medulla Oblongata</vt:lpstr>
      <vt:lpstr>Medulla Oblongata</vt:lpstr>
      <vt:lpstr>PowerPoint Presentation</vt:lpstr>
      <vt:lpstr>PowerPoint Presentation</vt:lpstr>
      <vt:lpstr>Medulla Oblongata</vt:lpstr>
      <vt:lpstr>PowerPoint Presentation</vt:lpstr>
      <vt:lpstr>PowerPoint Presentation</vt:lpstr>
      <vt:lpstr>PowerPoint Presentation</vt:lpstr>
      <vt:lpstr>PowerPoint Presentation</vt:lpstr>
      <vt:lpstr>Medulla Oblongata</vt:lpstr>
      <vt:lpstr>Medulla Oblongata</vt:lpstr>
      <vt:lpstr>PowerPoint Presentation</vt:lpstr>
      <vt:lpstr>PowerPoint Presentation</vt:lpstr>
      <vt:lpstr>PowerPoint Presentation</vt:lpstr>
      <vt:lpstr>PowerPoint Presentation</vt:lpstr>
      <vt:lpstr>Pons</vt:lpstr>
      <vt:lpstr>Pons</vt:lpstr>
      <vt:lpstr>Pons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Midbrain (Mesencephalon)</vt:lpstr>
      <vt:lpstr>PowerPoint Presentation</vt:lpstr>
      <vt:lpstr>Midbrain (Mesencephalon)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Nuclei of the cranial nerves</vt:lpstr>
      <vt:lpstr>PowerPoint Presentation</vt:lpstr>
      <vt:lpstr>Nuclei of the cranial nerves</vt:lpstr>
      <vt:lpstr>Nuclei of the cranial nerves</vt:lpstr>
      <vt:lpstr>PowerPoint Presentation</vt:lpstr>
      <vt:lpstr>PowerPoint Presentation</vt:lpstr>
      <vt:lpstr>Nuclei of the cranial nerves</vt:lpstr>
      <vt:lpstr>PowerPoint Presentation</vt:lpstr>
      <vt:lpstr>PowerPoint Presentation</vt:lpstr>
      <vt:lpstr>Nuclei of the cranial nerves</vt:lpstr>
      <vt:lpstr>Nuclei of the cranial nerves</vt:lpstr>
      <vt:lpstr>Nuclei of the cranial nerves</vt:lpstr>
      <vt:lpstr>PowerPoint Presentation</vt:lpstr>
      <vt:lpstr>PowerPoint Presentation</vt:lpstr>
      <vt:lpstr>PowerPoint Presentation</vt:lpstr>
      <vt:lpstr>Nuclei of the cranial nerves</vt:lpstr>
      <vt:lpstr>Nuclei of the cranial nerves</vt:lpstr>
      <vt:lpstr>Nuclei of the cranial nerves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Win10</dc:creator>
  <cp:lastModifiedBy>Ivana Macuzic</cp:lastModifiedBy>
  <cp:revision>123</cp:revision>
  <dcterms:modified xsi:type="dcterms:W3CDTF">2024-04-27T21:16:25Z</dcterms:modified>
</cp:coreProperties>
</file>